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1453" r:id="rId3"/>
    <p:sldId id="1454" r:id="rId4"/>
    <p:sldId id="1439" r:id="rId5"/>
    <p:sldId id="1459" r:id="rId6"/>
    <p:sldId id="1462" r:id="rId7"/>
    <p:sldId id="1463" r:id="rId8"/>
    <p:sldId id="1464" r:id="rId9"/>
    <p:sldId id="1465" r:id="rId10"/>
    <p:sldId id="1466" r:id="rId11"/>
    <p:sldId id="1467" r:id="rId12"/>
    <p:sldId id="1468" r:id="rId13"/>
    <p:sldId id="1469" r:id="rId14"/>
    <p:sldId id="1456" r:id="rId15"/>
    <p:sldId id="1455" r:id="rId16"/>
    <p:sldId id="1457" r:id="rId17"/>
    <p:sldId id="1458" r:id="rId18"/>
    <p:sldId id="1460" r:id="rId19"/>
    <p:sldId id="1461" r:id="rId20"/>
    <p:sldId id="1440" r:id="rId21"/>
    <p:sldId id="258" r:id="rId22"/>
    <p:sldId id="1452" r:id="rId23"/>
    <p:sldId id="685" r:id="rId24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>
        <p:scale>
          <a:sx n="40" d="100"/>
          <a:sy n="40" d="100"/>
        </p:scale>
        <p:origin x="-1578" y="-8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A2DFE5-C952-43D1-8DED-B30D4D78ABDC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4176B8-12CF-4B98-B9DC-8DCAB7CE945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824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ru-RU" dirty="0">
                <a:solidFill>
                  <a:srgbClr val="000000"/>
                </a:solidFill>
                <a:latin typeface="Oswald" panose="020B0604020202020204" charset="-52"/>
              </a:rPr>
              <a:t>1 543</a:t>
            </a:r>
            <a:endParaRPr lang="ru-RU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Arial Narrow" panose="020B0606020202030204" pitchFamily="34" charset="0"/>
              </a:rPr>
              <a:t>1 - сменных</a:t>
            </a:r>
            <a:endParaRPr lang="ru-RU" dirty="0">
              <a:latin typeface="Arial" panose="020B0604020202020204" pitchFamily="34" charset="0"/>
            </a:endParaRPr>
          </a:p>
          <a:p>
            <a:pPr algn="r"/>
            <a:r>
              <a:rPr lang="ru-RU" dirty="0">
                <a:solidFill>
                  <a:srgbClr val="000000"/>
                </a:solidFill>
                <a:latin typeface="Oswald" panose="020B0604020202020204" charset="-52"/>
              </a:rPr>
              <a:t>3 647</a:t>
            </a:r>
            <a:endParaRPr lang="ru-RU" dirty="0">
              <a:latin typeface="Arial" panose="020B0604020202020204" pitchFamily="34" charset="0"/>
            </a:endParaRPr>
          </a:p>
          <a:p>
            <a:r>
              <a:rPr lang="kk-KZ" dirty="0">
                <a:solidFill>
                  <a:srgbClr val="000000"/>
                </a:solidFill>
                <a:latin typeface="Arial Narrow" panose="020B0606020202030204" pitchFamily="34" charset="0"/>
              </a:rPr>
              <a:t>2-сменных</a:t>
            </a:r>
            <a:endParaRPr lang="ru-RU" dirty="0">
              <a:latin typeface="Arial" panose="020B0604020202020204" pitchFamily="34" charset="0"/>
            </a:endParaRPr>
          </a:p>
          <a:p>
            <a:pPr algn="r"/>
            <a:r>
              <a:rPr lang="ru-RU" dirty="0">
                <a:solidFill>
                  <a:srgbClr val="000000"/>
                </a:solidFill>
                <a:latin typeface="Oswald" panose="020B0604020202020204" charset="-52"/>
              </a:rPr>
              <a:t>78 </a:t>
            </a:r>
            <a:endParaRPr lang="ru-RU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Arial Narrow" panose="020B0606020202030204" pitchFamily="34" charset="0"/>
              </a:rPr>
              <a:t> 3-сменных</a:t>
            </a:r>
            <a:endParaRPr lang="ru-RU" dirty="0">
              <a:latin typeface="Arial" panose="020B0604020202020204" pitchFamily="34" charset="0"/>
            </a:endParaRPr>
          </a:p>
          <a:p>
            <a:pPr algn="r"/>
            <a:r>
              <a:rPr lang="ru-RU" dirty="0">
                <a:solidFill>
                  <a:srgbClr val="000000"/>
                </a:solidFill>
                <a:latin typeface="Oswald" panose="020B0604020202020204" charset="-52"/>
              </a:rPr>
              <a:t>28 </a:t>
            </a:r>
            <a:endParaRPr lang="ru-RU" dirty="0">
              <a:latin typeface="Arial" panose="020B0604020202020204" pitchFamily="34" charset="0"/>
            </a:endParaRPr>
          </a:p>
          <a:p>
            <a:r>
              <a:rPr lang="kk-KZ" dirty="0">
                <a:solidFill>
                  <a:srgbClr val="000000"/>
                </a:solidFill>
                <a:latin typeface="Arial Narrow" panose="020B0606020202030204" pitchFamily="34" charset="0"/>
              </a:rPr>
              <a:t>аварийных</a:t>
            </a:r>
            <a:endParaRPr lang="ru-RU" dirty="0">
              <a:latin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E8F37-10E8-4BB2-A8EA-38FDA1DEF54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986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ru-RU" dirty="0">
                <a:solidFill>
                  <a:srgbClr val="000000"/>
                </a:solidFill>
                <a:latin typeface="Oswald" panose="020B0604020202020204" charset="-52"/>
              </a:rPr>
              <a:t>1 543</a:t>
            </a:r>
            <a:endParaRPr lang="ru-RU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Arial Narrow" panose="020B0606020202030204" pitchFamily="34" charset="0"/>
              </a:rPr>
              <a:t>1 - сменных</a:t>
            </a:r>
            <a:endParaRPr lang="ru-RU" dirty="0">
              <a:latin typeface="Arial" panose="020B0604020202020204" pitchFamily="34" charset="0"/>
            </a:endParaRPr>
          </a:p>
          <a:p>
            <a:pPr algn="r"/>
            <a:r>
              <a:rPr lang="ru-RU" dirty="0">
                <a:solidFill>
                  <a:srgbClr val="000000"/>
                </a:solidFill>
                <a:latin typeface="Oswald" panose="020B0604020202020204" charset="-52"/>
              </a:rPr>
              <a:t>3 647</a:t>
            </a:r>
            <a:endParaRPr lang="ru-RU" dirty="0">
              <a:latin typeface="Arial" panose="020B0604020202020204" pitchFamily="34" charset="0"/>
            </a:endParaRPr>
          </a:p>
          <a:p>
            <a:r>
              <a:rPr lang="kk-KZ" dirty="0">
                <a:solidFill>
                  <a:srgbClr val="000000"/>
                </a:solidFill>
                <a:latin typeface="Arial Narrow" panose="020B0606020202030204" pitchFamily="34" charset="0"/>
              </a:rPr>
              <a:t>2-сменных</a:t>
            </a:r>
            <a:endParaRPr lang="ru-RU" dirty="0">
              <a:latin typeface="Arial" panose="020B0604020202020204" pitchFamily="34" charset="0"/>
            </a:endParaRPr>
          </a:p>
          <a:p>
            <a:pPr algn="r"/>
            <a:r>
              <a:rPr lang="ru-RU" dirty="0">
                <a:solidFill>
                  <a:srgbClr val="000000"/>
                </a:solidFill>
                <a:latin typeface="Oswald" panose="020B0604020202020204" charset="-52"/>
              </a:rPr>
              <a:t>78 </a:t>
            </a:r>
            <a:endParaRPr lang="ru-RU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Arial Narrow" panose="020B0606020202030204" pitchFamily="34" charset="0"/>
              </a:rPr>
              <a:t> 3-сменных</a:t>
            </a:r>
            <a:endParaRPr lang="ru-RU" dirty="0">
              <a:latin typeface="Arial" panose="020B0604020202020204" pitchFamily="34" charset="0"/>
            </a:endParaRPr>
          </a:p>
          <a:p>
            <a:pPr algn="r"/>
            <a:r>
              <a:rPr lang="ru-RU" dirty="0">
                <a:solidFill>
                  <a:srgbClr val="000000"/>
                </a:solidFill>
                <a:latin typeface="Oswald" panose="020B0604020202020204" charset="-52"/>
              </a:rPr>
              <a:t>28 </a:t>
            </a:r>
            <a:endParaRPr lang="ru-RU" dirty="0">
              <a:latin typeface="Arial" panose="020B0604020202020204" pitchFamily="34" charset="0"/>
            </a:endParaRPr>
          </a:p>
          <a:p>
            <a:r>
              <a:rPr lang="kk-KZ" dirty="0">
                <a:solidFill>
                  <a:srgbClr val="000000"/>
                </a:solidFill>
                <a:latin typeface="Arial Narrow" panose="020B0606020202030204" pitchFamily="34" charset="0"/>
              </a:rPr>
              <a:t>аварийных</a:t>
            </a:r>
            <a:endParaRPr lang="ru-RU" dirty="0">
              <a:latin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E8F37-10E8-4BB2-A8EA-38FDA1DEF54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599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8ED047-D194-411B-B097-1BE4E50C0D6D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11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4238" cy="33543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k-KZ" dirty="0" smtClean="0"/>
              <a:t>Қатысушылардан  алдын ала сұралады.</a:t>
            </a:r>
          </a:p>
          <a:p>
            <a:r>
              <a:rPr lang="kk-KZ" dirty="0" smtClean="0"/>
              <a:t>Бағалау қағидаттарын</a:t>
            </a:r>
            <a:r>
              <a:rPr lang="kk-KZ" baseline="0" dirty="0" smtClean="0"/>
              <a:t> қалай түсінеміз? ( тәжірибеден мысал келтіре отырып, ойларын ортаға салады)</a:t>
            </a:r>
          </a:p>
          <a:p>
            <a:endParaRPr lang="kk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2E839B-33A2-4D5D-8424-7FAAEA9B5C77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968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22457" algn="l"/>
                <a:tab pos="1844913" algn="l"/>
                <a:tab pos="2767370" algn="l"/>
                <a:tab pos="3689826" algn="l"/>
                <a:tab pos="4612284" algn="l"/>
                <a:tab pos="5534741" algn="l"/>
                <a:tab pos="6457197" algn="l"/>
                <a:tab pos="7379654" algn="l"/>
                <a:tab pos="8302111" algn="l"/>
                <a:tab pos="9224567" algn="l"/>
                <a:tab pos="10147024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marL="749497" indent="-288268">
              <a:tabLst>
                <a:tab pos="0" algn="l"/>
                <a:tab pos="922457" algn="l"/>
                <a:tab pos="1844913" algn="l"/>
                <a:tab pos="2767370" algn="l"/>
                <a:tab pos="3689826" algn="l"/>
                <a:tab pos="4612284" algn="l"/>
                <a:tab pos="5534741" algn="l"/>
                <a:tab pos="6457197" algn="l"/>
                <a:tab pos="7379654" algn="l"/>
                <a:tab pos="8302111" algn="l"/>
                <a:tab pos="9224567" algn="l"/>
                <a:tab pos="10147024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marL="1153071" indent="-230614">
              <a:tabLst>
                <a:tab pos="0" algn="l"/>
                <a:tab pos="922457" algn="l"/>
                <a:tab pos="1844913" algn="l"/>
                <a:tab pos="2767370" algn="l"/>
                <a:tab pos="3689826" algn="l"/>
                <a:tab pos="4612284" algn="l"/>
                <a:tab pos="5534741" algn="l"/>
                <a:tab pos="6457197" algn="l"/>
                <a:tab pos="7379654" algn="l"/>
                <a:tab pos="8302111" algn="l"/>
                <a:tab pos="9224567" algn="l"/>
                <a:tab pos="10147024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marL="1614299" indent="-230614">
              <a:tabLst>
                <a:tab pos="0" algn="l"/>
                <a:tab pos="922457" algn="l"/>
                <a:tab pos="1844913" algn="l"/>
                <a:tab pos="2767370" algn="l"/>
                <a:tab pos="3689826" algn="l"/>
                <a:tab pos="4612284" algn="l"/>
                <a:tab pos="5534741" algn="l"/>
                <a:tab pos="6457197" algn="l"/>
                <a:tab pos="7379654" algn="l"/>
                <a:tab pos="8302111" algn="l"/>
                <a:tab pos="9224567" algn="l"/>
                <a:tab pos="10147024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marL="2075528" indent="-230614">
              <a:tabLst>
                <a:tab pos="0" algn="l"/>
                <a:tab pos="922457" algn="l"/>
                <a:tab pos="1844913" algn="l"/>
                <a:tab pos="2767370" algn="l"/>
                <a:tab pos="3689826" algn="l"/>
                <a:tab pos="4612284" algn="l"/>
                <a:tab pos="5534741" algn="l"/>
                <a:tab pos="6457197" algn="l"/>
                <a:tab pos="7379654" algn="l"/>
                <a:tab pos="8302111" algn="l"/>
                <a:tab pos="9224567" algn="l"/>
                <a:tab pos="10147024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36756" indent="-230614" defTabSz="44681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22457" algn="l"/>
                <a:tab pos="1844913" algn="l"/>
                <a:tab pos="2767370" algn="l"/>
                <a:tab pos="3689826" algn="l"/>
                <a:tab pos="4612284" algn="l"/>
                <a:tab pos="5534741" algn="l"/>
                <a:tab pos="6457197" algn="l"/>
                <a:tab pos="7379654" algn="l"/>
                <a:tab pos="8302111" algn="l"/>
                <a:tab pos="9224567" algn="l"/>
                <a:tab pos="10147024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97984" indent="-230614" defTabSz="44681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22457" algn="l"/>
                <a:tab pos="1844913" algn="l"/>
                <a:tab pos="2767370" algn="l"/>
                <a:tab pos="3689826" algn="l"/>
                <a:tab pos="4612284" algn="l"/>
                <a:tab pos="5534741" algn="l"/>
                <a:tab pos="6457197" algn="l"/>
                <a:tab pos="7379654" algn="l"/>
                <a:tab pos="8302111" algn="l"/>
                <a:tab pos="9224567" algn="l"/>
                <a:tab pos="10147024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59213" indent="-230614" defTabSz="44681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22457" algn="l"/>
                <a:tab pos="1844913" algn="l"/>
                <a:tab pos="2767370" algn="l"/>
                <a:tab pos="3689826" algn="l"/>
                <a:tab pos="4612284" algn="l"/>
                <a:tab pos="5534741" algn="l"/>
                <a:tab pos="6457197" algn="l"/>
                <a:tab pos="7379654" algn="l"/>
                <a:tab pos="8302111" algn="l"/>
                <a:tab pos="9224567" algn="l"/>
                <a:tab pos="10147024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920441" indent="-230614" defTabSz="446815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22457" algn="l"/>
                <a:tab pos="1844913" algn="l"/>
                <a:tab pos="2767370" algn="l"/>
                <a:tab pos="3689826" algn="l"/>
                <a:tab pos="4612284" algn="l"/>
                <a:tab pos="5534741" algn="l"/>
                <a:tab pos="6457197" algn="l"/>
                <a:tab pos="7379654" algn="l"/>
                <a:tab pos="8302111" algn="l"/>
                <a:tab pos="9224567" algn="l"/>
                <a:tab pos="10147024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fld id="{B7AD52B0-C0E0-4471-87AA-07F8F54103D7}" type="slidenum">
              <a:rPr lang="ru-RU" altLang="kk-KZ">
                <a:solidFill>
                  <a:srgbClr val="000000"/>
                </a:solidFill>
                <a:cs typeface="Segoe UI" pitchFamily="34" charset="0"/>
              </a:rPr>
              <a:pPr/>
              <a:t>11</a:t>
            </a:fld>
            <a:endParaRPr lang="ru-RU" altLang="kk-KZ">
              <a:solidFill>
                <a:srgbClr val="000000"/>
              </a:solidFill>
              <a:cs typeface="Segoe UI" pitchFamily="34" charset="0"/>
            </a:endParaRPr>
          </a:p>
        </p:txBody>
      </p:sp>
      <p:sp>
        <p:nvSpPr>
          <p:cNvPr id="71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488" y="746125"/>
            <a:ext cx="6627812" cy="3727450"/>
          </a:xfrm>
          <a:solidFill>
            <a:srgbClr val="FFFFFF"/>
          </a:solidFill>
          <a:ln/>
        </p:spPr>
      </p:sp>
      <p:sp>
        <p:nvSpPr>
          <p:cNvPr id="86020" name="Text Box 2"/>
          <p:cNvSpPr txBox="1">
            <a:spLocks noChangeArrowheads="1"/>
          </p:cNvSpPr>
          <p:nvPr/>
        </p:nvSpPr>
        <p:spPr bwMode="auto">
          <a:xfrm>
            <a:off x="680880" y="4723426"/>
            <a:ext cx="5447030" cy="4473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246" tIns="46123" rIns="92246" bIns="46123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95563" indent="-3095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52763" indent="-3095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09963" indent="-3095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7163" indent="-3095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0" fontAlgn="base" hangingPunct="0">
              <a:spcBef>
                <a:spcPts val="454"/>
              </a:spcBef>
              <a:spcAft>
                <a:spcPct val="0"/>
              </a:spcAft>
              <a:buSzPct val="100000"/>
              <a:defRPr/>
            </a:pPr>
            <a:r>
              <a:rPr lang="kk-KZ" altLang="kk-KZ" sz="1200" dirty="0">
                <a:solidFill>
                  <a:srgbClr val="000000"/>
                </a:solidFill>
                <a:ea typeface="Microsoft YaHei" pitchFamily="34" charset="-122"/>
              </a:rPr>
              <a:t>После обсуждения прийти к тому, что етсь два основных типа заданий: Открытого и Закрытого типа, которые содержат в себе различные виды.</a:t>
            </a:r>
          </a:p>
          <a:p>
            <a:pPr eaLnBrk="0" fontAlgn="base" hangingPunct="0">
              <a:spcBef>
                <a:spcPts val="454"/>
              </a:spcBef>
              <a:spcAft>
                <a:spcPct val="0"/>
              </a:spcAft>
              <a:buSzPct val="100000"/>
              <a:defRPr/>
            </a:pPr>
            <a:r>
              <a:rPr lang="kk-KZ" altLang="kk-KZ" sz="1200" dirty="0">
                <a:solidFill>
                  <a:srgbClr val="000000"/>
                </a:solidFill>
                <a:ea typeface="Microsoft YaHei" pitchFamily="34" charset="-122"/>
              </a:rPr>
              <a:t>И показать примерные задания, соответствующие этим типам заданий.</a:t>
            </a:r>
          </a:p>
          <a:p>
            <a:pPr eaLnBrk="0" fontAlgn="base" hangingPunct="0">
              <a:spcBef>
                <a:spcPts val="454"/>
              </a:spcBef>
              <a:spcAft>
                <a:spcPct val="0"/>
              </a:spcAft>
              <a:buSzPct val="100000"/>
              <a:defRPr/>
            </a:pPr>
            <a:endParaRPr lang="kk-KZ" altLang="kk-KZ" sz="1200" dirty="0">
              <a:solidFill>
                <a:srgbClr val="000000"/>
              </a:solidFill>
              <a:ea typeface="Microsoft YaHei" pitchFamily="34" charset="-122"/>
            </a:endParaRPr>
          </a:p>
          <a:p>
            <a:pPr eaLnBrk="0" fontAlgn="base" hangingPunct="0">
              <a:spcBef>
                <a:spcPts val="454"/>
              </a:spcBef>
              <a:spcAft>
                <a:spcPct val="0"/>
              </a:spcAft>
              <a:buSzPct val="100000"/>
              <a:defRPr/>
            </a:pPr>
            <a:r>
              <a:rPr lang="ru-RU" altLang="kk-KZ" sz="1200" dirty="0">
                <a:solidFill>
                  <a:srgbClr val="000000"/>
                </a:solidFill>
                <a:ea typeface="Microsoft YaHei" pitchFamily="34" charset="-122"/>
              </a:rPr>
              <a:t>10 минут</a:t>
            </a:r>
          </a:p>
        </p:txBody>
      </p:sp>
      <p:sp>
        <p:nvSpPr>
          <p:cNvPr id="86021" name="Text Box 3"/>
          <p:cNvSpPr txBox="1">
            <a:spLocks noChangeArrowheads="1"/>
          </p:cNvSpPr>
          <p:nvPr/>
        </p:nvSpPr>
        <p:spPr bwMode="auto">
          <a:xfrm>
            <a:off x="3856737" y="9443455"/>
            <a:ext cx="2950476" cy="49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793" tIns="47213" rIns="90793" bIns="47213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95563" indent="-3095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52763" indent="-3095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509963" indent="-3095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67163" indent="-3095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C381F78E-7219-4027-83BF-C80CBA41DB53}" type="slidenum">
              <a:rPr lang="ru-RU" altLang="kk-KZ" sz="1200">
                <a:solidFill>
                  <a:srgbClr val="000000"/>
                </a:solidFill>
                <a:ea typeface="Microsoft YaHei" pitchFamily="34" charset="-122"/>
              </a:rPr>
              <a:pPr algn="r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11</a:t>
            </a:fld>
            <a:endParaRPr lang="ru-RU" altLang="kk-KZ" sz="1200" dirty="0">
              <a:solidFill>
                <a:srgbClr val="000000"/>
              </a:solidFill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5416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22457" algn="l"/>
                <a:tab pos="1844913" algn="l"/>
                <a:tab pos="2767370" algn="l"/>
                <a:tab pos="3689826" algn="l"/>
                <a:tab pos="4612284" algn="l"/>
                <a:tab pos="5534741" algn="l"/>
                <a:tab pos="6457197" algn="l"/>
                <a:tab pos="7379654" algn="l"/>
                <a:tab pos="8302111" algn="l"/>
                <a:tab pos="9224567" algn="l"/>
                <a:tab pos="10147024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22457" algn="l"/>
                <a:tab pos="1844913" algn="l"/>
                <a:tab pos="2767370" algn="l"/>
                <a:tab pos="3689826" algn="l"/>
                <a:tab pos="4612284" algn="l"/>
                <a:tab pos="5534741" algn="l"/>
                <a:tab pos="6457197" algn="l"/>
                <a:tab pos="7379654" algn="l"/>
                <a:tab pos="8302111" algn="l"/>
                <a:tab pos="9224567" algn="l"/>
                <a:tab pos="10147024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22457" algn="l"/>
                <a:tab pos="1844913" algn="l"/>
                <a:tab pos="2767370" algn="l"/>
                <a:tab pos="3689826" algn="l"/>
                <a:tab pos="4612284" algn="l"/>
                <a:tab pos="5534741" algn="l"/>
                <a:tab pos="6457197" algn="l"/>
                <a:tab pos="7379654" algn="l"/>
                <a:tab pos="8302111" algn="l"/>
                <a:tab pos="9224567" algn="l"/>
                <a:tab pos="10147024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22457" algn="l"/>
                <a:tab pos="1844913" algn="l"/>
                <a:tab pos="2767370" algn="l"/>
                <a:tab pos="3689826" algn="l"/>
                <a:tab pos="4612284" algn="l"/>
                <a:tab pos="5534741" algn="l"/>
                <a:tab pos="6457197" algn="l"/>
                <a:tab pos="7379654" algn="l"/>
                <a:tab pos="8302111" algn="l"/>
                <a:tab pos="9224567" algn="l"/>
                <a:tab pos="10147024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22457" algn="l"/>
                <a:tab pos="1844913" algn="l"/>
                <a:tab pos="2767370" algn="l"/>
                <a:tab pos="3689826" algn="l"/>
                <a:tab pos="4612284" algn="l"/>
                <a:tab pos="5534741" algn="l"/>
                <a:tab pos="6457197" algn="l"/>
                <a:tab pos="7379654" algn="l"/>
                <a:tab pos="8302111" algn="l"/>
                <a:tab pos="9224567" algn="l"/>
                <a:tab pos="10147024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36756" indent="-230614" defTabSz="461229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22457" algn="l"/>
                <a:tab pos="1844913" algn="l"/>
                <a:tab pos="2767370" algn="l"/>
                <a:tab pos="3689826" algn="l"/>
                <a:tab pos="4612284" algn="l"/>
                <a:tab pos="5534741" algn="l"/>
                <a:tab pos="6457197" algn="l"/>
                <a:tab pos="7379654" algn="l"/>
                <a:tab pos="8302111" algn="l"/>
                <a:tab pos="9224567" algn="l"/>
                <a:tab pos="10147024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97984" indent="-230614" defTabSz="461229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22457" algn="l"/>
                <a:tab pos="1844913" algn="l"/>
                <a:tab pos="2767370" algn="l"/>
                <a:tab pos="3689826" algn="l"/>
                <a:tab pos="4612284" algn="l"/>
                <a:tab pos="5534741" algn="l"/>
                <a:tab pos="6457197" algn="l"/>
                <a:tab pos="7379654" algn="l"/>
                <a:tab pos="8302111" algn="l"/>
                <a:tab pos="9224567" algn="l"/>
                <a:tab pos="10147024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59213" indent="-230614" defTabSz="461229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22457" algn="l"/>
                <a:tab pos="1844913" algn="l"/>
                <a:tab pos="2767370" algn="l"/>
                <a:tab pos="3689826" algn="l"/>
                <a:tab pos="4612284" algn="l"/>
                <a:tab pos="5534741" algn="l"/>
                <a:tab pos="6457197" algn="l"/>
                <a:tab pos="7379654" algn="l"/>
                <a:tab pos="8302111" algn="l"/>
                <a:tab pos="9224567" algn="l"/>
                <a:tab pos="10147024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920441" indent="-230614" defTabSz="461229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22457" algn="l"/>
                <a:tab pos="1844913" algn="l"/>
                <a:tab pos="2767370" algn="l"/>
                <a:tab pos="3689826" algn="l"/>
                <a:tab pos="4612284" algn="l"/>
                <a:tab pos="5534741" algn="l"/>
                <a:tab pos="6457197" algn="l"/>
                <a:tab pos="7379654" algn="l"/>
                <a:tab pos="8302111" algn="l"/>
                <a:tab pos="9224567" algn="l"/>
                <a:tab pos="10147024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9DFBA683-3068-43BD-8B7D-8747AEE9D41C}" type="slidenum">
              <a:rPr lang="ru-RU" altLang="kk-KZ">
                <a:solidFill>
                  <a:srgbClr val="000000"/>
                </a:solidFill>
              </a:rPr>
              <a:pPr/>
              <a:t>12</a:t>
            </a:fld>
            <a:endParaRPr lang="ru-RU" altLang="kk-KZ">
              <a:solidFill>
                <a:srgbClr val="000000"/>
              </a:solidFill>
            </a:endParaRPr>
          </a:p>
        </p:txBody>
      </p:sp>
      <p:sp>
        <p:nvSpPr>
          <p:cNvPr id="6246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44488" y="703263"/>
            <a:ext cx="6243637" cy="3511550"/>
          </a:xfrm>
          <a:solidFill>
            <a:srgbClr val="FFFFFF"/>
          </a:solidFill>
          <a:ln/>
        </p:spPr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693235" y="4449825"/>
            <a:ext cx="5545880" cy="421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2246" tIns="46123" rIns="92246" bIns="46123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defTabSz="461229" eaLnBrk="0" fontAlgn="base" hangingPunct="0">
              <a:spcBef>
                <a:spcPts val="454"/>
              </a:spcBef>
              <a:spcAft>
                <a:spcPct val="0"/>
              </a:spcAft>
              <a:buSzPct val="100000"/>
            </a:pPr>
            <a:r>
              <a:rPr lang="ru-RU" altLang="kk-KZ" sz="1200" dirty="0">
                <a:solidFill>
                  <a:srgbClr val="000000"/>
                </a:solidFill>
              </a:rPr>
              <a:t>Множественный выбор с одним правильным ответом. В данном случае учащимся необходимо выбрать один правильный ответ. </a:t>
            </a:r>
          </a:p>
          <a:p>
            <a:pPr defTabSz="461229" eaLnBrk="0" fontAlgn="base" hangingPunct="0">
              <a:spcBef>
                <a:spcPts val="454"/>
              </a:spcBef>
              <a:spcAft>
                <a:spcPct val="0"/>
              </a:spcAft>
              <a:buSzPct val="100000"/>
            </a:pPr>
            <a:r>
              <a:rPr lang="ru-RU" altLang="kk-KZ" sz="1200" dirty="0">
                <a:solidFill>
                  <a:srgbClr val="000000"/>
                </a:solidFill>
              </a:rPr>
              <a:t>По прочитанному тексту определить его тему.</a:t>
            </a:r>
          </a:p>
          <a:p>
            <a:pPr defTabSz="461229" eaLnBrk="0" fontAlgn="base" hangingPunct="0">
              <a:spcBef>
                <a:spcPts val="454"/>
              </a:spcBef>
              <a:spcAft>
                <a:spcPct val="0"/>
              </a:spcAft>
              <a:buSzPct val="100000"/>
            </a:pPr>
            <a:r>
              <a:rPr lang="ru-RU" altLang="kk-KZ" sz="1200" dirty="0">
                <a:solidFill>
                  <a:srgbClr val="000000"/>
                </a:solidFill>
              </a:rPr>
              <a:t>Это один из самых распространенных видов заданий. </a:t>
            </a:r>
          </a:p>
          <a:p>
            <a:pPr defTabSz="461229" eaLnBrk="0" fontAlgn="base" hangingPunct="0">
              <a:spcBef>
                <a:spcPts val="454"/>
              </a:spcBef>
              <a:spcAft>
                <a:spcPct val="0"/>
              </a:spcAft>
              <a:buSzPct val="100000"/>
            </a:pPr>
            <a:r>
              <a:rPr lang="ru-RU" altLang="kk-KZ" sz="1200" dirty="0">
                <a:solidFill>
                  <a:srgbClr val="000000"/>
                </a:solidFill>
              </a:rPr>
              <a:t>5 минуты</a:t>
            </a:r>
          </a:p>
          <a:p>
            <a:pPr defTabSz="461229" eaLnBrk="0" fontAlgn="base" hangingPunct="0">
              <a:spcBef>
                <a:spcPts val="454"/>
              </a:spcBef>
              <a:spcAft>
                <a:spcPct val="0"/>
              </a:spcAft>
              <a:buSzPct val="100000"/>
            </a:pPr>
            <a:endParaRPr lang="ru-RU" altLang="kk-KZ" sz="1200" dirty="0">
              <a:solidFill>
                <a:srgbClr val="000000"/>
              </a:solidFill>
            </a:endParaRPr>
          </a:p>
        </p:txBody>
      </p:sp>
      <p:sp>
        <p:nvSpPr>
          <p:cNvPr id="62469" name="Text Box 3"/>
          <p:cNvSpPr txBox="1">
            <a:spLocks noChangeArrowheads="1"/>
          </p:cNvSpPr>
          <p:nvPr/>
        </p:nvSpPr>
        <p:spPr bwMode="auto">
          <a:xfrm>
            <a:off x="3926729" y="8896448"/>
            <a:ext cx="3004018" cy="468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793" tIns="47213" rIns="90793" bIns="47213" anchor="b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r" defTabSz="461229" fontAlgn="base">
              <a:spcBef>
                <a:spcPct val="0"/>
              </a:spcBef>
              <a:spcAft>
                <a:spcPct val="0"/>
              </a:spcAft>
              <a:buSzPct val="100000"/>
            </a:pPr>
            <a:fld id="{5F53B80B-663F-42B1-A334-4C7F54022213}" type="slidenum">
              <a:rPr lang="ru-RU" altLang="kk-KZ" sz="1200">
                <a:solidFill>
                  <a:srgbClr val="000000"/>
                </a:solidFill>
              </a:rPr>
              <a:pPr algn="r" defTabSz="461229" fontAlgn="base">
                <a:spcBef>
                  <a:spcPct val="0"/>
                </a:spcBef>
                <a:spcAft>
                  <a:spcPct val="0"/>
                </a:spcAft>
                <a:buSzPct val="100000"/>
              </a:pPr>
              <a:t>12</a:t>
            </a:fld>
            <a:endParaRPr lang="ru-RU" altLang="kk-KZ" sz="1200" dirty="0">
              <a:solidFill>
                <a:srgbClr val="000000"/>
              </a:solidFill>
            </a:endParaRPr>
          </a:p>
        </p:txBody>
      </p:sp>
      <p:sp>
        <p:nvSpPr>
          <p:cNvPr id="62470" name="Заметки 1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altLang="ru-RU" smtClean="0">
                <a:latin typeface="Times New Roman" panose="02020603050405020304" pitchFamily="18" charset="0"/>
              </a:rPr>
              <a:t>В заданиях с выбором можно выделить основную часть, содержащую постановку проблемы, и готовые ответы, сформулированные преподавателем. Среди ответов правильным чаще всего бывает только один, хотя не исключаются и другие варианты с выбором нескольких правильных, в том числе и в разной степени, ответов.</a:t>
            </a:r>
          </a:p>
          <a:p>
            <a:r>
              <a:rPr lang="ru-RU" altLang="ru-RU" smtClean="0">
                <a:latin typeface="Times New Roman" panose="02020603050405020304" pitchFamily="18" charset="0"/>
              </a:rPr>
              <a:t>Неправильные, но правдоподобные ответы называются дистракторами. Если в задании два ответа, один из которых дистрактор, то вероятность случайного выбора правильного ответа путем угадывания равна 50%. Число дистракторов выбирают таким, чтобы задание не стало слишком громоздким и трудно читаемым, но вместе с тем стараются не допустить слишком большой вероятности угадывания правильного ответа. Поэтому чаще всего в заданиях бывает 4 или 5 дистракторов, хотя в отдельных случаях, когда есть такая необходимость, их число может достигать 6–7.</a:t>
            </a:r>
          </a:p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707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9497" indent="-28826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53071" indent="-23061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4299" indent="-23061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75528" indent="-230614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36756" indent="-2306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97984" indent="-2306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59213" indent="-2306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20441" indent="-23061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02AECFA-51A5-47C3-9924-7F8E79ED3FAE}" type="slidenum">
              <a:rPr lang="en-US" altLang="en-US">
                <a:solidFill>
                  <a:srgbClr val="000000"/>
                </a:solidFill>
              </a:rPr>
              <a:pPr/>
              <a:t>13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141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ru-RU" dirty="0">
                <a:solidFill>
                  <a:srgbClr val="000000"/>
                </a:solidFill>
                <a:latin typeface="Oswald" panose="020B0604020202020204" charset="-52"/>
              </a:rPr>
              <a:t>1 543</a:t>
            </a:r>
            <a:endParaRPr lang="ru-RU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Arial Narrow" panose="020B0606020202030204" pitchFamily="34" charset="0"/>
              </a:rPr>
              <a:t>1 - сменных</a:t>
            </a:r>
            <a:endParaRPr lang="ru-RU" dirty="0">
              <a:latin typeface="Arial" panose="020B0604020202020204" pitchFamily="34" charset="0"/>
            </a:endParaRPr>
          </a:p>
          <a:p>
            <a:pPr algn="r"/>
            <a:r>
              <a:rPr lang="ru-RU" dirty="0">
                <a:solidFill>
                  <a:srgbClr val="000000"/>
                </a:solidFill>
                <a:latin typeface="Oswald" panose="020B0604020202020204" charset="-52"/>
              </a:rPr>
              <a:t>3 647</a:t>
            </a:r>
            <a:endParaRPr lang="ru-RU" dirty="0">
              <a:latin typeface="Arial" panose="020B0604020202020204" pitchFamily="34" charset="0"/>
            </a:endParaRPr>
          </a:p>
          <a:p>
            <a:r>
              <a:rPr lang="kk-KZ" dirty="0">
                <a:solidFill>
                  <a:srgbClr val="000000"/>
                </a:solidFill>
                <a:latin typeface="Arial Narrow" panose="020B0606020202030204" pitchFamily="34" charset="0"/>
              </a:rPr>
              <a:t>2-сменных</a:t>
            </a:r>
            <a:endParaRPr lang="ru-RU" dirty="0">
              <a:latin typeface="Arial" panose="020B0604020202020204" pitchFamily="34" charset="0"/>
            </a:endParaRPr>
          </a:p>
          <a:p>
            <a:pPr algn="r"/>
            <a:r>
              <a:rPr lang="ru-RU" dirty="0">
                <a:solidFill>
                  <a:srgbClr val="000000"/>
                </a:solidFill>
                <a:latin typeface="Oswald" panose="020B0604020202020204" charset="-52"/>
              </a:rPr>
              <a:t>78 </a:t>
            </a:r>
            <a:endParaRPr lang="ru-RU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Arial Narrow" panose="020B0606020202030204" pitchFamily="34" charset="0"/>
              </a:rPr>
              <a:t> 3-сменных</a:t>
            </a:r>
            <a:endParaRPr lang="ru-RU" dirty="0">
              <a:latin typeface="Arial" panose="020B0604020202020204" pitchFamily="34" charset="0"/>
            </a:endParaRPr>
          </a:p>
          <a:p>
            <a:pPr algn="r"/>
            <a:r>
              <a:rPr lang="ru-RU" dirty="0">
                <a:solidFill>
                  <a:srgbClr val="000000"/>
                </a:solidFill>
                <a:latin typeface="Oswald" panose="020B0604020202020204" charset="-52"/>
              </a:rPr>
              <a:t>28 </a:t>
            </a:r>
            <a:endParaRPr lang="ru-RU" dirty="0">
              <a:latin typeface="Arial" panose="020B0604020202020204" pitchFamily="34" charset="0"/>
            </a:endParaRPr>
          </a:p>
          <a:p>
            <a:r>
              <a:rPr lang="kk-KZ" dirty="0">
                <a:solidFill>
                  <a:srgbClr val="000000"/>
                </a:solidFill>
                <a:latin typeface="Arial Narrow" panose="020B0606020202030204" pitchFamily="34" charset="0"/>
              </a:rPr>
              <a:t>аварийных</a:t>
            </a:r>
            <a:endParaRPr lang="ru-RU" dirty="0">
              <a:latin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E8F37-10E8-4BB2-A8EA-38FDA1DEF540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808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D90F-CA4E-448E-A163-82027E289FCA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5E09D-677C-49C0-B069-2AB2E5AD08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847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D90F-CA4E-448E-A163-82027E289FCA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5E09D-677C-49C0-B069-2AB2E5AD08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79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D90F-CA4E-448E-A163-82027E289FCA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5E09D-677C-49C0-B069-2AB2E5AD08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981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02" y="1897348"/>
            <a:ext cx="2764183" cy="2764183"/>
          </a:xfrm>
          <a:prstGeom prst="rect">
            <a:avLst/>
          </a:prstGeom>
        </p:spPr>
      </p:pic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2E6D333-94D4-4DFF-A2C9-5A28CA425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509E-1279-4B28-B8E3-788C9F949424}" type="datetime1">
              <a:rPr lang="ru-RU" smtClean="0"/>
              <a:pPr/>
              <a:t>18.05.2021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05C69C6-7264-415A-A810-6F12FA8C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4884F77-E7ED-4A05-B85D-77BED68C7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A2303270-6F4B-45D4-8577-7E1F9EBA5F9E}"/>
              </a:ext>
            </a:extLst>
          </p:cNvPr>
          <p:cNvSpPr/>
          <p:nvPr userDrawn="1"/>
        </p:nvSpPr>
        <p:spPr>
          <a:xfrm>
            <a:off x="3027285" y="0"/>
            <a:ext cx="9164715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Segoe UI" panose="020B0502040204020203" pitchFamily="34" charset="0"/>
            </a:endParaRPr>
          </a:p>
        </p:txBody>
      </p:sp>
      <p:sp>
        <p:nvSpPr>
          <p:cNvPr id="9" name="Google Shape;92;p13"/>
          <p:cNvSpPr/>
          <p:nvPr userDrawn="1"/>
        </p:nvSpPr>
        <p:spPr>
          <a:xfrm>
            <a:off x="303681" y="4578786"/>
            <a:ext cx="259516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МИНИСТЕРСТВО </a:t>
            </a:r>
            <a:endParaRPr dirty="0">
              <a:latin typeface="Segoe UI" panose="020B0502040204020203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ОБРАЗОВАНИЯ И НАУКИ </a:t>
            </a:r>
            <a:endParaRPr dirty="0">
              <a:latin typeface="Segoe UI" panose="020B0502040204020203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РЕСПУБЛИКИ КАЗАХСТАН</a:t>
            </a:r>
            <a:endParaRPr sz="1600" b="0" i="0" u="none" strike="noStrike" cap="none" dirty="0">
              <a:solidFill>
                <a:srgbClr val="A5A5A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" name="Google Shape;93;p13"/>
          <p:cNvSpPr/>
          <p:nvPr userDrawn="1"/>
        </p:nvSpPr>
        <p:spPr>
          <a:xfrm>
            <a:off x="303681" y="1048940"/>
            <a:ext cx="259516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0" i="0" u="none" strike="noStrike" cap="none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ҚАЗАҚСТАН РЕСПУБЛИКАСЫНЫҢ </a:t>
            </a:r>
            <a:br>
              <a:rPr lang="ru-RU" sz="1600" b="0" i="0" u="none" strike="noStrike" cap="none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</a:br>
            <a:r>
              <a:rPr lang="ru-RU" sz="1600" b="0" i="0" u="none" strike="noStrike" cap="none" dirty="0">
                <a:solidFill>
                  <a:srgbClr val="A5A5A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БІЛІМ ЖӘНЕ ҒЫЛЫМ МИНИСТРЛІГІ</a:t>
            </a:r>
            <a:endParaRPr sz="1600" b="0" i="0" u="none" strike="noStrike" cap="none" dirty="0">
              <a:solidFill>
                <a:srgbClr val="A5A5A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  <p:extLst>
      <p:ext uri="{BB962C8B-B14F-4D97-AF65-F5344CB8AC3E}">
        <p14:creationId xmlns:p14="http://schemas.microsoft.com/office/powerpoint/2010/main" val="3999899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D90F-CA4E-448E-A163-82027E289FCA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5E09D-677C-49C0-B069-2AB2E5AD08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811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D90F-CA4E-448E-A163-82027E289FCA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5E09D-677C-49C0-B069-2AB2E5AD08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453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D90F-CA4E-448E-A163-82027E289FCA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5E09D-677C-49C0-B069-2AB2E5AD08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3881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D90F-CA4E-448E-A163-82027E289FCA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5E09D-677C-49C0-B069-2AB2E5AD08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474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D90F-CA4E-448E-A163-82027E289FCA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5E09D-677C-49C0-B069-2AB2E5AD08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3748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D90F-CA4E-448E-A163-82027E289FCA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5E09D-677C-49C0-B069-2AB2E5AD08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97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D90F-CA4E-448E-A163-82027E289FCA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5E09D-677C-49C0-B069-2AB2E5AD08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4768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5D90F-CA4E-448E-A163-82027E289FCA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5E09D-677C-49C0-B069-2AB2E5AD08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575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A5D90F-CA4E-448E-A163-82027E289FCA}" type="datetimeFigureOut">
              <a:rPr lang="ru-RU" smtClean="0"/>
              <a:pPr/>
              <a:t>18.05.2021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5E09D-677C-49C0-B069-2AB2E5AD08F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582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E424C-940E-4969-AD3E-702B31DD2D3C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9E2387-1766-4C44-9023-EA6EC95F2CB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584449" y="2423159"/>
            <a:ext cx="8348472" cy="2080477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ru-RU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 ЗАВЕРШЕНИИ  2020-2021 УЧЕБНОГО ГОДА И ОРГАНИЗАЦИИ МЕРОПРИЯТИЙ ПОСЛЕДНЕГО ЗВОНКА</a:t>
            </a:r>
          </a:p>
        </p:txBody>
      </p:sp>
    </p:spTree>
    <p:extLst>
      <p:ext uri="{BB962C8B-B14F-4D97-AF65-F5344CB8AC3E}">
        <p14:creationId xmlns:p14="http://schemas.microsoft.com/office/powerpoint/2010/main" val="46900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1544" y="1052736"/>
            <a:ext cx="8229600" cy="8640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ru-RU" dirty="0">
              <a:latin typeface="Arial Narrow" panose="020B0606020202030204" pitchFamily="34" charset="0"/>
            </a:endParaRPr>
          </a:p>
          <a:p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750E4-7867-45A6-94BB-B30865F921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52600" y="82165"/>
            <a:ext cx="8579296" cy="56979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Разработка:  требования к заданиям итоговой аттестации</a:t>
            </a:r>
            <a:endParaRPr lang="ru-RU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662941" y="1308600"/>
            <a:ext cx="10230731" cy="3685461"/>
            <a:chOff x="2640238" y="2611245"/>
            <a:chExt cx="7111116" cy="3685461"/>
          </a:xfrm>
        </p:grpSpPr>
        <p:sp>
          <p:nvSpPr>
            <p:cNvPr id="21" name="Выгнутая вниз стрелка 20"/>
            <p:cNvSpPr/>
            <p:nvPr/>
          </p:nvSpPr>
          <p:spPr>
            <a:xfrm rot="10800000">
              <a:off x="3782643" y="3059845"/>
              <a:ext cx="1509682" cy="562351"/>
            </a:xfrm>
            <a:prstGeom prst="curved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>
                <a:solidFill>
                  <a:prstClr val="black"/>
                </a:solidFill>
              </a:endParaRPr>
            </a:p>
          </p:txBody>
        </p:sp>
        <p:sp>
          <p:nvSpPr>
            <p:cNvPr id="20" name="Выгнутая вверх стрелка 19"/>
            <p:cNvSpPr/>
            <p:nvPr/>
          </p:nvSpPr>
          <p:spPr>
            <a:xfrm>
              <a:off x="6960096" y="3108666"/>
              <a:ext cx="1321804" cy="469229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k-KZ">
                <a:solidFill>
                  <a:prstClr val="black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134236" y="2611245"/>
              <a:ext cx="2001035" cy="122413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2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Экзаменационные задания</a:t>
              </a:r>
              <a:endParaRPr lang="kk-KZ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640238" y="3717032"/>
              <a:ext cx="2340260" cy="257967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k-KZ" sz="2400" dirty="0" smtClean="0">
                  <a:solidFill>
                    <a:prstClr val="black"/>
                  </a:solidFill>
                </a:rPr>
                <a:t> </a:t>
              </a:r>
              <a:r>
                <a:rPr lang="ru-RU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направлены </a:t>
              </a:r>
              <a:r>
                <a:rPr lang="ru-RU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оценку математической</a:t>
              </a:r>
              <a:r>
                <a:rPr lang="ru-RU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algn="ctr"/>
              <a:r>
                <a:rPr lang="ru-RU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естественнонаучной,</a:t>
              </a:r>
            </a:p>
            <a:p>
              <a:pPr algn="ctr"/>
              <a:r>
                <a:rPr lang="ru-RU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межкультурной</a:t>
              </a:r>
              <a:r>
                <a:rPr lang="ru-RU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глобальной, цифровой и учебной </a:t>
              </a:r>
              <a:r>
                <a:rPr lang="ru-RU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грамотности</a:t>
              </a:r>
              <a:r>
                <a:rPr lang="kk-KZ" sz="24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kk-KZ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7447098" y="3606381"/>
              <a:ext cx="2304256" cy="263405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Формируются </a:t>
              </a:r>
              <a:r>
                <a:rPr lang="ru-RU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 соответствии с требованиями </a:t>
              </a:r>
              <a:r>
                <a:rPr lang="ru-RU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валидности, </a:t>
              </a:r>
              <a:r>
                <a:rPr lang="ru-RU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надежности</a:t>
              </a:r>
              <a:r>
                <a:rPr lang="ru-RU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</a:t>
              </a:r>
            </a:p>
            <a:p>
              <a:pPr algn="ctr"/>
              <a:r>
                <a:rPr lang="ru-RU" sz="20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</a:t>
              </a:r>
              <a:r>
                <a:rPr lang="ru-RU" sz="2000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рактичность и направленность на развитие </a:t>
              </a:r>
              <a:endParaRPr lang="kk-KZ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247" y="3073613"/>
            <a:ext cx="1992652" cy="1710054"/>
          </a:xfrm>
          <a:prstGeom prst="rect">
            <a:avLst/>
          </a:prstGeom>
        </p:spPr>
      </p:pic>
      <p:pic>
        <p:nvPicPr>
          <p:cNvPr id="18" name="Picture 2" descr="http://almaty.torginform.kz/content/2015/20151214/u24782/images/201512/14/p20151214055425-135b934d6b83336982e710ba7ab58542.jpg"/>
          <p:cNvPicPr>
            <a:picLocks noChangeAspect="1" noChangeArrowheads="1"/>
          </p:cNvPicPr>
          <p:nvPr/>
        </p:nvPicPr>
        <p:blipFill>
          <a:blip r:embed="rId4" cstate="print"/>
          <a:srcRect t="7830" r="6237" b="16618"/>
          <a:stretch>
            <a:fillRect/>
          </a:stretch>
        </p:blipFill>
        <p:spPr bwMode="auto">
          <a:xfrm>
            <a:off x="225085" y="196950"/>
            <a:ext cx="984739" cy="640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7297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770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3048000" y="6629400"/>
            <a:ext cx="6502400" cy="228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907970" algn="l"/>
                <a:tab pos="1817527" algn="l"/>
                <a:tab pos="2728671" algn="l"/>
                <a:tab pos="3638227" algn="l"/>
                <a:tab pos="4547784" algn="l"/>
                <a:tab pos="5458928" algn="l"/>
                <a:tab pos="6368485" algn="l"/>
                <a:tab pos="7278042" algn="l"/>
                <a:tab pos="8187599" algn="l"/>
                <a:tab pos="9097156" algn="l"/>
                <a:tab pos="100083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marL="742884" indent="-285725">
              <a:tabLst>
                <a:tab pos="0" algn="l"/>
                <a:tab pos="907970" algn="l"/>
                <a:tab pos="1817527" algn="l"/>
                <a:tab pos="2728671" algn="l"/>
                <a:tab pos="3638227" algn="l"/>
                <a:tab pos="4547784" algn="l"/>
                <a:tab pos="5458928" algn="l"/>
                <a:tab pos="6368485" algn="l"/>
                <a:tab pos="7278042" algn="l"/>
                <a:tab pos="8187599" algn="l"/>
                <a:tab pos="9097156" algn="l"/>
                <a:tab pos="100083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marL="1142899" indent="-228580">
              <a:tabLst>
                <a:tab pos="0" algn="l"/>
                <a:tab pos="907970" algn="l"/>
                <a:tab pos="1817527" algn="l"/>
                <a:tab pos="2728671" algn="l"/>
                <a:tab pos="3638227" algn="l"/>
                <a:tab pos="4547784" algn="l"/>
                <a:tab pos="5458928" algn="l"/>
                <a:tab pos="6368485" algn="l"/>
                <a:tab pos="7278042" algn="l"/>
                <a:tab pos="8187599" algn="l"/>
                <a:tab pos="9097156" algn="l"/>
                <a:tab pos="100083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marL="1600058" indent="-228580">
              <a:tabLst>
                <a:tab pos="0" algn="l"/>
                <a:tab pos="907970" algn="l"/>
                <a:tab pos="1817527" algn="l"/>
                <a:tab pos="2728671" algn="l"/>
                <a:tab pos="3638227" algn="l"/>
                <a:tab pos="4547784" algn="l"/>
                <a:tab pos="5458928" algn="l"/>
                <a:tab pos="6368485" algn="l"/>
                <a:tab pos="7278042" algn="l"/>
                <a:tab pos="8187599" algn="l"/>
                <a:tab pos="9097156" algn="l"/>
                <a:tab pos="100083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marL="2057218" indent="-228580">
              <a:tabLst>
                <a:tab pos="0" algn="l"/>
                <a:tab pos="907970" algn="l"/>
                <a:tab pos="1817527" algn="l"/>
                <a:tab pos="2728671" algn="l"/>
                <a:tab pos="3638227" algn="l"/>
                <a:tab pos="4547784" algn="l"/>
                <a:tab pos="5458928" algn="l"/>
                <a:tab pos="6368485" algn="l"/>
                <a:tab pos="7278042" algn="l"/>
                <a:tab pos="8187599" algn="l"/>
                <a:tab pos="9097156" algn="l"/>
                <a:tab pos="100083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377" indent="-228580" defTabSz="442874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7970" algn="l"/>
                <a:tab pos="1817527" algn="l"/>
                <a:tab pos="2728671" algn="l"/>
                <a:tab pos="3638227" algn="l"/>
                <a:tab pos="4547784" algn="l"/>
                <a:tab pos="5458928" algn="l"/>
                <a:tab pos="6368485" algn="l"/>
                <a:tab pos="7278042" algn="l"/>
                <a:tab pos="8187599" algn="l"/>
                <a:tab pos="9097156" algn="l"/>
                <a:tab pos="100083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537" indent="-228580" defTabSz="442874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7970" algn="l"/>
                <a:tab pos="1817527" algn="l"/>
                <a:tab pos="2728671" algn="l"/>
                <a:tab pos="3638227" algn="l"/>
                <a:tab pos="4547784" algn="l"/>
                <a:tab pos="5458928" algn="l"/>
                <a:tab pos="6368485" algn="l"/>
                <a:tab pos="7278042" algn="l"/>
                <a:tab pos="8187599" algn="l"/>
                <a:tab pos="9097156" algn="l"/>
                <a:tab pos="100083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8696" indent="-228580" defTabSz="442874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7970" algn="l"/>
                <a:tab pos="1817527" algn="l"/>
                <a:tab pos="2728671" algn="l"/>
                <a:tab pos="3638227" algn="l"/>
                <a:tab pos="4547784" algn="l"/>
                <a:tab pos="5458928" algn="l"/>
                <a:tab pos="6368485" algn="l"/>
                <a:tab pos="7278042" algn="l"/>
                <a:tab pos="8187599" algn="l"/>
                <a:tab pos="9097156" algn="l"/>
                <a:tab pos="100083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5856" indent="-228580" defTabSz="442874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7970" algn="l"/>
                <a:tab pos="1817527" algn="l"/>
                <a:tab pos="2728671" algn="l"/>
                <a:tab pos="3638227" algn="l"/>
                <a:tab pos="4547784" algn="l"/>
                <a:tab pos="5458928" algn="l"/>
                <a:tab pos="6368485" algn="l"/>
                <a:tab pos="7278042" algn="l"/>
                <a:tab pos="8187599" algn="l"/>
                <a:tab pos="9097156" algn="l"/>
                <a:tab pos="100083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defTabSz="442874">
              <a:buSzPct val="100000"/>
            </a:pPr>
            <a:fld id="{45A5162E-DA05-4896-A6CC-CC0CD08B9260}" type="slidenum">
              <a:rPr lang="ru-RU" altLang="kk-KZ" smtClean="0">
                <a:solidFill>
                  <a:srgbClr val="FF3300"/>
                </a:solidFill>
                <a:latin typeface="Verdana" pitchFamily="34" charset="0"/>
                <a:cs typeface="Segoe UI" pitchFamily="34" charset="0"/>
              </a:rPr>
              <a:pPr algn="ctr" defTabSz="442874">
                <a:buSzPct val="100000"/>
              </a:pPr>
              <a:t>11</a:t>
            </a:fld>
            <a:endParaRPr lang="ru-RU" altLang="kk-KZ" smtClean="0">
              <a:solidFill>
                <a:srgbClr val="FF3300"/>
              </a:solidFill>
              <a:latin typeface="Verdana" pitchFamily="34" charset="0"/>
              <a:cs typeface="Segoe UI" pitchFamily="34" charset="0"/>
            </a:endParaRPr>
          </a:p>
        </p:txBody>
      </p:sp>
      <p:sp>
        <p:nvSpPr>
          <p:cNvPr id="672771" name="Text Box 1"/>
          <p:cNvSpPr txBox="1">
            <a:spLocks noChangeArrowheads="1"/>
          </p:cNvSpPr>
          <p:nvPr/>
        </p:nvSpPr>
        <p:spPr bwMode="auto">
          <a:xfrm>
            <a:off x="-27515" y="171450"/>
            <a:ext cx="12192001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560" tIns="46568" rIns="89560" bIns="46568" anchor="ctr"/>
          <a:lstStyle>
            <a:lvl1pPr defTabSz="7620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1pPr>
            <a:lvl2pPr marL="742950" indent="-285750" defTabSz="7620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2pPr>
            <a:lvl3pPr marL="1143000" indent="-228600" defTabSz="7620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3pPr>
            <a:lvl4pPr marL="1600200" indent="-228600" defTabSz="7620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4pPr>
            <a:lvl5pPr marL="2057400" indent="-228600" defTabSz="76200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Microsoft YaHei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kk-KZ" altLang="kk-KZ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Типы заданий</a:t>
            </a:r>
          </a:p>
        </p:txBody>
      </p:sp>
      <p:pic>
        <p:nvPicPr>
          <p:cNvPr id="67277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35" y="685800"/>
            <a:ext cx="11459633" cy="54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39227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1"/>
          <p:cNvSpPr txBox="1">
            <a:spLocks noChangeArrowheads="1"/>
          </p:cNvSpPr>
          <p:nvPr/>
        </p:nvSpPr>
        <p:spPr bwMode="auto">
          <a:xfrm>
            <a:off x="694267" y="167223"/>
            <a:ext cx="11032067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altLang="kk-KZ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с выбором одного правильного ответа</a:t>
            </a:r>
          </a:p>
        </p:txBody>
      </p:sp>
      <p:pic>
        <p:nvPicPr>
          <p:cNvPr id="2457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8475" y="3579554"/>
            <a:ext cx="1965325" cy="207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4580" name="Прямоугольник 1"/>
          <p:cNvSpPr>
            <a:spLocks noChangeArrowheads="1"/>
          </p:cNvSpPr>
          <p:nvPr/>
        </p:nvSpPr>
        <p:spPr bwMode="auto">
          <a:xfrm>
            <a:off x="1213658" y="1303339"/>
            <a:ext cx="7168342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Расположите в порядке возрастания числа: 1,275; 0,128; 1,281; 12,82; 1,027</a:t>
            </a:r>
            <a:r>
              <a:rPr lang="en-US" alt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</a:t>
            </a: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3200" dirty="0">
              <a:solidFill>
                <a:srgbClr val="333333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А) 1,275; 0,128; 1,281; 12,82; 1,027</a:t>
            </a:r>
            <a:br>
              <a:rPr lang="ru-RU" alt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ru-RU" alt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) 0,128; 1,281; 1,275; 1,027; 12,82</a:t>
            </a:r>
            <a:br>
              <a:rPr lang="ru-RU" alt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C</a:t>
            </a:r>
            <a:r>
              <a:rPr lang="ru-RU" alt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) 0,128; 1,027; 1,275; 1,281; 12,82</a:t>
            </a:r>
            <a:br>
              <a:rPr lang="ru-RU" alt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</a:br>
            <a:r>
              <a:rPr lang="en-US" alt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lang="ru-RU" alt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en-US" alt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0,128; 1,275; 1,027; 1,281; 12,82</a:t>
            </a:r>
            <a:endParaRPr lang="en-US" altLang="ru-RU" sz="3200" dirty="0">
              <a:solidFill>
                <a:srgbClr val="333333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  <a:p>
            <a:pPr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E) </a:t>
            </a:r>
            <a:r>
              <a:rPr lang="ru-RU" alt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1,275; 0,128; 1,281; 1</a:t>
            </a:r>
            <a:r>
              <a:rPr lang="en-US" alt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,027</a:t>
            </a:r>
            <a:r>
              <a:rPr lang="ru-RU" alt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; 1</a:t>
            </a:r>
            <a:r>
              <a:rPr lang="en-US" alt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ru-RU" alt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,</a:t>
            </a:r>
            <a:r>
              <a:rPr lang="en-US" alt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8</a:t>
            </a:r>
            <a:r>
              <a:rPr lang="ru-RU" altLang="ru-RU" sz="3200" dirty="0">
                <a:solidFill>
                  <a:srgbClr val="333333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4581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138D416D-B2CF-4DFD-BF50-D998D43942AA}" type="slidenum">
              <a:rPr lang="en-US" altLang="en-US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48427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8991600" cy="666750"/>
          </a:xfrm>
        </p:spPr>
        <p:txBody>
          <a:bodyPr/>
          <a:lstStyle/>
          <a:p>
            <a:pPr algn="ctr" eaLnBrk="1" hangingPunct="1"/>
            <a:r>
              <a:rPr lang="kk-KZ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Задания, требующие развернутого ответа</a:t>
            </a:r>
          </a:p>
        </p:txBody>
      </p:sp>
      <p:sp>
        <p:nvSpPr>
          <p:cNvPr id="23555" name="Rectangle 1"/>
          <p:cNvSpPr>
            <a:spLocks noChangeArrowheads="1"/>
          </p:cNvSpPr>
          <p:nvPr/>
        </p:nvSpPr>
        <p:spPr bwMode="auto">
          <a:xfrm>
            <a:off x="1974850" y="1371600"/>
            <a:ext cx="839470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tabLst>
                <a:tab pos="180975" algn="l"/>
                <a:tab pos="60309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180975" algn="l"/>
                <a:tab pos="60309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180975" algn="l"/>
                <a:tab pos="60309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180975" algn="l"/>
                <a:tab pos="60309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180975" algn="l"/>
                <a:tab pos="60309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60309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60309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60309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60309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Предприятие может предоставить работу по одной специальности 4 женщинами, по другой - 6 мужчинам, по третьей - 3 работникам независимо от пола.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Сколькими способами можно заполнить вакантные места, если имеются 14 претендентов: 6 женщин и 8 мужчин?</a:t>
            </a:r>
          </a:p>
        </p:txBody>
      </p:sp>
      <p:pic>
        <p:nvPicPr>
          <p:cNvPr id="23556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644900"/>
            <a:ext cx="3200400" cy="252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88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2899" y="1759790"/>
            <a:ext cx="8365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Требования к оформлению письменной экзаменационной работы </a:t>
            </a: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80226" y="1755038"/>
            <a:ext cx="934240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900" y="2054802"/>
            <a:ext cx="470834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Негізгі орта мектеп курсы бойынша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9–шы «А» сынып оқушысы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6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(оқушының фамилиясы, аты, тегі 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6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толық  ілік септігінде жазылады</a:t>
            </a:r>
            <a:r>
              <a:rPr lang="ru-RU" sz="16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алгебрадан жазбаша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емтихан жұмысы.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i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(II)  </a:t>
            </a: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нұсқа</a:t>
            </a:r>
            <a:endParaRPr lang="en-US" sz="1600" i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6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(нұсқасын көрсету)</a:t>
            </a:r>
            <a:endParaRPr lang="kk-KZ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3700" y="715993"/>
            <a:ext cx="11315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Титул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парағын рәсімдеу үлгісі       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Образец оформления титульного листа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42000" y="1663700"/>
            <a:ext cx="54229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Письменная экзаменационная работа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алгебре  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курс основной средней школы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ученика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9 класса «    »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ФИО (в родительном падеже).</a:t>
            </a: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Вариант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(II)</a:t>
            </a:r>
            <a:endParaRPr lang="kk-KZ" sz="24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(указать вариант) </a:t>
            </a: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323076" y="1755038"/>
            <a:ext cx="9342407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9900" y="2054802"/>
            <a:ext cx="470834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Орта мектеп курсы бойынша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11–ші «А» сынып оқушысы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(оқушының фамилиясы, аты, тегі 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толық  ілік септігінде жазылады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алгебра және анализ бастамалары бойынша  жазбаша емтихан жұмысы.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(II)  </a:t>
            </a:r>
            <a:r>
              <a:rPr lang="kk-KZ" sz="16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нұсқа</a:t>
            </a:r>
            <a:endParaRPr lang="en-US" sz="1600" i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kk-KZ" sz="16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(нұсқасын көрсету)</a:t>
            </a:r>
            <a:endParaRPr lang="kk-KZ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3700" y="715993"/>
            <a:ext cx="11315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Титул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парағын рәсімдеу үлгісі         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Образец оформления титульного листа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22950" y="1454150"/>
            <a:ext cx="54229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Письменная экзаменационная работа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алгебре и началам анализа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курс средней школы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ученика</a:t>
            </a:r>
            <a:r>
              <a:rPr lang="kk-KZ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</a:t>
            </a: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цы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11 класса «    »</a:t>
            </a:r>
            <a:endParaRPr 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</a:t>
            </a:r>
            <a:r>
              <a:rPr lang="ru-RU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ФИО (в родительном падеже).</a:t>
            </a:r>
            <a:endParaRPr lang="ru-RU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Вариант  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(II)</a:t>
            </a:r>
            <a:endParaRPr lang="kk-KZ" sz="2400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(указать вариант) </a:t>
            </a:r>
            <a:r>
              <a:rPr lang="ru-RU" sz="2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9"/>
          <a:stretch/>
        </p:blipFill>
        <p:spPr bwMode="auto">
          <a:xfrm>
            <a:off x="419101" y="431800"/>
            <a:ext cx="4737100" cy="54124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00600" y="476250"/>
            <a:ext cx="6896101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Экзаменационная работа выполняется на тетрадных листах со штампом школы. Название, номер школы, ее местоположение указаны на штампе. Здесь же указывается дата проведения экзамена. Листы складываются в виде  тетради.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3) Условие задачи переписывается один раз. Специальная сокращенная запись условия не делается, это должно естественным образом  войти в общее объяснение решения, после решения записывается ответ.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4) При выполнении заданий ученик указывает все использованные формулы и тождества.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5) Рисунок выполняется ручкой, при построении графиков функций обязательно указывать точки пересечения с осями координат и критические точки функции.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6) В записи объяснений решения заданий следует избегать  многословности, краткость и четкость должны сочетаться со строгостью рассуждений.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7) При  решении также следует объяснять основные этапы и, если это необходимо , выполнять чертежи.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8) Работа должна быть выполнена аккуратно и разборчиво.</a:t>
            </a:r>
          </a:p>
          <a:p>
            <a:r>
              <a:rPr lang="kk-KZ" sz="20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457450" y="-500195"/>
            <a:ext cx="728990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Оценивание письменной экзаменационной работы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850" y="624840"/>
            <a:ext cx="609600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 выполнении письменной работы могут встретиться: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-ошибки;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-недочеты 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-мелкие недочеты.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1) Ошибки: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-ученик не усвоил основной материал;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-не знает основные правила, формулы, тождества;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-не умеет применять их при решении заданий.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2) Недочеты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-не указаны единицы измерения;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-в записи ответа использованы  сократимые  или неправильные дроби  и т.д.;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-отсутствие обоснования решения;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-отсутствие пояснений.</a:t>
            </a:r>
          </a:p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3) Мелкие недочеты</a:t>
            </a:r>
            <a:endParaRPr lang="ru-RU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-нерациональный способ решения;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-недостаточные пояснения;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-отсутствие обоснования решения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-небрежная запись решения и т. д.</a:t>
            </a:r>
          </a:p>
          <a:p>
            <a:r>
              <a:rPr lang="kk-KZ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15150" y="990600"/>
            <a:ext cx="497205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 </a:t>
            </a:r>
            <a:endParaRPr lang="ru-RU" dirty="0" smtClean="0"/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Оценка  «5»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ставится за безупречное выполнение всех заданий  контрольной работы, допускается не более двух мелких недочетов.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Оценка «4»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ставится, если одно задание не выполнено или выполнено с ошибкой.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Оценка «3»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ставится, если выполнено правильно не менее трёх заданий и учащийся показал владение обязательными знаниями и умениями.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Оценка 2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ставится, если не выполнено больше половины заданий и учащийся не показал владение обязательными знаниями и умениями.</a:t>
            </a:r>
          </a:p>
          <a:p>
            <a:r>
              <a:rPr lang="kk-KZ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работы, выполненные на  «5»  и  на «2» пишется рецензия.</a:t>
            </a:r>
            <a:endParaRPr lang="ru-RU" sz="2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\\DC-FILESERVER\Public\12_УОФТЗСО\03_ОФТЗИА\06_Сагнаева Г\умп рус\001 (2)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0"/>
            <a:ext cx="90297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979159"/>
            <a:ext cx="3009480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(по гибкому графику)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29840" y="2572544"/>
            <a:ext cx="304610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Narrow" panose="020B0606020202030204" pitchFamily="34" charset="0"/>
                <a:cs typeface="Arial" panose="020B0604020202020204" pitchFamily="34" charset="0"/>
              </a:rPr>
              <a:t>Форматы проведения: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-129840" y="1363456"/>
            <a:ext cx="3046106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Narrow" panose="020B0606020202030204" pitchFamily="34" charset="0"/>
                <a:cs typeface="Arial" panose="020B0604020202020204" pitchFamily="34" charset="0"/>
              </a:rPr>
              <a:t>Цель мероприятия: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2807208" y="1250553"/>
            <a:ext cx="8267964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подведение итогов 2020-2021 учебного года, переход учащихся из класса в класс  </a:t>
            </a:r>
          </a:p>
          <a:p>
            <a:pPr marL="285750" indent="-285750" algn="just">
              <a:buFontTx/>
              <a:buChar char="-"/>
            </a:pP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для 11 классов прощание со школой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12658" y="4269515"/>
            <a:ext cx="1561110" cy="17543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Narrow" panose="020B0606020202030204" pitchFamily="34" charset="0"/>
                <a:cs typeface="Arial" panose="020B0604020202020204" pitchFamily="34" charset="0"/>
              </a:rPr>
              <a:t>Рекомендации по обеспечению комплекса мер безопасности: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858830" y="4269515"/>
            <a:ext cx="9128055" cy="175432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инструктирование всех участников о порядке проведения «П</a:t>
            </a:r>
            <a:r>
              <a:rPr lang="kk-KZ" dirty="0">
                <a:latin typeface="Arial Narrow" panose="020B0606020202030204" pitchFamily="34" charset="0"/>
                <a:cs typeface="Arial" panose="020B0604020202020204" pitchFamily="34" charset="0"/>
              </a:rPr>
              <a:t>оследнего звонка»</a:t>
            </a: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 и соблюдении требований безопасности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k-KZ" dirty="0">
                <a:latin typeface="Arial Narrow" panose="020B0606020202030204" pitchFamily="34" charset="0"/>
                <a:cs typeface="Arial" panose="020B0604020202020204" pitchFamily="34" charset="0"/>
              </a:rPr>
              <a:t>нанесение разметки на территории и в здании школы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k-KZ" dirty="0">
                <a:latin typeface="Arial Narrow" panose="020B0606020202030204" pitchFamily="34" charset="0"/>
                <a:cs typeface="Arial" panose="020B0604020202020204" pitchFamily="34" charset="0"/>
              </a:rPr>
              <a:t>участие не более одного из родителей или законных представителей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kk-KZ" dirty="0">
                <a:latin typeface="Arial Narrow" panose="020B0606020202030204" pitchFamily="34" charset="0"/>
                <a:cs typeface="Arial" panose="020B0604020202020204" pitchFamily="34" charset="0"/>
              </a:rPr>
              <a:t>обеспечение масочного режима и соблюдение дистанции не менее 1,5 метра между участниками мероприятия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2887785" y="2216895"/>
            <a:ext cx="9099100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ü"/>
            </a:pPr>
            <a:r>
              <a:rPr lang="kk-KZ" dirty="0">
                <a:latin typeface="Arial Narrow" panose="020B0606020202030204" pitchFamily="34" charset="0"/>
                <a:cs typeface="Arial" panose="020B0604020202020204" pitchFamily="34" charset="0"/>
              </a:rPr>
              <a:t>на открытом воздухе во дворе школы (торжественная линейка) по согласованию с Главными санитарными врачами регионов с соблюдением санитарных норм, </a:t>
            </a:r>
            <a:endParaRPr lang="en-US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itchFamily="2" charset="2"/>
              <a:buChar char="ü"/>
            </a:pPr>
            <a:r>
              <a:rPr lang="kk-KZ" dirty="0">
                <a:latin typeface="Arial Narrow" panose="020B0606020202030204" pitchFamily="34" charset="0"/>
                <a:cs typeface="Arial" panose="020B0604020202020204" pitchFamily="34" charset="0"/>
              </a:rPr>
              <a:t>в классе (в форме классного часа)</a:t>
            </a:r>
          </a:p>
          <a:p>
            <a:pPr indent="-285750" algn="just">
              <a:buFont typeface="Wingdings" panose="05000000000000000000" pitchFamily="2" charset="2"/>
              <a:buChar char="ü"/>
            </a:pPr>
            <a:r>
              <a:rPr lang="kk-KZ" dirty="0">
                <a:latin typeface="Arial Narrow" panose="020B0606020202030204" pitchFamily="34" charset="0"/>
                <a:cs typeface="Arial" panose="020B0604020202020204" pitchFamily="34" charset="0"/>
              </a:rPr>
              <a:t>онлайн (в форме классного часа)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0" y="395108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Narrow" pitchFamily="34" charset="0"/>
                <a:cs typeface="Arial" pitchFamily="34" charset="0"/>
              </a:rPr>
              <a:t>Приказ ОН РК №  203 от 5 мая 2021 года «Об утверждении сроков завершения 2020-2021 учебного года и проведения итоговой аттестации обучающихся в организациях среднего образования»</a:t>
            </a:r>
            <a:endParaRPr lang="ru-RU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E903A36-7EF6-4908-A470-4BBF26857038}"/>
              </a:ext>
            </a:extLst>
          </p:cNvPr>
          <p:cNvSpPr txBox="1"/>
          <p:nvPr/>
        </p:nvSpPr>
        <p:spPr>
          <a:xfrm>
            <a:off x="0" y="-20367"/>
            <a:ext cx="1219200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 Narrow" panose="020B0606020202030204" pitchFamily="34" charset="0"/>
                <a:cs typeface="Arial" panose="020B0604020202020204" pitchFamily="34" charset="0"/>
              </a:rPr>
              <a:t>ПОСЛЕДНИЙ ЗВОНОК 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25 МАЯ</a:t>
            </a:r>
            <a:endParaRPr lang="ru-RU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73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Прямоугольник 25"/>
          <p:cNvSpPr/>
          <p:nvPr/>
        </p:nvSpPr>
        <p:spPr>
          <a:xfrm>
            <a:off x="6325907" y="4973355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>
              <a:latin typeface="Arial Narrow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E903A36-7EF6-4908-A470-4BBF26857038}"/>
              </a:ext>
            </a:extLst>
          </p:cNvPr>
          <p:cNvSpPr txBox="1"/>
          <p:nvPr/>
        </p:nvSpPr>
        <p:spPr>
          <a:xfrm>
            <a:off x="0" y="-20367"/>
            <a:ext cx="1219200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latin typeface="Arial Narrow" pitchFamily="34" charset="0"/>
                <a:ea typeface="Times New Roman" pitchFamily="18" charset="0"/>
                <a:cs typeface="Arial" pitchFamily="34" charset="0"/>
              </a:rPr>
              <a:t>«АЛТЫН БЕЛГІ»</a:t>
            </a:r>
            <a:endParaRPr lang="ru-RU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914400" y="557740"/>
            <a:ext cx="108732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 rot="10800000" flipV="1">
            <a:off x="318654" y="2394454"/>
            <a:ext cx="353290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kk-KZ" sz="2400" b="1" dirty="0">
                <a:solidFill>
                  <a:schemeClr val="tx2">
                    <a:lumMod val="50000"/>
                  </a:schemeClr>
                </a:solidFill>
                <a:latin typeface="Arial Narrow" pitchFamily="34" charset="0"/>
                <a:ea typeface="Times New Roman" pitchFamily="18" charset="0"/>
                <a:cs typeface="Arial" pitchFamily="34" charset="0"/>
              </a:rPr>
              <a:t>19 822 </a:t>
            </a:r>
            <a:r>
              <a:rPr lang="kk-KZ" sz="2000" dirty="0">
                <a:latin typeface="Arial Narrow" pitchFamily="34" charset="0"/>
                <a:ea typeface="Times New Roman" pitchFamily="18" charset="0"/>
                <a:cs typeface="Arial" pitchFamily="34" charset="0"/>
              </a:rPr>
              <a:t>п</a:t>
            </a:r>
            <a:r>
              <a:rPr kumimoji="0" lang="kk-K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ретендентов </a:t>
            </a:r>
            <a:r>
              <a:rPr lang="ru-RU" sz="2000" dirty="0">
                <a:latin typeface="Arial Narrow" panose="020B0606020202030204" pitchFamily="34" charset="0"/>
              </a:rPr>
              <a:t>на получение аттестата об общем среднем образовании </a:t>
            </a:r>
            <a:r>
              <a:rPr kumimoji="0" lang="kk-KZ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kk-KZ" sz="2000" b="1" i="0" u="none" strike="noStrike" cap="none" normalizeH="0" baseline="0" dirty="0">
                <a:ln>
                  <a:noFill/>
                </a:ln>
                <a:effectLst/>
                <a:latin typeface="Arial Narrow" pitchFamily="34" charset="0"/>
                <a:ea typeface="Times New Roman" pitchFamily="18" charset="0"/>
                <a:cs typeface="Arial" pitchFamily="34" charset="0"/>
              </a:rPr>
              <a:t>«Алтын белгі»</a:t>
            </a:r>
            <a:endParaRPr kumimoji="0" lang="kk-K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8" name="Стрелка вправо 37"/>
          <p:cNvSpPr/>
          <p:nvPr/>
        </p:nvSpPr>
        <p:spPr>
          <a:xfrm flipV="1">
            <a:off x="4062506" y="2816952"/>
            <a:ext cx="766481" cy="540000"/>
          </a:xfrm>
          <a:prstGeom prst="rightArrow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10800000" flipV="1">
            <a:off x="4920012" y="1012736"/>
            <a:ext cx="677446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7675" algn="just"/>
            <a:r>
              <a:rPr lang="kk-KZ" sz="2000" dirty="0"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 Письменные работы претендентов проверяются Комиссией, созданной при управлении образования</a:t>
            </a:r>
            <a:r>
              <a:rPr lang="ru-RU" sz="2000" dirty="0"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000" i="1" dirty="0"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(республиканские школы Комиссия при Министерстве)</a:t>
            </a:r>
            <a:r>
              <a:rPr lang="kk-KZ" sz="2000" dirty="0">
                <a:latin typeface="Arial Narrow" panose="020B0606020202030204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kk-KZ" dirty="0">
                <a:latin typeface="Arial Narrow" panose="020B0606020202030204" pitchFamily="34" charset="0"/>
              </a:rPr>
              <a:t> </a:t>
            </a:r>
          </a:p>
          <a:p>
            <a:pPr indent="447675" algn="just"/>
            <a:endParaRPr lang="kk-KZ" dirty="0">
              <a:latin typeface="Arial Narrow" panose="020B0606020202030204" pitchFamily="34" charset="0"/>
            </a:endParaRPr>
          </a:p>
          <a:p>
            <a:pPr indent="447675" algn="just"/>
            <a:r>
              <a:rPr lang="kk-KZ" dirty="0">
                <a:latin typeface="Arial Narrow" panose="020B0606020202030204" pitchFamily="34" charset="0"/>
              </a:rPr>
              <a:t> </a:t>
            </a:r>
            <a:r>
              <a:rPr lang="kk-KZ" sz="2000" dirty="0">
                <a:latin typeface="Arial Narrow" panose="020B0606020202030204" pitchFamily="34" charset="0"/>
                <a:cs typeface="Arial" pitchFamily="34" charset="0"/>
              </a:rPr>
              <a:t>В состав Комиссии, созданной при управлении образования и Министерстве, входят квалифицированные, опытные педагоги предметов, по которым проводятся письменные экзамены. </a:t>
            </a:r>
          </a:p>
          <a:p>
            <a:pPr indent="447675" algn="just"/>
            <a:endParaRPr lang="kk-KZ" sz="2000" dirty="0">
              <a:latin typeface="Arial Narrow" panose="020B0606020202030204" pitchFamily="34" charset="0"/>
              <a:cs typeface="Arial" pitchFamily="34" charset="0"/>
            </a:endParaRPr>
          </a:p>
          <a:p>
            <a:pPr indent="447675" algn="just"/>
            <a:r>
              <a:rPr lang="ru-RU" sz="2000" dirty="0">
                <a:latin typeface="Arial Narrow" panose="020B0606020202030204" pitchFamily="34" charset="0"/>
                <a:cs typeface="Arial" pitchFamily="34" charset="0"/>
              </a:rPr>
              <a:t>Заключительное заседание Комиссии, формируемой при школе по подведению итогов работы и принятию решения об утверждении списка обучающихся, награждаемых знаком "Алтын </a:t>
            </a:r>
            <a:r>
              <a:rPr lang="ru-RU" sz="2000" dirty="0" err="1">
                <a:latin typeface="Arial Narrow" panose="020B0606020202030204" pitchFamily="34" charset="0"/>
                <a:cs typeface="Arial" pitchFamily="34" charset="0"/>
              </a:rPr>
              <a:t>белгі</a:t>
            </a:r>
            <a:r>
              <a:rPr lang="ru-RU" sz="2000" dirty="0">
                <a:latin typeface="Arial Narrow" panose="020B0606020202030204" pitchFamily="34" charset="0"/>
                <a:cs typeface="Arial" pitchFamily="34" charset="0"/>
              </a:rPr>
              <a:t>", проводится не позднее 12 июня текущего года.</a:t>
            </a:r>
          </a:p>
          <a:p>
            <a:pPr indent="447675" algn="just"/>
            <a:endParaRPr lang="ru-RU" sz="2000" dirty="0">
              <a:latin typeface="Arial Narrow" panose="020B0606020202030204" pitchFamily="34" charset="0"/>
              <a:cs typeface="Arial" pitchFamily="34" charset="0"/>
            </a:endParaRPr>
          </a:p>
          <a:p>
            <a:pPr indent="447675" algn="just"/>
            <a:r>
              <a:rPr lang="en-US" sz="2000" dirty="0">
                <a:latin typeface="Arial Narrow" panose="020B0606020202030204" pitchFamily="34" charset="0"/>
                <a:cs typeface="Arial" pitchFamily="34" charset="0"/>
              </a:rPr>
              <a:t> </a:t>
            </a:r>
            <a:r>
              <a:rPr lang="ru-RU" sz="2000" dirty="0">
                <a:latin typeface="Arial Narrow" panose="020B0606020202030204" pitchFamily="34" charset="0"/>
                <a:cs typeface="Arial" pitchFamily="34" charset="0"/>
              </a:rPr>
              <a:t>Списки обладателей аттестатов об общем среднем образовании и знака "Алтын </a:t>
            </a:r>
            <a:r>
              <a:rPr lang="ru-RU" sz="2000" dirty="0" err="1">
                <a:latin typeface="Arial Narrow" panose="020B0606020202030204" pitchFamily="34" charset="0"/>
                <a:cs typeface="Arial" pitchFamily="34" charset="0"/>
              </a:rPr>
              <a:t>белгі</a:t>
            </a:r>
            <a:r>
              <a:rPr lang="ru-RU" sz="2000" dirty="0">
                <a:latin typeface="Arial Narrow" panose="020B0606020202030204" pitchFamily="34" charset="0"/>
                <a:cs typeface="Arial" pitchFamily="34" charset="0"/>
              </a:rPr>
              <a:t>" утверждается приказом директора школы.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5114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28264" y="1715194"/>
            <a:ext cx="8811260" cy="952398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marR="6773" algn="just">
              <a:lnSpc>
                <a:spcPct val="100299"/>
              </a:lnSpc>
              <a:spcBef>
                <a:spcPts val="127"/>
              </a:spcBef>
              <a:tabLst>
                <a:tab pos="2908227" algn="l"/>
                <a:tab pos="4472827" algn="l"/>
                <a:tab pos="7221039" algn="l"/>
              </a:tabLst>
            </a:pPr>
            <a:r>
              <a:rPr lang="ru-RU" sz="2000" spc="67" dirty="0">
                <a:latin typeface="Arial Narrow" panose="020B0606020202030204" pitchFamily="34" charset="0"/>
                <a:cs typeface="Microsoft Sans Serif"/>
              </a:rPr>
              <a:t>Н</a:t>
            </a:r>
            <a:r>
              <a:rPr lang="ru-RU" sz="2000" spc="73" dirty="0">
                <a:latin typeface="Arial Narrow" panose="020B0606020202030204" pitchFamily="34" charset="0"/>
                <a:cs typeface="Microsoft Sans Serif"/>
              </a:rPr>
              <a:t>а</a:t>
            </a:r>
            <a:r>
              <a:rPr lang="ru-RU" sz="2000" spc="67" dirty="0">
                <a:latin typeface="Arial Narrow" panose="020B0606020202030204" pitchFamily="34" charset="0"/>
                <a:cs typeface="Microsoft Sans Serif"/>
              </a:rPr>
              <a:t>ц</a:t>
            </a:r>
            <a:r>
              <a:rPr lang="ru-RU" sz="2000" spc="53" dirty="0">
                <a:latin typeface="Arial Narrow" panose="020B0606020202030204" pitchFamily="34" charset="0"/>
                <a:cs typeface="Microsoft Sans Serif"/>
              </a:rPr>
              <a:t>и</a:t>
            </a:r>
            <a:r>
              <a:rPr lang="ru-RU" sz="2000" spc="73" dirty="0">
                <a:latin typeface="Arial Narrow" panose="020B0606020202030204" pitchFamily="34" charset="0"/>
                <a:cs typeface="Microsoft Sans Serif"/>
              </a:rPr>
              <a:t>о</a:t>
            </a:r>
            <a:r>
              <a:rPr lang="ru-RU" sz="2000" spc="67" dirty="0">
                <a:latin typeface="Arial Narrow" panose="020B0606020202030204" pitchFamily="34" charset="0"/>
                <a:cs typeface="Microsoft Sans Serif"/>
              </a:rPr>
              <a:t>н</a:t>
            </a:r>
            <a:r>
              <a:rPr lang="ru-RU" sz="2000" spc="107" dirty="0">
                <a:latin typeface="Arial Narrow" panose="020B0606020202030204" pitchFamily="34" charset="0"/>
                <a:cs typeface="Microsoft Sans Serif"/>
              </a:rPr>
              <a:t>а</a:t>
            </a:r>
            <a:r>
              <a:rPr lang="ru-RU" sz="2000" spc="-13" dirty="0">
                <a:latin typeface="Arial Narrow" panose="020B0606020202030204" pitchFamily="34" charset="0"/>
                <a:cs typeface="Microsoft Sans Serif"/>
              </a:rPr>
              <a:t>л</a:t>
            </a:r>
            <a:r>
              <a:rPr lang="ru-RU" sz="2000" spc="80" dirty="0">
                <a:latin typeface="Arial Narrow" panose="020B0606020202030204" pitchFamily="34" charset="0"/>
                <a:cs typeface="Microsoft Sans Serif"/>
              </a:rPr>
              <a:t>ь</a:t>
            </a:r>
            <a:r>
              <a:rPr lang="ru-RU" sz="2000" spc="53" dirty="0">
                <a:latin typeface="Arial Narrow" panose="020B0606020202030204" pitchFamily="34" charset="0"/>
                <a:cs typeface="Microsoft Sans Serif"/>
              </a:rPr>
              <a:t>н</a:t>
            </a:r>
            <a:r>
              <a:rPr lang="ru-RU" sz="2000" spc="73" dirty="0">
                <a:latin typeface="Arial Narrow" panose="020B0606020202030204" pitchFamily="34" charset="0"/>
                <a:cs typeface="Microsoft Sans Serif"/>
              </a:rPr>
              <a:t>ы</a:t>
            </a:r>
            <a:r>
              <a:rPr lang="ru-RU" sz="2000" spc="-7" dirty="0">
                <a:latin typeface="Arial Narrow" panose="020B0606020202030204" pitchFamily="34" charset="0"/>
                <a:cs typeface="Microsoft Sans Serif"/>
              </a:rPr>
              <a:t>й  </a:t>
            </a:r>
            <a:r>
              <a:rPr lang="ru-RU" sz="2000" spc="53" dirty="0">
                <a:latin typeface="Arial Narrow" panose="020B0606020202030204" pitchFamily="34" charset="0"/>
                <a:cs typeface="Microsoft Sans Serif"/>
              </a:rPr>
              <a:t>ц</a:t>
            </a:r>
            <a:r>
              <a:rPr lang="ru-RU" sz="2000" spc="60" dirty="0">
                <a:latin typeface="Arial Narrow" panose="020B0606020202030204" pitchFamily="34" charset="0"/>
                <a:cs typeface="Microsoft Sans Serif"/>
              </a:rPr>
              <a:t>е</a:t>
            </a:r>
            <a:r>
              <a:rPr lang="ru-RU" sz="2000" spc="53" dirty="0">
                <a:latin typeface="Arial Narrow" panose="020B0606020202030204" pitchFamily="34" charset="0"/>
                <a:cs typeface="Microsoft Sans Serif"/>
              </a:rPr>
              <a:t>нт</a:t>
            </a:r>
            <a:r>
              <a:rPr lang="ru-RU" sz="2000" dirty="0">
                <a:latin typeface="Arial Narrow" panose="020B0606020202030204" pitchFamily="34" charset="0"/>
                <a:cs typeface="Microsoft Sans Serif"/>
              </a:rPr>
              <a:t>р </a:t>
            </a:r>
            <a:r>
              <a:rPr lang="ru-RU" sz="2000" spc="53" dirty="0">
                <a:latin typeface="Arial Narrow" panose="020B0606020202030204" pitchFamily="34" charset="0"/>
                <a:cs typeface="Microsoft Sans Serif"/>
              </a:rPr>
              <a:t>т</a:t>
            </a:r>
            <a:r>
              <a:rPr lang="ru-RU" sz="2000" spc="60" dirty="0">
                <a:latin typeface="Arial Narrow" panose="020B0606020202030204" pitchFamily="34" charset="0"/>
                <a:cs typeface="Microsoft Sans Serif"/>
              </a:rPr>
              <a:t>е</a:t>
            </a:r>
            <a:r>
              <a:rPr lang="ru-RU" sz="2000" spc="-27" dirty="0">
                <a:latin typeface="Arial Narrow" panose="020B0606020202030204" pitchFamily="34" charset="0"/>
                <a:cs typeface="Microsoft Sans Serif"/>
              </a:rPr>
              <a:t>с</a:t>
            </a:r>
            <a:r>
              <a:rPr lang="ru-RU" sz="2000" spc="53" dirty="0">
                <a:latin typeface="Arial Narrow" panose="020B0606020202030204" pitchFamily="34" charset="0"/>
                <a:cs typeface="Microsoft Sans Serif"/>
              </a:rPr>
              <a:t>ти</a:t>
            </a:r>
            <a:r>
              <a:rPr lang="ru-RU" sz="2000" spc="7" dirty="0">
                <a:latin typeface="Arial Narrow" panose="020B0606020202030204" pitchFamily="34" charset="0"/>
                <a:cs typeface="Microsoft Sans Serif"/>
              </a:rPr>
              <a:t>р</a:t>
            </a:r>
            <a:r>
              <a:rPr lang="ru-RU" sz="2000" spc="60" dirty="0">
                <a:latin typeface="Arial Narrow" panose="020B0606020202030204" pitchFamily="34" charset="0"/>
                <a:cs typeface="Microsoft Sans Serif"/>
              </a:rPr>
              <a:t>о</a:t>
            </a:r>
            <a:r>
              <a:rPr lang="ru-RU" sz="2000" spc="-20" dirty="0">
                <a:latin typeface="Arial Narrow" panose="020B0606020202030204" pitchFamily="34" charset="0"/>
                <a:cs typeface="Microsoft Sans Serif"/>
              </a:rPr>
              <a:t>в</a:t>
            </a:r>
            <a:r>
              <a:rPr lang="ru-RU" sz="2000" spc="60" dirty="0">
                <a:latin typeface="Arial Narrow" panose="020B0606020202030204" pitchFamily="34" charset="0"/>
                <a:cs typeface="Microsoft Sans Serif"/>
              </a:rPr>
              <a:t>а</a:t>
            </a:r>
            <a:r>
              <a:rPr lang="ru-RU" sz="2000" spc="53" dirty="0">
                <a:latin typeface="Arial Narrow" panose="020B0606020202030204" pitchFamily="34" charset="0"/>
                <a:cs typeface="Microsoft Sans Serif"/>
              </a:rPr>
              <a:t>ни</a:t>
            </a:r>
            <a:r>
              <a:rPr lang="ru-RU" sz="2000" dirty="0">
                <a:latin typeface="Arial Narrow" panose="020B0606020202030204" pitchFamily="34" charset="0"/>
                <a:cs typeface="Microsoft Sans Serif"/>
              </a:rPr>
              <a:t>я отправляет </a:t>
            </a:r>
            <a:r>
              <a:rPr lang="ru-RU" sz="2000" spc="53" dirty="0">
                <a:latin typeface="Arial Narrow" panose="020B0606020202030204" pitchFamily="34" charset="0"/>
                <a:cs typeface="Microsoft Sans Serif"/>
              </a:rPr>
              <a:t>экзаменационные</a:t>
            </a:r>
            <a:r>
              <a:rPr lang="ru-RU" sz="2000" spc="60" dirty="0">
                <a:latin typeface="Arial Narrow" panose="020B0606020202030204" pitchFamily="34" charset="0"/>
                <a:cs typeface="Microsoft Sans Serif"/>
              </a:rPr>
              <a:t> </a:t>
            </a:r>
            <a:r>
              <a:rPr lang="ru-RU" sz="2000" spc="-13" dirty="0">
                <a:latin typeface="Arial Narrow" panose="020B0606020202030204" pitchFamily="34" charset="0"/>
                <a:cs typeface="Microsoft Sans Serif"/>
              </a:rPr>
              <a:t>материалы</a:t>
            </a:r>
            <a:r>
              <a:rPr lang="ru-RU" sz="2000" spc="-7" dirty="0">
                <a:latin typeface="Arial Narrow" panose="020B0606020202030204" pitchFamily="34" charset="0"/>
                <a:cs typeface="Microsoft Sans Serif"/>
              </a:rPr>
              <a:t> </a:t>
            </a:r>
          </a:p>
          <a:p>
            <a:pPr marL="16933" marR="6773" algn="just">
              <a:lnSpc>
                <a:spcPct val="100299"/>
              </a:lnSpc>
              <a:spcBef>
                <a:spcPts val="127"/>
              </a:spcBef>
              <a:tabLst>
                <a:tab pos="2908227" algn="l"/>
                <a:tab pos="4472827" algn="l"/>
                <a:tab pos="7221039" algn="l"/>
              </a:tabLst>
            </a:pPr>
            <a:r>
              <a:rPr lang="ru-RU" sz="2000" i="1" spc="-7" dirty="0">
                <a:latin typeface="Arial Narrow" panose="020B0606020202030204" pitchFamily="34" charset="0"/>
                <a:cs typeface="Microsoft Sans Serif"/>
              </a:rPr>
              <a:t>  </a:t>
            </a:r>
            <a:r>
              <a:rPr lang="ru-RU" sz="2000" i="1" spc="-7" dirty="0">
                <a:latin typeface="Arial Narrow" panose="020B0606020202030204" pitchFamily="34" charset="0"/>
                <a:cs typeface="Arial"/>
              </a:rPr>
              <a:t>(темы</a:t>
            </a:r>
            <a:r>
              <a:rPr lang="ru-RU" sz="2000" i="1" dirty="0">
                <a:latin typeface="Arial Narrow" panose="020B0606020202030204" pitchFamily="34" charset="0"/>
                <a:cs typeface="Arial"/>
              </a:rPr>
              <a:t> </a:t>
            </a:r>
            <a:r>
              <a:rPr lang="ru-RU" sz="2000" i="1" spc="-7" dirty="0">
                <a:latin typeface="Arial Narrow" panose="020B0606020202030204" pitchFamily="34" charset="0"/>
                <a:cs typeface="Arial"/>
              </a:rPr>
              <a:t>эссе,</a:t>
            </a:r>
            <a:r>
              <a:rPr lang="ru-RU" sz="2000" i="1" dirty="0">
                <a:latin typeface="Arial Narrow" panose="020B0606020202030204" pitchFamily="34" charset="0"/>
                <a:cs typeface="Arial"/>
              </a:rPr>
              <a:t> </a:t>
            </a:r>
            <a:r>
              <a:rPr lang="ru-RU" sz="2000" i="1" spc="-13" dirty="0">
                <a:latin typeface="Arial Narrow" panose="020B0606020202030204" pitchFamily="34" charset="0"/>
                <a:cs typeface="Arial"/>
              </a:rPr>
              <a:t>контрольные</a:t>
            </a:r>
            <a:r>
              <a:rPr lang="ru-RU" sz="2000" i="1" spc="-7" dirty="0">
                <a:latin typeface="Arial Narrow" panose="020B0606020202030204" pitchFamily="34" charset="0"/>
                <a:cs typeface="Arial"/>
              </a:rPr>
              <a:t> </a:t>
            </a:r>
            <a:r>
              <a:rPr lang="ru-RU" sz="2000" i="1" spc="-33" dirty="0">
                <a:latin typeface="Arial Narrow" panose="020B0606020202030204" pitchFamily="34" charset="0"/>
                <a:cs typeface="Arial"/>
              </a:rPr>
              <a:t>работы, </a:t>
            </a:r>
            <a:r>
              <a:rPr lang="ru-RU" sz="2000" i="1" spc="-27" dirty="0">
                <a:latin typeface="Arial Narrow" panose="020B0606020202030204" pitchFamily="34" charset="0"/>
                <a:cs typeface="Arial"/>
              </a:rPr>
              <a:t> </a:t>
            </a:r>
            <a:r>
              <a:rPr lang="ru-RU" sz="2000" i="1" spc="-7" dirty="0">
                <a:latin typeface="Arial Narrow" panose="020B0606020202030204" pitchFamily="34" charset="0"/>
                <a:cs typeface="Arial"/>
              </a:rPr>
              <a:t>книжки</a:t>
            </a:r>
            <a:r>
              <a:rPr lang="ru-RU" sz="2000" i="1" spc="280" dirty="0">
                <a:latin typeface="Arial Narrow" panose="020B0606020202030204" pitchFamily="34" charset="0"/>
                <a:cs typeface="Arial"/>
              </a:rPr>
              <a:t> </a:t>
            </a:r>
            <a:r>
              <a:rPr lang="ru-RU" sz="2000" i="1" spc="-7" dirty="0">
                <a:latin typeface="Arial Narrow" panose="020B0606020202030204" pitchFamily="34" charset="0"/>
                <a:cs typeface="Arial"/>
              </a:rPr>
              <a:t>вопросники</a:t>
            </a:r>
            <a:r>
              <a:rPr lang="ru-RU" sz="2000" i="1" spc="280" dirty="0">
                <a:latin typeface="Arial Narrow" panose="020B0606020202030204" pitchFamily="34" charset="0"/>
                <a:cs typeface="Arial"/>
              </a:rPr>
              <a:t> </a:t>
            </a:r>
            <a:r>
              <a:rPr lang="ru-RU" sz="2000" i="1" dirty="0">
                <a:latin typeface="Arial Narrow" panose="020B0606020202030204" pitchFamily="34" charset="0"/>
                <a:cs typeface="Arial"/>
              </a:rPr>
              <a:t>с</a:t>
            </a:r>
            <a:r>
              <a:rPr lang="ru-RU" sz="2000" i="1" spc="253" dirty="0">
                <a:latin typeface="Arial Narrow" panose="020B0606020202030204" pitchFamily="34" charset="0"/>
                <a:cs typeface="Arial"/>
              </a:rPr>
              <a:t> </a:t>
            </a:r>
            <a:r>
              <a:rPr lang="ru-RU" sz="2000" i="1" spc="-13" dirty="0">
                <a:latin typeface="Arial Narrow" panose="020B0606020202030204" pitchFamily="34" charset="0"/>
                <a:cs typeface="Arial"/>
              </a:rPr>
              <a:t>листами</a:t>
            </a:r>
            <a:r>
              <a:rPr lang="ru-RU" sz="2000" i="1" spc="280" dirty="0">
                <a:latin typeface="Arial Narrow" panose="020B0606020202030204" pitchFamily="34" charset="0"/>
                <a:cs typeface="Arial"/>
              </a:rPr>
              <a:t> </a:t>
            </a:r>
            <a:r>
              <a:rPr lang="ru-RU" sz="2000" i="1" spc="-7" dirty="0">
                <a:latin typeface="Arial Narrow" panose="020B0606020202030204" pitchFamily="34" charset="0"/>
                <a:cs typeface="Arial"/>
              </a:rPr>
              <a:t>ответов,</a:t>
            </a:r>
            <a:r>
              <a:rPr lang="ru-RU" sz="2000" i="1" spc="280" dirty="0">
                <a:latin typeface="Arial Narrow" panose="020B0606020202030204" pitchFamily="34" charset="0"/>
                <a:cs typeface="Arial"/>
              </a:rPr>
              <a:t> </a:t>
            </a:r>
            <a:r>
              <a:rPr lang="ru-RU" sz="2000" i="1" spc="-27" dirty="0">
                <a:latin typeface="Arial Narrow" panose="020B0606020202030204" pitchFamily="34" charset="0"/>
                <a:cs typeface="Arial"/>
              </a:rPr>
              <a:t>аудиоматериал</a:t>
            </a:r>
            <a:r>
              <a:rPr lang="ru-RU" sz="2000" i="1" spc="320" dirty="0">
                <a:latin typeface="Arial Narrow" panose="020B0606020202030204" pitchFamily="34" charset="0"/>
                <a:cs typeface="Arial"/>
              </a:rPr>
              <a:t> </a:t>
            </a:r>
            <a:r>
              <a:rPr lang="ru-RU" sz="2000" i="1" spc="-7" dirty="0">
                <a:latin typeface="Arial Narrow" panose="020B0606020202030204" pitchFamily="34" charset="0"/>
                <a:cs typeface="Arial"/>
              </a:rPr>
              <a:t>для</a:t>
            </a:r>
            <a:r>
              <a:rPr lang="ru-RU" sz="2000" i="1" spc="267" dirty="0">
                <a:latin typeface="Arial Narrow" panose="020B0606020202030204" pitchFamily="34" charset="0"/>
                <a:cs typeface="Arial"/>
              </a:rPr>
              <a:t> </a:t>
            </a:r>
            <a:r>
              <a:rPr lang="ru-RU" sz="2000" i="1" spc="-13" dirty="0">
                <a:latin typeface="Arial Narrow" panose="020B0606020202030204" pitchFamily="34" charset="0"/>
                <a:cs typeface="Arial"/>
              </a:rPr>
              <a:t>блока </a:t>
            </a:r>
            <a:r>
              <a:rPr lang="ru-RU" sz="2000" i="1" spc="-20" dirty="0">
                <a:latin typeface="Arial Narrow" panose="020B0606020202030204" pitchFamily="34" charset="0"/>
                <a:cs typeface="Arial"/>
              </a:rPr>
              <a:t>«</a:t>
            </a:r>
            <a:r>
              <a:rPr lang="ru-RU" sz="2000" i="1" spc="-20" dirty="0" err="1">
                <a:latin typeface="Arial Narrow" panose="020B0606020202030204" pitchFamily="34" charset="0"/>
                <a:cs typeface="Arial"/>
              </a:rPr>
              <a:t>аудирование</a:t>
            </a:r>
            <a:r>
              <a:rPr lang="ru-RU" sz="2000" i="1" spc="-20" dirty="0">
                <a:latin typeface="Arial Narrow" panose="020B0606020202030204" pitchFamily="34" charset="0"/>
                <a:cs typeface="Arial"/>
              </a:rPr>
              <a:t>»</a:t>
            </a:r>
            <a:r>
              <a:rPr lang="ru-RU" sz="2000" i="1" spc="-73" dirty="0">
                <a:latin typeface="Arial Narrow" panose="020B0606020202030204" pitchFamily="34" charset="0"/>
                <a:cs typeface="Arial"/>
              </a:rPr>
              <a:t> </a:t>
            </a:r>
            <a:r>
              <a:rPr lang="ru-RU" sz="2000" i="1" dirty="0">
                <a:latin typeface="Arial Narrow" panose="020B0606020202030204" pitchFamily="34" charset="0"/>
                <a:cs typeface="Arial"/>
              </a:rPr>
              <a:t>в</a:t>
            </a:r>
            <a:r>
              <a:rPr lang="ru-RU" sz="2000" i="1" spc="-7" dirty="0">
                <a:latin typeface="Arial Narrow" panose="020B0606020202030204" pitchFamily="34" charset="0"/>
                <a:cs typeface="Arial"/>
              </a:rPr>
              <a:t> </a:t>
            </a:r>
            <a:r>
              <a:rPr lang="ru-RU" sz="2000" i="1" spc="-27" dirty="0">
                <a:latin typeface="Arial Narrow" panose="020B0606020202030204" pitchFamily="34" charset="0"/>
                <a:cs typeface="Arial"/>
              </a:rPr>
              <a:t>формате</a:t>
            </a:r>
            <a:r>
              <a:rPr lang="ru-RU" sz="2000" i="1" spc="-13" dirty="0">
                <a:latin typeface="Arial Narrow" panose="020B0606020202030204" pitchFamily="34" charset="0"/>
                <a:cs typeface="Arial"/>
              </a:rPr>
              <a:t> </a:t>
            </a:r>
            <a:r>
              <a:rPr lang="ru-RU" sz="2000" i="1" spc="-7" dirty="0">
                <a:latin typeface="Arial Narrow" panose="020B0606020202030204" pitchFamily="34" charset="0"/>
                <a:cs typeface="Arial"/>
              </a:rPr>
              <a:t>мр3)</a:t>
            </a:r>
            <a:r>
              <a:rPr lang="ru-RU" sz="2000" i="1" spc="-20" dirty="0">
                <a:latin typeface="Arial Narrow" panose="020B0606020202030204" pitchFamily="34" charset="0"/>
                <a:cs typeface="Arial"/>
              </a:rPr>
              <a:t>  </a:t>
            </a:r>
            <a:endParaRPr lang="ru-RU" sz="2000" dirty="0">
              <a:latin typeface="Arial Narrow" panose="020B0606020202030204" pitchFamily="34" charset="0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443558" y="3543003"/>
            <a:ext cx="6391825" cy="63265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>
              <a:spcBef>
                <a:spcPts val="133"/>
              </a:spcBef>
            </a:pPr>
            <a:r>
              <a:rPr lang="ru-RU" sz="2000" spc="60" dirty="0">
                <a:latin typeface="Arial Narrow" panose="020B0606020202030204" pitchFamily="34" charset="0"/>
                <a:cs typeface="Microsoft Sans Serif"/>
              </a:rPr>
              <a:t>Ответственное </a:t>
            </a:r>
            <a:r>
              <a:rPr lang="ru-RU" sz="2000" spc="20" dirty="0">
                <a:latin typeface="Arial Narrow" panose="020B0606020202030204" pitchFamily="34" charset="0"/>
                <a:cs typeface="Microsoft Sans Serif"/>
              </a:rPr>
              <a:t>лицо</a:t>
            </a:r>
            <a:r>
              <a:rPr lang="ru-RU" sz="2000" spc="27" dirty="0">
                <a:latin typeface="Arial Narrow" panose="020B0606020202030204" pitchFamily="34" charset="0"/>
                <a:cs typeface="Microsoft Sans Serif"/>
              </a:rPr>
              <a:t> </a:t>
            </a:r>
            <a:r>
              <a:rPr lang="ru-RU" sz="2000" spc="40" dirty="0">
                <a:latin typeface="Arial Narrow" panose="020B0606020202030204" pitchFamily="34" charset="0"/>
                <a:cs typeface="Microsoft Sans Serif"/>
              </a:rPr>
              <a:t>управления </a:t>
            </a:r>
            <a:r>
              <a:rPr lang="ru-RU" sz="2000" spc="47" dirty="0">
                <a:latin typeface="Arial Narrow" panose="020B0606020202030204" pitchFamily="34" charset="0"/>
                <a:cs typeface="Microsoft Sans Serif"/>
              </a:rPr>
              <a:t> образования</a:t>
            </a:r>
            <a:r>
              <a:rPr lang="ru-RU" sz="2000" spc="180" dirty="0">
                <a:latin typeface="Arial Narrow" panose="020B0606020202030204" pitchFamily="34" charset="0"/>
                <a:cs typeface="Microsoft Sans Serif"/>
              </a:rPr>
              <a:t> отправляет</a:t>
            </a:r>
            <a:r>
              <a:rPr lang="ru-RU" sz="2000" spc="167" dirty="0">
                <a:latin typeface="Arial Narrow" panose="020B0606020202030204" pitchFamily="34" charset="0"/>
                <a:cs typeface="Microsoft Sans Serif"/>
              </a:rPr>
              <a:t> </a:t>
            </a:r>
            <a:r>
              <a:rPr lang="ru-RU" sz="2000" dirty="0">
                <a:latin typeface="Arial Narrow" panose="020B0606020202030204" pitchFamily="34" charset="0"/>
                <a:cs typeface="Microsoft Sans Serif"/>
              </a:rPr>
              <a:t>в</a:t>
            </a:r>
            <a:r>
              <a:rPr lang="ru-RU" sz="2000" spc="167" dirty="0">
                <a:latin typeface="Arial Narrow" panose="020B0606020202030204" pitchFamily="34" charset="0"/>
                <a:cs typeface="Microsoft Sans Serif"/>
              </a:rPr>
              <a:t> </a:t>
            </a:r>
            <a:r>
              <a:rPr lang="ru-RU" sz="2000" spc="7" dirty="0">
                <a:latin typeface="Arial Narrow" panose="020B0606020202030204" pitchFamily="34" charset="0"/>
                <a:cs typeface="Microsoft Sans Serif"/>
              </a:rPr>
              <a:t>отделы</a:t>
            </a:r>
            <a:r>
              <a:rPr lang="ru-RU" sz="2000" spc="167" dirty="0">
                <a:latin typeface="Arial Narrow" panose="020B0606020202030204" pitchFamily="34" charset="0"/>
                <a:cs typeface="Microsoft Sans Serif"/>
              </a:rPr>
              <a:t> </a:t>
            </a:r>
            <a:r>
              <a:rPr lang="ru-RU" sz="2000" spc="47" dirty="0">
                <a:latin typeface="Arial Narrow" panose="020B0606020202030204" pitchFamily="34" charset="0"/>
                <a:cs typeface="Microsoft Sans Serif"/>
              </a:rPr>
              <a:t>образования</a:t>
            </a:r>
            <a:endParaRPr lang="ru-RU" sz="2000" dirty="0">
              <a:latin typeface="Arial Narrow" panose="020B0606020202030204" pitchFamily="34" charset="0"/>
              <a:cs typeface="Microsoft Sans Serif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39353" y="4826170"/>
            <a:ext cx="3456940" cy="1477433"/>
          </a:xfrm>
          <a:custGeom>
            <a:avLst/>
            <a:gdLst/>
            <a:ahLst/>
            <a:cxnLst/>
            <a:rect l="l" t="t" r="r" b="b"/>
            <a:pathLst>
              <a:path w="2592705" h="1108075">
                <a:moveTo>
                  <a:pt x="2407602" y="0"/>
                </a:moveTo>
                <a:lnTo>
                  <a:pt x="184619" y="0"/>
                </a:lnTo>
                <a:lnTo>
                  <a:pt x="135538" y="6596"/>
                </a:lnTo>
                <a:lnTo>
                  <a:pt x="91436" y="25211"/>
                </a:lnTo>
                <a:lnTo>
                  <a:pt x="54071" y="54086"/>
                </a:lnTo>
                <a:lnTo>
                  <a:pt x="25204" y="91458"/>
                </a:lnTo>
                <a:lnTo>
                  <a:pt x="6594" y="135569"/>
                </a:lnTo>
                <a:lnTo>
                  <a:pt x="0" y="184658"/>
                </a:lnTo>
                <a:lnTo>
                  <a:pt x="0" y="923099"/>
                </a:lnTo>
                <a:lnTo>
                  <a:pt x="6594" y="972180"/>
                </a:lnTo>
                <a:lnTo>
                  <a:pt x="25204" y="1016283"/>
                </a:lnTo>
                <a:lnTo>
                  <a:pt x="54071" y="1053647"/>
                </a:lnTo>
                <a:lnTo>
                  <a:pt x="91436" y="1082514"/>
                </a:lnTo>
                <a:lnTo>
                  <a:pt x="135538" y="1101124"/>
                </a:lnTo>
                <a:lnTo>
                  <a:pt x="184619" y="1107719"/>
                </a:lnTo>
                <a:lnTo>
                  <a:pt x="2407602" y="1107719"/>
                </a:lnTo>
                <a:lnTo>
                  <a:pt x="2456690" y="1101124"/>
                </a:lnTo>
                <a:lnTo>
                  <a:pt x="2500801" y="1082514"/>
                </a:lnTo>
                <a:lnTo>
                  <a:pt x="2538174" y="1053647"/>
                </a:lnTo>
                <a:lnTo>
                  <a:pt x="2567048" y="1016283"/>
                </a:lnTo>
                <a:lnTo>
                  <a:pt x="2585664" y="972180"/>
                </a:lnTo>
                <a:lnTo>
                  <a:pt x="2592260" y="923099"/>
                </a:lnTo>
                <a:lnTo>
                  <a:pt x="2592260" y="184658"/>
                </a:lnTo>
                <a:lnTo>
                  <a:pt x="2585664" y="135569"/>
                </a:lnTo>
                <a:lnTo>
                  <a:pt x="2567048" y="91458"/>
                </a:lnTo>
                <a:lnTo>
                  <a:pt x="2538174" y="54086"/>
                </a:lnTo>
                <a:lnTo>
                  <a:pt x="2500801" y="25211"/>
                </a:lnTo>
                <a:lnTo>
                  <a:pt x="2456690" y="6596"/>
                </a:lnTo>
                <a:lnTo>
                  <a:pt x="2407602" y="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474405" y="4912697"/>
            <a:ext cx="2991273" cy="9395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wrap="square" lIns="0" tIns="16087" rIns="0" bIns="0" rtlCol="0">
            <a:spAutoFit/>
          </a:bodyPr>
          <a:lstStyle/>
          <a:p>
            <a:pPr marL="16086" marR="6773" indent="4233" algn="ctr">
              <a:spcBef>
                <a:spcPts val="127"/>
              </a:spcBef>
            </a:pPr>
            <a:r>
              <a:rPr sz="2000" b="1" spc="-40" dirty="0">
                <a:latin typeface="Arial Narrow" panose="020B0606020202030204" pitchFamily="34" charset="0"/>
                <a:cs typeface="Arial"/>
              </a:rPr>
              <a:t>ОТПРАВКА </a:t>
            </a:r>
            <a:r>
              <a:rPr sz="2000" b="1" spc="-33" dirty="0">
                <a:latin typeface="Arial Narrow" panose="020B0606020202030204" pitchFamily="34" charset="0"/>
                <a:cs typeface="Arial"/>
              </a:rPr>
              <a:t> </a:t>
            </a:r>
            <a:r>
              <a:rPr sz="2000" b="1" spc="-13" dirty="0">
                <a:latin typeface="Arial Narrow" panose="020B0606020202030204" pitchFamily="34" charset="0"/>
                <a:cs typeface="Arial"/>
              </a:rPr>
              <a:t>ЭКЗАМЕНАЦИОННЫХ </a:t>
            </a:r>
            <a:r>
              <a:rPr sz="2000" b="1" spc="-573" dirty="0">
                <a:latin typeface="Arial Narrow" panose="020B0606020202030204" pitchFamily="34" charset="0"/>
                <a:cs typeface="Arial"/>
              </a:rPr>
              <a:t> </a:t>
            </a:r>
            <a:r>
              <a:rPr sz="2000" b="1" spc="-27" dirty="0">
                <a:latin typeface="Arial Narrow" panose="020B0606020202030204" pitchFamily="34" charset="0"/>
                <a:cs typeface="Arial"/>
              </a:rPr>
              <a:t>МАТЕРИАЛОВ</a:t>
            </a:r>
            <a:endParaRPr sz="2000" dirty="0">
              <a:latin typeface="Arial Narrow" panose="020B0606020202030204" pitchFamily="34" charset="0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-1" y="14443"/>
            <a:ext cx="12192001" cy="627773"/>
            <a:chOff x="-12697" y="0"/>
            <a:chExt cx="9169400" cy="653415"/>
          </a:xfrm>
          <a:solidFill>
            <a:schemeClr val="bg1">
              <a:lumMod val="75000"/>
            </a:schemeClr>
          </a:solidFill>
        </p:grpSpPr>
        <p:sp>
          <p:nvSpPr>
            <p:cNvPr id="7" name="object 7"/>
            <p:cNvSpPr/>
            <p:nvPr/>
          </p:nvSpPr>
          <p:spPr>
            <a:xfrm>
              <a:off x="2" y="0"/>
              <a:ext cx="9144000" cy="628015"/>
            </a:xfrm>
            <a:custGeom>
              <a:avLst/>
              <a:gdLst/>
              <a:ahLst/>
              <a:cxnLst/>
              <a:rect l="l" t="t" r="r" b="b"/>
              <a:pathLst>
                <a:path w="9144000" h="628015">
                  <a:moveTo>
                    <a:pt x="9144000" y="0"/>
                  </a:moveTo>
                  <a:lnTo>
                    <a:pt x="0" y="0"/>
                  </a:lnTo>
                  <a:lnTo>
                    <a:pt x="0" y="627532"/>
                  </a:lnTo>
                  <a:lnTo>
                    <a:pt x="9144000" y="627532"/>
                  </a:lnTo>
                  <a:lnTo>
                    <a:pt x="9144000" y="0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8" name="object 8"/>
            <p:cNvSpPr/>
            <p:nvPr/>
          </p:nvSpPr>
          <p:spPr>
            <a:xfrm>
              <a:off x="2" y="0"/>
              <a:ext cx="9144000" cy="628015"/>
            </a:xfrm>
            <a:custGeom>
              <a:avLst/>
              <a:gdLst/>
              <a:ahLst/>
              <a:cxnLst/>
              <a:rect l="l" t="t" r="r" b="b"/>
              <a:pathLst>
                <a:path w="9144000" h="628015">
                  <a:moveTo>
                    <a:pt x="0" y="627532"/>
                  </a:moveTo>
                  <a:lnTo>
                    <a:pt x="9144000" y="627532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627532"/>
                  </a:lnTo>
                  <a:close/>
                </a:path>
              </a:pathLst>
            </a:custGeom>
            <a:grpFill/>
            <a:ln w="25400"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28976" y="80239"/>
            <a:ext cx="9056442" cy="447986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/>
          <a:p>
            <a:pPr marL="16933" algn="ctr">
              <a:lnSpc>
                <a:spcPct val="100000"/>
              </a:lnSpc>
              <a:spcBef>
                <a:spcPts val="133"/>
              </a:spcBef>
            </a:pPr>
            <a:r>
              <a:rPr lang="ru-RU" sz="2800" b="1" dirty="0"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ИТОГОВАЯ АТТЕСТАЦИЯ</a:t>
            </a:r>
            <a:endParaRPr spc="-33" dirty="0"/>
          </a:p>
        </p:txBody>
      </p:sp>
      <p:sp>
        <p:nvSpPr>
          <p:cNvPr id="10" name="object 10"/>
          <p:cNvSpPr txBox="1"/>
          <p:nvPr/>
        </p:nvSpPr>
        <p:spPr>
          <a:xfrm>
            <a:off x="867635" y="820284"/>
            <a:ext cx="10419079" cy="293243"/>
          </a:xfrm>
          <a:prstGeom prst="rect">
            <a:avLst/>
          </a:prstGeom>
        </p:spPr>
        <p:txBody>
          <a:bodyPr vert="horz" wrap="square" lIns="0" tIns="16087" rIns="0" bIns="0" rtlCol="0">
            <a:spAutoFit/>
          </a:bodyPr>
          <a:lstStyle/>
          <a:p>
            <a:pPr marL="16933" algn="ctr">
              <a:spcBef>
                <a:spcPts val="127"/>
              </a:spcBef>
            </a:pPr>
            <a:r>
              <a:rPr b="1" spc="-53" dirty="0">
                <a:latin typeface="Arial Narrow" panose="020B0606020202030204" pitchFamily="34" charset="0"/>
                <a:cs typeface="Microsoft Sans Serif"/>
              </a:rPr>
              <a:t>ПЕРЕДАЧА</a:t>
            </a:r>
            <a:r>
              <a:rPr b="1" spc="587" dirty="0">
                <a:latin typeface="Arial Narrow" panose="020B0606020202030204" pitchFamily="34" charset="0"/>
                <a:cs typeface="Microsoft Sans Serif"/>
              </a:rPr>
              <a:t> </a:t>
            </a:r>
            <a:r>
              <a:rPr b="1" spc="-27" dirty="0">
                <a:latin typeface="Arial Narrow" panose="020B0606020202030204" pitchFamily="34" charset="0"/>
                <a:cs typeface="Microsoft Sans Serif"/>
              </a:rPr>
              <a:t>ЭКЗАМЕНАЦИОННЫХ</a:t>
            </a:r>
            <a:r>
              <a:rPr b="1" spc="27" dirty="0">
                <a:latin typeface="Arial Narrow" panose="020B0606020202030204" pitchFamily="34" charset="0"/>
                <a:cs typeface="Microsoft Sans Serif"/>
              </a:rPr>
              <a:t> </a:t>
            </a:r>
            <a:r>
              <a:rPr b="1" spc="-27" dirty="0">
                <a:latin typeface="Arial Narrow" panose="020B0606020202030204" pitchFamily="34" charset="0"/>
                <a:cs typeface="Microsoft Sans Serif"/>
              </a:rPr>
              <a:t>МАТЕРИАЛОВ</a:t>
            </a:r>
            <a:r>
              <a:rPr b="1" spc="645" dirty="0">
                <a:latin typeface="Arial Narrow" panose="020B0606020202030204" pitchFamily="34" charset="0"/>
                <a:cs typeface="Microsoft Sans Serif"/>
              </a:rPr>
              <a:t> </a:t>
            </a:r>
            <a:r>
              <a:rPr lang="ru-RU" b="1" spc="-27" dirty="0">
                <a:latin typeface="Arial Narrow" panose="020B0606020202030204" pitchFamily="34" charset="0"/>
                <a:cs typeface="Microsoft Sans Serif"/>
              </a:rPr>
              <a:t>11 КЛАССА </a:t>
            </a:r>
            <a:r>
              <a:rPr b="1" spc="-27" dirty="0">
                <a:latin typeface="Arial Narrow" panose="020B0606020202030204" pitchFamily="34" charset="0"/>
                <a:cs typeface="Microsoft Sans Serif"/>
              </a:rPr>
              <a:t>В </a:t>
            </a:r>
            <a:r>
              <a:rPr b="1" spc="-47" dirty="0">
                <a:latin typeface="Arial Narrow" panose="020B0606020202030204" pitchFamily="34" charset="0"/>
                <a:cs typeface="Microsoft Sans Serif"/>
              </a:rPr>
              <a:t>ЭЛЕКТРОННОМ</a:t>
            </a:r>
            <a:r>
              <a:rPr b="1" spc="87" dirty="0">
                <a:latin typeface="Arial Narrow" panose="020B0606020202030204" pitchFamily="34" charset="0"/>
                <a:cs typeface="Microsoft Sans Serif"/>
              </a:rPr>
              <a:t> </a:t>
            </a:r>
            <a:r>
              <a:rPr b="1" spc="-60" dirty="0">
                <a:latin typeface="Arial Narrow" panose="020B0606020202030204" pitchFamily="34" charset="0"/>
                <a:cs typeface="Microsoft Sans Serif"/>
              </a:rPr>
              <a:t>ФОРМАТЕ</a:t>
            </a:r>
            <a:endParaRPr b="1" dirty="0">
              <a:latin typeface="Arial Narrow" panose="020B0606020202030204" pitchFamily="34" charset="0"/>
              <a:cs typeface="Microsoft Sans Serif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752839" y="1562100"/>
            <a:ext cx="3981027" cy="3286760"/>
            <a:chOff x="564629" y="1171575"/>
            <a:chExt cx="2985770" cy="2465070"/>
          </a:xfrm>
        </p:grpSpPr>
        <p:sp>
          <p:nvSpPr>
            <p:cNvPr id="12" name="object 12"/>
            <p:cNvSpPr/>
            <p:nvPr/>
          </p:nvSpPr>
          <p:spPr>
            <a:xfrm>
              <a:off x="2272664" y="2359660"/>
              <a:ext cx="1277620" cy="1276985"/>
            </a:xfrm>
            <a:custGeom>
              <a:avLst/>
              <a:gdLst/>
              <a:ahLst/>
              <a:cxnLst/>
              <a:rect l="l" t="t" r="r" b="b"/>
              <a:pathLst>
                <a:path w="1277620" h="1276985">
                  <a:moveTo>
                    <a:pt x="638556" y="0"/>
                  </a:moveTo>
                  <a:lnTo>
                    <a:pt x="590898" y="1751"/>
                  </a:lnTo>
                  <a:lnTo>
                    <a:pt x="544191" y="6923"/>
                  </a:lnTo>
                  <a:lnTo>
                    <a:pt x="498560" y="15392"/>
                  </a:lnTo>
                  <a:lnTo>
                    <a:pt x="454127" y="27034"/>
                  </a:lnTo>
                  <a:lnTo>
                    <a:pt x="411016" y="41727"/>
                  </a:lnTo>
                  <a:lnTo>
                    <a:pt x="369350" y="59346"/>
                  </a:lnTo>
                  <a:lnTo>
                    <a:pt x="329253" y="79769"/>
                  </a:lnTo>
                  <a:lnTo>
                    <a:pt x="290849" y="102871"/>
                  </a:lnTo>
                  <a:lnTo>
                    <a:pt x="254260" y="128530"/>
                  </a:lnTo>
                  <a:lnTo>
                    <a:pt x="219610" y="156622"/>
                  </a:lnTo>
                  <a:lnTo>
                    <a:pt x="187023" y="187023"/>
                  </a:lnTo>
                  <a:lnTo>
                    <a:pt x="156622" y="219610"/>
                  </a:lnTo>
                  <a:lnTo>
                    <a:pt x="128530" y="254260"/>
                  </a:lnTo>
                  <a:lnTo>
                    <a:pt x="102871" y="290849"/>
                  </a:lnTo>
                  <a:lnTo>
                    <a:pt x="79769" y="329253"/>
                  </a:lnTo>
                  <a:lnTo>
                    <a:pt x="59346" y="369350"/>
                  </a:lnTo>
                  <a:lnTo>
                    <a:pt x="41727" y="411016"/>
                  </a:lnTo>
                  <a:lnTo>
                    <a:pt x="27034" y="454127"/>
                  </a:lnTo>
                  <a:lnTo>
                    <a:pt x="15392" y="498560"/>
                  </a:lnTo>
                  <a:lnTo>
                    <a:pt x="6923" y="544191"/>
                  </a:lnTo>
                  <a:lnTo>
                    <a:pt x="1751" y="590898"/>
                  </a:lnTo>
                  <a:lnTo>
                    <a:pt x="0" y="638556"/>
                  </a:lnTo>
                  <a:lnTo>
                    <a:pt x="1751" y="686197"/>
                  </a:lnTo>
                  <a:lnTo>
                    <a:pt x="6923" y="732888"/>
                  </a:lnTo>
                  <a:lnTo>
                    <a:pt x="15392" y="778506"/>
                  </a:lnTo>
                  <a:lnTo>
                    <a:pt x="27034" y="822927"/>
                  </a:lnTo>
                  <a:lnTo>
                    <a:pt x="41727" y="866027"/>
                  </a:lnTo>
                  <a:lnTo>
                    <a:pt x="59346" y="907683"/>
                  </a:lnTo>
                  <a:lnTo>
                    <a:pt x="79769" y="947771"/>
                  </a:lnTo>
                  <a:lnTo>
                    <a:pt x="102871" y="986168"/>
                  </a:lnTo>
                  <a:lnTo>
                    <a:pt x="128530" y="1022750"/>
                  </a:lnTo>
                  <a:lnTo>
                    <a:pt x="156622" y="1057395"/>
                  </a:lnTo>
                  <a:lnTo>
                    <a:pt x="187023" y="1089977"/>
                  </a:lnTo>
                  <a:lnTo>
                    <a:pt x="219610" y="1120374"/>
                  </a:lnTo>
                  <a:lnTo>
                    <a:pt x="254260" y="1148463"/>
                  </a:lnTo>
                  <a:lnTo>
                    <a:pt x="290849" y="1174119"/>
                  </a:lnTo>
                  <a:lnTo>
                    <a:pt x="329253" y="1197219"/>
                  </a:lnTo>
                  <a:lnTo>
                    <a:pt x="369350" y="1217640"/>
                  </a:lnTo>
                  <a:lnTo>
                    <a:pt x="411016" y="1235259"/>
                  </a:lnTo>
                  <a:lnTo>
                    <a:pt x="454127" y="1249951"/>
                  </a:lnTo>
                  <a:lnTo>
                    <a:pt x="498560" y="1261593"/>
                  </a:lnTo>
                  <a:lnTo>
                    <a:pt x="544191" y="1270061"/>
                  </a:lnTo>
                  <a:lnTo>
                    <a:pt x="590898" y="1275233"/>
                  </a:lnTo>
                  <a:lnTo>
                    <a:pt x="638556" y="1276984"/>
                  </a:lnTo>
                  <a:lnTo>
                    <a:pt x="686213" y="1275233"/>
                  </a:lnTo>
                  <a:lnTo>
                    <a:pt x="732920" y="1270061"/>
                  </a:lnTo>
                  <a:lnTo>
                    <a:pt x="778551" y="1261593"/>
                  </a:lnTo>
                  <a:lnTo>
                    <a:pt x="822984" y="1249951"/>
                  </a:lnTo>
                  <a:lnTo>
                    <a:pt x="866095" y="1235259"/>
                  </a:lnTo>
                  <a:lnTo>
                    <a:pt x="907761" y="1217640"/>
                  </a:lnTo>
                  <a:lnTo>
                    <a:pt x="947858" y="1197219"/>
                  </a:lnTo>
                  <a:lnTo>
                    <a:pt x="986262" y="1174119"/>
                  </a:lnTo>
                  <a:lnTo>
                    <a:pt x="1022851" y="1148463"/>
                  </a:lnTo>
                  <a:lnTo>
                    <a:pt x="1057501" y="1120374"/>
                  </a:lnTo>
                  <a:lnTo>
                    <a:pt x="1090088" y="1089977"/>
                  </a:lnTo>
                  <a:lnTo>
                    <a:pt x="1120489" y="1057395"/>
                  </a:lnTo>
                  <a:lnTo>
                    <a:pt x="1148581" y="1022750"/>
                  </a:lnTo>
                  <a:lnTo>
                    <a:pt x="1174240" y="986168"/>
                  </a:lnTo>
                  <a:lnTo>
                    <a:pt x="1197342" y="947771"/>
                  </a:lnTo>
                  <a:lnTo>
                    <a:pt x="1217765" y="907683"/>
                  </a:lnTo>
                  <a:lnTo>
                    <a:pt x="1235384" y="866027"/>
                  </a:lnTo>
                  <a:lnTo>
                    <a:pt x="1250077" y="822927"/>
                  </a:lnTo>
                  <a:lnTo>
                    <a:pt x="1261719" y="778506"/>
                  </a:lnTo>
                  <a:lnTo>
                    <a:pt x="1270188" y="732888"/>
                  </a:lnTo>
                  <a:lnTo>
                    <a:pt x="1275360" y="686197"/>
                  </a:lnTo>
                  <a:lnTo>
                    <a:pt x="1277112" y="638556"/>
                  </a:lnTo>
                  <a:lnTo>
                    <a:pt x="1275360" y="590898"/>
                  </a:lnTo>
                  <a:lnTo>
                    <a:pt x="1270188" y="544191"/>
                  </a:lnTo>
                  <a:lnTo>
                    <a:pt x="1261719" y="498560"/>
                  </a:lnTo>
                  <a:lnTo>
                    <a:pt x="1250077" y="454127"/>
                  </a:lnTo>
                  <a:lnTo>
                    <a:pt x="1235384" y="411016"/>
                  </a:lnTo>
                  <a:lnTo>
                    <a:pt x="1217765" y="369350"/>
                  </a:lnTo>
                  <a:lnTo>
                    <a:pt x="1197342" y="329253"/>
                  </a:lnTo>
                  <a:lnTo>
                    <a:pt x="1174240" y="290849"/>
                  </a:lnTo>
                  <a:lnTo>
                    <a:pt x="1148581" y="254260"/>
                  </a:lnTo>
                  <a:lnTo>
                    <a:pt x="1120489" y="219610"/>
                  </a:lnTo>
                  <a:lnTo>
                    <a:pt x="1090088" y="187023"/>
                  </a:lnTo>
                  <a:lnTo>
                    <a:pt x="1057501" y="156622"/>
                  </a:lnTo>
                  <a:lnTo>
                    <a:pt x="1022851" y="128530"/>
                  </a:lnTo>
                  <a:lnTo>
                    <a:pt x="986262" y="102871"/>
                  </a:lnTo>
                  <a:lnTo>
                    <a:pt x="947858" y="79769"/>
                  </a:lnTo>
                  <a:lnTo>
                    <a:pt x="907761" y="59346"/>
                  </a:lnTo>
                  <a:lnTo>
                    <a:pt x="866095" y="41727"/>
                  </a:lnTo>
                  <a:lnTo>
                    <a:pt x="822984" y="27034"/>
                  </a:lnTo>
                  <a:lnTo>
                    <a:pt x="778551" y="15392"/>
                  </a:lnTo>
                  <a:lnTo>
                    <a:pt x="732920" y="6923"/>
                  </a:lnTo>
                  <a:lnTo>
                    <a:pt x="686213" y="1751"/>
                  </a:lnTo>
                  <a:lnTo>
                    <a:pt x="638556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3" name="object 13"/>
            <p:cNvSpPr/>
            <p:nvPr/>
          </p:nvSpPr>
          <p:spPr>
            <a:xfrm>
              <a:off x="2391791" y="2478786"/>
              <a:ext cx="1038860" cy="1038860"/>
            </a:xfrm>
            <a:custGeom>
              <a:avLst/>
              <a:gdLst/>
              <a:ahLst/>
              <a:cxnLst/>
              <a:rect l="l" t="t" r="r" b="b"/>
              <a:pathLst>
                <a:path w="1038860" h="1038860">
                  <a:moveTo>
                    <a:pt x="519429" y="0"/>
                  </a:moveTo>
                  <a:lnTo>
                    <a:pt x="472148" y="2122"/>
                  </a:lnTo>
                  <a:lnTo>
                    <a:pt x="426056" y="8368"/>
                  </a:lnTo>
                  <a:lnTo>
                    <a:pt x="381338" y="18553"/>
                  </a:lnTo>
                  <a:lnTo>
                    <a:pt x="338176" y="32494"/>
                  </a:lnTo>
                  <a:lnTo>
                    <a:pt x="296753" y="50008"/>
                  </a:lnTo>
                  <a:lnTo>
                    <a:pt x="257254" y="70913"/>
                  </a:lnTo>
                  <a:lnTo>
                    <a:pt x="219862" y="95023"/>
                  </a:lnTo>
                  <a:lnTo>
                    <a:pt x="184759" y="122156"/>
                  </a:lnTo>
                  <a:lnTo>
                    <a:pt x="152130" y="152130"/>
                  </a:lnTo>
                  <a:lnTo>
                    <a:pt x="122156" y="184759"/>
                  </a:lnTo>
                  <a:lnTo>
                    <a:pt x="95023" y="219862"/>
                  </a:lnTo>
                  <a:lnTo>
                    <a:pt x="70913" y="257254"/>
                  </a:lnTo>
                  <a:lnTo>
                    <a:pt x="50008" y="296753"/>
                  </a:lnTo>
                  <a:lnTo>
                    <a:pt x="32494" y="338176"/>
                  </a:lnTo>
                  <a:lnTo>
                    <a:pt x="18553" y="381338"/>
                  </a:lnTo>
                  <a:lnTo>
                    <a:pt x="8368" y="426056"/>
                  </a:lnTo>
                  <a:lnTo>
                    <a:pt x="2122" y="472148"/>
                  </a:lnTo>
                  <a:lnTo>
                    <a:pt x="0" y="519430"/>
                  </a:lnTo>
                  <a:lnTo>
                    <a:pt x="2122" y="566711"/>
                  </a:lnTo>
                  <a:lnTo>
                    <a:pt x="8368" y="612803"/>
                  </a:lnTo>
                  <a:lnTo>
                    <a:pt x="18553" y="657521"/>
                  </a:lnTo>
                  <a:lnTo>
                    <a:pt x="32494" y="700683"/>
                  </a:lnTo>
                  <a:lnTo>
                    <a:pt x="50008" y="742106"/>
                  </a:lnTo>
                  <a:lnTo>
                    <a:pt x="70913" y="781605"/>
                  </a:lnTo>
                  <a:lnTo>
                    <a:pt x="95023" y="818997"/>
                  </a:lnTo>
                  <a:lnTo>
                    <a:pt x="122156" y="854100"/>
                  </a:lnTo>
                  <a:lnTo>
                    <a:pt x="152130" y="886729"/>
                  </a:lnTo>
                  <a:lnTo>
                    <a:pt x="184759" y="916703"/>
                  </a:lnTo>
                  <a:lnTo>
                    <a:pt x="219862" y="943836"/>
                  </a:lnTo>
                  <a:lnTo>
                    <a:pt x="257254" y="967946"/>
                  </a:lnTo>
                  <a:lnTo>
                    <a:pt x="296753" y="988851"/>
                  </a:lnTo>
                  <a:lnTo>
                    <a:pt x="338176" y="1006365"/>
                  </a:lnTo>
                  <a:lnTo>
                    <a:pt x="381338" y="1020306"/>
                  </a:lnTo>
                  <a:lnTo>
                    <a:pt x="426056" y="1030491"/>
                  </a:lnTo>
                  <a:lnTo>
                    <a:pt x="472148" y="1036737"/>
                  </a:lnTo>
                  <a:lnTo>
                    <a:pt x="519429" y="1038859"/>
                  </a:lnTo>
                  <a:lnTo>
                    <a:pt x="566711" y="1036737"/>
                  </a:lnTo>
                  <a:lnTo>
                    <a:pt x="612803" y="1030491"/>
                  </a:lnTo>
                  <a:lnTo>
                    <a:pt x="657521" y="1020306"/>
                  </a:lnTo>
                  <a:lnTo>
                    <a:pt x="700683" y="1006365"/>
                  </a:lnTo>
                  <a:lnTo>
                    <a:pt x="742106" y="988851"/>
                  </a:lnTo>
                  <a:lnTo>
                    <a:pt x="781605" y="967946"/>
                  </a:lnTo>
                  <a:lnTo>
                    <a:pt x="818997" y="943836"/>
                  </a:lnTo>
                  <a:lnTo>
                    <a:pt x="854100" y="916703"/>
                  </a:lnTo>
                  <a:lnTo>
                    <a:pt x="886729" y="886729"/>
                  </a:lnTo>
                  <a:lnTo>
                    <a:pt x="916703" y="854100"/>
                  </a:lnTo>
                  <a:lnTo>
                    <a:pt x="943836" y="818997"/>
                  </a:lnTo>
                  <a:lnTo>
                    <a:pt x="967946" y="781605"/>
                  </a:lnTo>
                  <a:lnTo>
                    <a:pt x="988851" y="742106"/>
                  </a:lnTo>
                  <a:lnTo>
                    <a:pt x="1006365" y="700683"/>
                  </a:lnTo>
                  <a:lnTo>
                    <a:pt x="1020306" y="657521"/>
                  </a:lnTo>
                  <a:lnTo>
                    <a:pt x="1030491" y="612803"/>
                  </a:lnTo>
                  <a:lnTo>
                    <a:pt x="1036737" y="566711"/>
                  </a:lnTo>
                  <a:lnTo>
                    <a:pt x="1038859" y="519430"/>
                  </a:lnTo>
                  <a:lnTo>
                    <a:pt x="1036737" y="472148"/>
                  </a:lnTo>
                  <a:lnTo>
                    <a:pt x="1030491" y="426056"/>
                  </a:lnTo>
                  <a:lnTo>
                    <a:pt x="1020306" y="381338"/>
                  </a:lnTo>
                  <a:lnTo>
                    <a:pt x="1006365" y="338176"/>
                  </a:lnTo>
                  <a:lnTo>
                    <a:pt x="988851" y="296753"/>
                  </a:lnTo>
                  <a:lnTo>
                    <a:pt x="967946" y="257254"/>
                  </a:lnTo>
                  <a:lnTo>
                    <a:pt x="943836" y="219862"/>
                  </a:lnTo>
                  <a:lnTo>
                    <a:pt x="916703" y="184759"/>
                  </a:lnTo>
                  <a:lnTo>
                    <a:pt x="886729" y="152130"/>
                  </a:lnTo>
                  <a:lnTo>
                    <a:pt x="854100" y="122156"/>
                  </a:lnTo>
                  <a:lnTo>
                    <a:pt x="818997" y="95023"/>
                  </a:lnTo>
                  <a:lnTo>
                    <a:pt x="781605" y="70913"/>
                  </a:lnTo>
                  <a:lnTo>
                    <a:pt x="742106" y="50008"/>
                  </a:lnTo>
                  <a:lnTo>
                    <a:pt x="700683" y="32494"/>
                  </a:lnTo>
                  <a:lnTo>
                    <a:pt x="657521" y="18553"/>
                  </a:lnTo>
                  <a:lnTo>
                    <a:pt x="612803" y="8368"/>
                  </a:lnTo>
                  <a:lnTo>
                    <a:pt x="566711" y="2122"/>
                  </a:lnTo>
                  <a:lnTo>
                    <a:pt x="51942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4" name="object 14"/>
            <p:cNvSpPr/>
            <p:nvPr/>
          </p:nvSpPr>
          <p:spPr>
            <a:xfrm>
              <a:off x="2391791" y="2478786"/>
              <a:ext cx="1038860" cy="1038860"/>
            </a:xfrm>
            <a:custGeom>
              <a:avLst/>
              <a:gdLst/>
              <a:ahLst/>
              <a:cxnLst/>
              <a:rect l="l" t="t" r="r" b="b"/>
              <a:pathLst>
                <a:path w="1038860" h="1038860">
                  <a:moveTo>
                    <a:pt x="0" y="519430"/>
                  </a:moveTo>
                  <a:lnTo>
                    <a:pt x="2122" y="472148"/>
                  </a:lnTo>
                  <a:lnTo>
                    <a:pt x="8368" y="426056"/>
                  </a:lnTo>
                  <a:lnTo>
                    <a:pt x="18553" y="381338"/>
                  </a:lnTo>
                  <a:lnTo>
                    <a:pt x="32494" y="338176"/>
                  </a:lnTo>
                  <a:lnTo>
                    <a:pt x="50008" y="296753"/>
                  </a:lnTo>
                  <a:lnTo>
                    <a:pt x="70913" y="257254"/>
                  </a:lnTo>
                  <a:lnTo>
                    <a:pt x="95023" y="219862"/>
                  </a:lnTo>
                  <a:lnTo>
                    <a:pt x="122156" y="184759"/>
                  </a:lnTo>
                  <a:lnTo>
                    <a:pt x="152130" y="152130"/>
                  </a:lnTo>
                  <a:lnTo>
                    <a:pt x="184759" y="122156"/>
                  </a:lnTo>
                  <a:lnTo>
                    <a:pt x="219862" y="95023"/>
                  </a:lnTo>
                  <a:lnTo>
                    <a:pt x="257254" y="70913"/>
                  </a:lnTo>
                  <a:lnTo>
                    <a:pt x="296753" y="50008"/>
                  </a:lnTo>
                  <a:lnTo>
                    <a:pt x="338176" y="32494"/>
                  </a:lnTo>
                  <a:lnTo>
                    <a:pt x="381338" y="18553"/>
                  </a:lnTo>
                  <a:lnTo>
                    <a:pt x="426056" y="8368"/>
                  </a:lnTo>
                  <a:lnTo>
                    <a:pt x="472148" y="2122"/>
                  </a:lnTo>
                  <a:lnTo>
                    <a:pt x="519429" y="0"/>
                  </a:lnTo>
                  <a:lnTo>
                    <a:pt x="566711" y="2122"/>
                  </a:lnTo>
                  <a:lnTo>
                    <a:pt x="612803" y="8368"/>
                  </a:lnTo>
                  <a:lnTo>
                    <a:pt x="657521" y="18553"/>
                  </a:lnTo>
                  <a:lnTo>
                    <a:pt x="700683" y="32494"/>
                  </a:lnTo>
                  <a:lnTo>
                    <a:pt x="742106" y="50008"/>
                  </a:lnTo>
                  <a:lnTo>
                    <a:pt x="781605" y="70913"/>
                  </a:lnTo>
                  <a:lnTo>
                    <a:pt x="818997" y="95023"/>
                  </a:lnTo>
                  <a:lnTo>
                    <a:pt x="854100" y="122156"/>
                  </a:lnTo>
                  <a:lnTo>
                    <a:pt x="886729" y="152130"/>
                  </a:lnTo>
                  <a:lnTo>
                    <a:pt x="916703" y="184759"/>
                  </a:lnTo>
                  <a:lnTo>
                    <a:pt x="943836" y="219862"/>
                  </a:lnTo>
                  <a:lnTo>
                    <a:pt x="967946" y="257254"/>
                  </a:lnTo>
                  <a:lnTo>
                    <a:pt x="988851" y="296753"/>
                  </a:lnTo>
                  <a:lnTo>
                    <a:pt x="1006365" y="338176"/>
                  </a:lnTo>
                  <a:lnTo>
                    <a:pt x="1020306" y="381338"/>
                  </a:lnTo>
                  <a:lnTo>
                    <a:pt x="1030491" y="426056"/>
                  </a:lnTo>
                  <a:lnTo>
                    <a:pt x="1036737" y="472148"/>
                  </a:lnTo>
                  <a:lnTo>
                    <a:pt x="1038859" y="519430"/>
                  </a:lnTo>
                  <a:lnTo>
                    <a:pt x="1036737" y="566711"/>
                  </a:lnTo>
                  <a:lnTo>
                    <a:pt x="1030491" y="612803"/>
                  </a:lnTo>
                  <a:lnTo>
                    <a:pt x="1020306" y="657521"/>
                  </a:lnTo>
                  <a:lnTo>
                    <a:pt x="1006365" y="700683"/>
                  </a:lnTo>
                  <a:lnTo>
                    <a:pt x="988851" y="742106"/>
                  </a:lnTo>
                  <a:lnTo>
                    <a:pt x="967946" y="781605"/>
                  </a:lnTo>
                  <a:lnTo>
                    <a:pt x="943836" y="818997"/>
                  </a:lnTo>
                  <a:lnTo>
                    <a:pt x="916703" y="854100"/>
                  </a:lnTo>
                  <a:lnTo>
                    <a:pt x="886729" y="886729"/>
                  </a:lnTo>
                  <a:lnTo>
                    <a:pt x="854100" y="916703"/>
                  </a:lnTo>
                  <a:lnTo>
                    <a:pt x="818997" y="943836"/>
                  </a:lnTo>
                  <a:lnTo>
                    <a:pt x="781605" y="967946"/>
                  </a:lnTo>
                  <a:lnTo>
                    <a:pt x="742106" y="988851"/>
                  </a:lnTo>
                  <a:lnTo>
                    <a:pt x="700683" y="1006365"/>
                  </a:lnTo>
                  <a:lnTo>
                    <a:pt x="657521" y="1020306"/>
                  </a:lnTo>
                  <a:lnTo>
                    <a:pt x="612803" y="1030491"/>
                  </a:lnTo>
                  <a:lnTo>
                    <a:pt x="566711" y="1036737"/>
                  </a:lnTo>
                  <a:lnTo>
                    <a:pt x="519429" y="1038859"/>
                  </a:lnTo>
                  <a:lnTo>
                    <a:pt x="472148" y="1036737"/>
                  </a:lnTo>
                  <a:lnTo>
                    <a:pt x="426056" y="1030491"/>
                  </a:lnTo>
                  <a:lnTo>
                    <a:pt x="381338" y="1020306"/>
                  </a:lnTo>
                  <a:lnTo>
                    <a:pt x="338176" y="1006365"/>
                  </a:lnTo>
                  <a:lnTo>
                    <a:pt x="296753" y="988851"/>
                  </a:lnTo>
                  <a:lnTo>
                    <a:pt x="257254" y="967946"/>
                  </a:lnTo>
                  <a:lnTo>
                    <a:pt x="219862" y="943836"/>
                  </a:lnTo>
                  <a:lnTo>
                    <a:pt x="184759" y="916703"/>
                  </a:lnTo>
                  <a:lnTo>
                    <a:pt x="152130" y="886729"/>
                  </a:lnTo>
                  <a:lnTo>
                    <a:pt x="122156" y="854100"/>
                  </a:lnTo>
                  <a:lnTo>
                    <a:pt x="95023" y="818997"/>
                  </a:lnTo>
                  <a:lnTo>
                    <a:pt x="70913" y="781605"/>
                  </a:lnTo>
                  <a:lnTo>
                    <a:pt x="50008" y="742106"/>
                  </a:lnTo>
                  <a:lnTo>
                    <a:pt x="32494" y="700683"/>
                  </a:lnTo>
                  <a:lnTo>
                    <a:pt x="18553" y="657521"/>
                  </a:lnTo>
                  <a:lnTo>
                    <a:pt x="8368" y="612803"/>
                  </a:lnTo>
                  <a:lnTo>
                    <a:pt x="2122" y="566711"/>
                  </a:lnTo>
                  <a:lnTo>
                    <a:pt x="0" y="519430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5" name="object 15"/>
            <p:cNvSpPr/>
            <p:nvPr/>
          </p:nvSpPr>
          <p:spPr>
            <a:xfrm>
              <a:off x="564629" y="1171575"/>
              <a:ext cx="1277620" cy="1276985"/>
            </a:xfrm>
            <a:custGeom>
              <a:avLst/>
              <a:gdLst/>
              <a:ahLst/>
              <a:cxnLst/>
              <a:rect l="l" t="t" r="r" b="b"/>
              <a:pathLst>
                <a:path w="1277620" h="1276985">
                  <a:moveTo>
                    <a:pt x="638505" y="0"/>
                  </a:moveTo>
                  <a:lnTo>
                    <a:pt x="590853" y="1751"/>
                  </a:lnTo>
                  <a:lnTo>
                    <a:pt x="544153" y="6923"/>
                  </a:lnTo>
                  <a:lnTo>
                    <a:pt x="498527" y="15391"/>
                  </a:lnTo>
                  <a:lnTo>
                    <a:pt x="454099" y="27033"/>
                  </a:lnTo>
                  <a:lnTo>
                    <a:pt x="410992" y="41725"/>
                  </a:lnTo>
                  <a:lnTo>
                    <a:pt x="369331" y="59344"/>
                  </a:lnTo>
                  <a:lnTo>
                    <a:pt x="329237" y="79765"/>
                  </a:lnTo>
                  <a:lnTo>
                    <a:pt x="290836" y="102865"/>
                  </a:lnTo>
                  <a:lnTo>
                    <a:pt x="254249" y="128521"/>
                  </a:lnTo>
                  <a:lnTo>
                    <a:pt x="219602" y="156610"/>
                  </a:lnTo>
                  <a:lnTo>
                    <a:pt x="187017" y="187007"/>
                  </a:lnTo>
                  <a:lnTo>
                    <a:pt x="156617" y="219589"/>
                  </a:lnTo>
                  <a:lnTo>
                    <a:pt x="128527" y="254234"/>
                  </a:lnTo>
                  <a:lnTo>
                    <a:pt x="102869" y="290816"/>
                  </a:lnTo>
                  <a:lnTo>
                    <a:pt x="79767" y="329213"/>
                  </a:lnTo>
                  <a:lnTo>
                    <a:pt x="59345" y="369301"/>
                  </a:lnTo>
                  <a:lnTo>
                    <a:pt x="41726" y="410957"/>
                  </a:lnTo>
                  <a:lnTo>
                    <a:pt x="27034" y="454057"/>
                  </a:lnTo>
                  <a:lnTo>
                    <a:pt x="15392" y="498478"/>
                  </a:lnTo>
                  <a:lnTo>
                    <a:pt x="6923" y="544096"/>
                  </a:lnTo>
                  <a:lnTo>
                    <a:pt x="1751" y="590787"/>
                  </a:lnTo>
                  <a:lnTo>
                    <a:pt x="0" y="638428"/>
                  </a:lnTo>
                  <a:lnTo>
                    <a:pt x="1751" y="686086"/>
                  </a:lnTo>
                  <a:lnTo>
                    <a:pt x="6923" y="732793"/>
                  </a:lnTo>
                  <a:lnTo>
                    <a:pt x="15392" y="778424"/>
                  </a:lnTo>
                  <a:lnTo>
                    <a:pt x="27034" y="822857"/>
                  </a:lnTo>
                  <a:lnTo>
                    <a:pt x="41726" y="865968"/>
                  </a:lnTo>
                  <a:lnTo>
                    <a:pt x="59345" y="907634"/>
                  </a:lnTo>
                  <a:lnTo>
                    <a:pt x="79767" y="947731"/>
                  </a:lnTo>
                  <a:lnTo>
                    <a:pt x="102869" y="986135"/>
                  </a:lnTo>
                  <a:lnTo>
                    <a:pt x="128527" y="1022724"/>
                  </a:lnTo>
                  <a:lnTo>
                    <a:pt x="156617" y="1057374"/>
                  </a:lnTo>
                  <a:lnTo>
                    <a:pt x="187017" y="1089961"/>
                  </a:lnTo>
                  <a:lnTo>
                    <a:pt x="219602" y="1120362"/>
                  </a:lnTo>
                  <a:lnTo>
                    <a:pt x="254249" y="1148454"/>
                  </a:lnTo>
                  <a:lnTo>
                    <a:pt x="290836" y="1174113"/>
                  </a:lnTo>
                  <a:lnTo>
                    <a:pt x="329237" y="1197215"/>
                  </a:lnTo>
                  <a:lnTo>
                    <a:pt x="369331" y="1217638"/>
                  </a:lnTo>
                  <a:lnTo>
                    <a:pt x="410992" y="1235257"/>
                  </a:lnTo>
                  <a:lnTo>
                    <a:pt x="454099" y="1249950"/>
                  </a:lnTo>
                  <a:lnTo>
                    <a:pt x="498527" y="1261592"/>
                  </a:lnTo>
                  <a:lnTo>
                    <a:pt x="544153" y="1270061"/>
                  </a:lnTo>
                  <a:lnTo>
                    <a:pt x="590853" y="1275233"/>
                  </a:lnTo>
                  <a:lnTo>
                    <a:pt x="638505" y="1276985"/>
                  </a:lnTo>
                  <a:lnTo>
                    <a:pt x="686154" y="1275233"/>
                  </a:lnTo>
                  <a:lnTo>
                    <a:pt x="732853" y="1270061"/>
                  </a:lnTo>
                  <a:lnTo>
                    <a:pt x="778478" y="1261592"/>
                  </a:lnTo>
                  <a:lnTo>
                    <a:pt x="822905" y="1249950"/>
                  </a:lnTo>
                  <a:lnTo>
                    <a:pt x="866010" y="1235257"/>
                  </a:lnTo>
                  <a:lnTo>
                    <a:pt x="907671" y="1217638"/>
                  </a:lnTo>
                  <a:lnTo>
                    <a:pt x="947763" y="1197215"/>
                  </a:lnTo>
                  <a:lnTo>
                    <a:pt x="986164" y="1174113"/>
                  </a:lnTo>
                  <a:lnTo>
                    <a:pt x="1022750" y="1148454"/>
                  </a:lnTo>
                  <a:lnTo>
                    <a:pt x="1057397" y="1120362"/>
                  </a:lnTo>
                  <a:lnTo>
                    <a:pt x="1089982" y="1089961"/>
                  </a:lnTo>
                  <a:lnTo>
                    <a:pt x="1120381" y="1057374"/>
                  </a:lnTo>
                  <a:lnTo>
                    <a:pt x="1148471" y="1022724"/>
                  </a:lnTo>
                  <a:lnTo>
                    <a:pt x="1174129" y="986135"/>
                  </a:lnTo>
                  <a:lnTo>
                    <a:pt x="1197230" y="947731"/>
                  </a:lnTo>
                  <a:lnTo>
                    <a:pt x="1217652" y="907634"/>
                  </a:lnTo>
                  <a:lnTo>
                    <a:pt x="1235271" y="865968"/>
                  </a:lnTo>
                  <a:lnTo>
                    <a:pt x="1249963" y="822857"/>
                  </a:lnTo>
                  <a:lnTo>
                    <a:pt x="1261605" y="778424"/>
                  </a:lnTo>
                  <a:lnTo>
                    <a:pt x="1270074" y="732793"/>
                  </a:lnTo>
                  <a:lnTo>
                    <a:pt x="1275246" y="686086"/>
                  </a:lnTo>
                  <a:lnTo>
                    <a:pt x="1276997" y="638428"/>
                  </a:lnTo>
                  <a:lnTo>
                    <a:pt x="1275246" y="590787"/>
                  </a:lnTo>
                  <a:lnTo>
                    <a:pt x="1270074" y="544096"/>
                  </a:lnTo>
                  <a:lnTo>
                    <a:pt x="1261605" y="498478"/>
                  </a:lnTo>
                  <a:lnTo>
                    <a:pt x="1249963" y="454057"/>
                  </a:lnTo>
                  <a:lnTo>
                    <a:pt x="1235271" y="410957"/>
                  </a:lnTo>
                  <a:lnTo>
                    <a:pt x="1217652" y="369301"/>
                  </a:lnTo>
                  <a:lnTo>
                    <a:pt x="1197230" y="329213"/>
                  </a:lnTo>
                  <a:lnTo>
                    <a:pt x="1174129" y="290816"/>
                  </a:lnTo>
                  <a:lnTo>
                    <a:pt x="1148471" y="254234"/>
                  </a:lnTo>
                  <a:lnTo>
                    <a:pt x="1120381" y="219589"/>
                  </a:lnTo>
                  <a:lnTo>
                    <a:pt x="1089982" y="187007"/>
                  </a:lnTo>
                  <a:lnTo>
                    <a:pt x="1057397" y="156610"/>
                  </a:lnTo>
                  <a:lnTo>
                    <a:pt x="1022750" y="128521"/>
                  </a:lnTo>
                  <a:lnTo>
                    <a:pt x="986164" y="102865"/>
                  </a:lnTo>
                  <a:lnTo>
                    <a:pt x="947763" y="79765"/>
                  </a:lnTo>
                  <a:lnTo>
                    <a:pt x="907671" y="59344"/>
                  </a:lnTo>
                  <a:lnTo>
                    <a:pt x="866010" y="41725"/>
                  </a:lnTo>
                  <a:lnTo>
                    <a:pt x="822905" y="27033"/>
                  </a:lnTo>
                  <a:lnTo>
                    <a:pt x="778478" y="15391"/>
                  </a:lnTo>
                  <a:lnTo>
                    <a:pt x="732853" y="6923"/>
                  </a:lnTo>
                  <a:lnTo>
                    <a:pt x="686154" y="1751"/>
                  </a:lnTo>
                  <a:lnTo>
                    <a:pt x="638505" y="0"/>
                  </a:lnTo>
                  <a:close/>
                </a:path>
              </a:pathLst>
            </a:custGeom>
            <a:solidFill>
              <a:srgbClr val="20586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6" name="object 16"/>
            <p:cNvSpPr/>
            <p:nvPr/>
          </p:nvSpPr>
          <p:spPr>
            <a:xfrm>
              <a:off x="683729" y="1290573"/>
              <a:ext cx="1038860" cy="1038860"/>
            </a:xfrm>
            <a:custGeom>
              <a:avLst/>
              <a:gdLst/>
              <a:ahLst/>
              <a:cxnLst/>
              <a:rect l="l" t="t" r="r" b="b"/>
              <a:pathLst>
                <a:path w="1038860" h="1038860">
                  <a:moveTo>
                    <a:pt x="519404" y="0"/>
                  </a:moveTo>
                  <a:lnTo>
                    <a:pt x="472128" y="2123"/>
                  </a:lnTo>
                  <a:lnTo>
                    <a:pt x="426042" y="8372"/>
                  </a:lnTo>
                  <a:lnTo>
                    <a:pt x="381327" y="18561"/>
                  </a:lnTo>
                  <a:lnTo>
                    <a:pt x="338169" y="32509"/>
                  </a:lnTo>
                  <a:lnTo>
                    <a:pt x="296749" y="50030"/>
                  </a:lnTo>
                  <a:lnTo>
                    <a:pt x="257253" y="70941"/>
                  </a:lnTo>
                  <a:lnTo>
                    <a:pt x="219862" y="95058"/>
                  </a:lnTo>
                  <a:lnTo>
                    <a:pt x="184760" y="122198"/>
                  </a:lnTo>
                  <a:lnTo>
                    <a:pt x="152131" y="152177"/>
                  </a:lnTo>
                  <a:lnTo>
                    <a:pt x="122158" y="184812"/>
                  </a:lnTo>
                  <a:lnTo>
                    <a:pt x="95025" y="219917"/>
                  </a:lnTo>
                  <a:lnTo>
                    <a:pt x="70914" y="257311"/>
                  </a:lnTo>
                  <a:lnTo>
                    <a:pt x="50010" y="296809"/>
                  </a:lnTo>
                  <a:lnTo>
                    <a:pt x="32495" y="338227"/>
                  </a:lnTo>
                  <a:lnTo>
                    <a:pt x="18553" y="381382"/>
                  </a:lnTo>
                  <a:lnTo>
                    <a:pt x="8368" y="426090"/>
                  </a:lnTo>
                  <a:lnTo>
                    <a:pt x="2122" y="472167"/>
                  </a:lnTo>
                  <a:lnTo>
                    <a:pt x="0" y="519429"/>
                  </a:lnTo>
                  <a:lnTo>
                    <a:pt x="2122" y="566711"/>
                  </a:lnTo>
                  <a:lnTo>
                    <a:pt x="8368" y="612803"/>
                  </a:lnTo>
                  <a:lnTo>
                    <a:pt x="18553" y="657521"/>
                  </a:lnTo>
                  <a:lnTo>
                    <a:pt x="32495" y="700683"/>
                  </a:lnTo>
                  <a:lnTo>
                    <a:pt x="50010" y="742106"/>
                  </a:lnTo>
                  <a:lnTo>
                    <a:pt x="70914" y="781605"/>
                  </a:lnTo>
                  <a:lnTo>
                    <a:pt x="95025" y="818997"/>
                  </a:lnTo>
                  <a:lnTo>
                    <a:pt x="122158" y="854100"/>
                  </a:lnTo>
                  <a:lnTo>
                    <a:pt x="152131" y="886729"/>
                  </a:lnTo>
                  <a:lnTo>
                    <a:pt x="184760" y="916703"/>
                  </a:lnTo>
                  <a:lnTo>
                    <a:pt x="219862" y="943836"/>
                  </a:lnTo>
                  <a:lnTo>
                    <a:pt x="257253" y="967946"/>
                  </a:lnTo>
                  <a:lnTo>
                    <a:pt x="296749" y="988851"/>
                  </a:lnTo>
                  <a:lnTo>
                    <a:pt x="338169" y="1006365"/>
                  </a:lnTo>
                  <a:lnTo>
                    <a:pt x="381327" y="1020306"/>
                  </a:lnTo>
                  <a:lnTo>
                    <a:pt x="426042" y="1030491"/>
                  </a:lnTo>
                  <a:lnTo>
                    <a:pt x="472128" y="1036737"/>
                  </a:lnTo>
                  <a:lnTo>
                    <a:pt x="519404" y="1038859"/>
                  </a:lnTo>
                  <a:lnTo>
                    <a:pt x="566676" y="1036737"/>
                  </a:lnTo>
                  <a:lnTo>
                    <a:pt x="612759" y="1030491"/>
                  </a:lnTo>
                  <a:lnTo>
                    <a:pt x="657469" y="1020306"/>
                  </a:lnTo>
                  <a:lnTo>
                    <a:pt x="700624" y="1006365"/>
                  </a:lnTo>
                  <a:lnTo>
                    <a:pt x="742041" y="988851"/>
                  </a:lnTo>
                  <a:lnTo>
                    <a:pt x="781534" y="967946"/>
                  </a:lnTo>
                  <a:lnTo>
                    <a:pt x="818923" y="943836"/>
                  </a:lnTo>
                  <a:lnTo>
                    <a:pt x="854022" y="916703"/>
                  </a:lnTo>
                  <a:lnTo>
                    <a:pt x="886648" y="886729"/>
                  </a:lnTo>
                  <a:lnTo>
                    <a:pt x="916619" y="854100"/>
                  </a:lnTo>
                  <a:lnTo>
                    <a:pt x="943751" y="818997"/>
                  </a:lnTo>
                  <a:lnTo>
                    <a:pt x="967860" y="781605"/>
                  </a:lnTo>
                  <a:lnTo>
                    <a:pt x="988763" y="742106"/>
                  </a:lnTo>
                  <a:lnTo>
                    <a:pt x="1006277" y="700683"/>
                  </a:lnTo>
                  <a:lnTo>
                    <a:pt x="1020218" y="657521"/>
                  </a:lnTo>
                  <a:lnTo>
                    <a:pt x="1030403" y="612803"/>
                  </a:lnTo>
                  <a:lnTo>
                    <a:pt x="1036648" y="566711"/>
                  </a:lnTo>
                  <a:lnTo>
                    <a:pt x="1038771" y="519429"/>
                  </a:lnTo>
                  <a:lnTo>
                    <a:pt x="1036648" y="472167"/>
                  </a:lnTo>
                  <a:lnTo>
                    <a:pt x="1030403" y="426090"/>
                  </a:lnTo>
                  <a:lnTo>
                    <a:pt x="1020218" y="381382"/>
                  </a:lnTo>
                  <a:lnTo>
                    <a:pt x="1006277" y="338227"/>
                  </a:lnTo>
                  <a:lnTo>
                    <a:pt x="988763" y="296809"/>
                  </a:lnTo>
                  <a:lnTo>
                    <a:pt x="967860" y="257311"/>
                  </a:lnTo>
                  <a:lnTo>
                    <a:pt x="943751" y="219917"/>
                  </a:lnTo>
                  <a:lnTo>
                    <a:pt x="916619" y="184812"/>
                  </a:lnTo>
                  <a:lnTo>
                    <a:pt x="886648" y="152177"/>
                  </a:lnTo>
                  <a:lnTo>
                    <a:pt x="854022" y="122198"/>
                  </a:lnTo>
                  <a:lnTo>
                    <a:pt x="818923" y="95058"/>
                  </a:lnTo>
                  <a:lnTo>
                    <a:pt x="781534" y="70941"/>
                  </a:lnTo>
                  <a:lnTo>
                    <a:pt x="742041" y="50030"/>
                  </a:lnTo>
                  <a:lnTo>
                    <a:pt x="700624" y="32509"/>
                  </a:lnTo>
                  <a:lnTo>
                    <a:pt x="657469" y="18561"/>
                  </a:lnTo>
                  <a:lnTo>
                    <a:pt x="612759" y="8372"/>
                  </a:lnTo>
                  <a:lnTo>
                    <a:pt x="566676" y="2123"/>
                  </a:lnTo>
                  <a:lnTo>
                    <a:pt x="5194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17" name="object 17"/>
            <p:cNvSpPr/>
            <p:nvPr/>
          </p:nvSpPr>
          <p:spPr>
            <a:xfrm>
              <a:off x="683729" y="1290573"/>
              <a:ext cx="1038860" cy="1038860"/>
            </a:xfrm>
            <a:custGeom>
              <a:avLst/>
              <a:gdLst/>
              <a:ahLst/>
              <a:cxnLst/>
              <a:rect l="l" t="t" r="r" b="b"/>
              <a:pathLst>
                <a:path w="1038860" h="1038860">
                  <a:moveTo>
                    <a:pt x="0" y="519429"/>
                  </a:moveTo>
                  <a:lnTo>
                    <a:pt x="2122" y="472167"/>
                  </a:lnTo>
                  <a:lnTo>
                    <a:pt x="8368" y="426090"/>
                  </a:lnTo>
                  <a:lnTo>
                    <a:pt x="18553" y="381382"/>
                  </a:lnTo>
                  <a:lnTo>
                    <a:pt x="32495" y="338227"/>
                  </a:lnTo>
                  <a:lnTo>
                    <a:pt x="50010" y="296809"/>
                  </a:lnTo>
                  <a:lnTo>
                    <a:pt x="70914" y="257311"/>
                  </a:lnTo>
                  <a:lnTo>
                    <a:pt x="95025" y="219917"/>
                  </a:lnTo>
                  <a:lnTo>
                    <a:pt x="122158" y="184812"/>
                  </a:lnTo>
                  <a:lnTo>
                    <a:pt x="152131" y="152177"/>
                  </a:lnTo>
                  <a:lnTo>
                    <a:pt x="184760" y="122198"/>
                  </a:lnTo>
                  <a:lnTo>
                    <a:pt x="219862" y="95058"/>
                  </a:lnTo>
                  <a:lnTo>
                    <a:pt x="257253" y="70941"/>
                  </a:lnTo>
                  <a:lnTo>
                    <a:pt x="296749" y="50030"/>
                  </a:lnTo>
                  <a:lnTo>
                    <a:pt x="338169" y="32509"/>
                  </a:lnTo>
                  <a:lnTo>
                    <a:pt x="381327" y="18561"/>
                  </a:lnTo>
                  <a:lnTo>
                    <a:pt x="426042" y="8372"/>
                  </a:lnTo>
                  <a:lnTo>
                    <a:pt x="472128" y="2123"/>
                  </a:lnTo>
                  <a:lnTo>
                    <a:pt x="519404" y="0"/>
                  </a:lnTo>
                  <a:lnTo>
                    <a:pt x="566676" y="2123"/>
                  </a:lnTo>
                  <a:lnTo>
                    <a:pt x="612759" y="8372"/>
                  </a:lnTo>
                  <a:lnTo>
                    <a:pt x="657469" y="18561"/>
                  </a:lnTo>
                  <a:lnTo>
                    <a:pt x="700624" y="32509"/>
                  </a:lnTo>
                  <a:lnTo>
                    <a:pt x="742041" y="50030"/>
                  </a:lnTo>
                  <a:lnTo>
                    <a:pt x="781534" y="70941"/>
                  </a:lnTo>
                  <a:lnTo>
                    <a:pt x="818923" y="95058"/>
                  </a:lnTo>
                  <a:lnTo>
                    <a:pt x="854022" y="122198"/>
                  </a:lnTo>
                  <a:lnTo>
                    <a:pt x="886648" y="152177"/>
                  </a:lnTo>
                  <a:lnTo>
                    <a:pt x="916619" y="184812"/>
                  </a:lnTo>
                  <a:lnTo>
                    <a:pt x="943751" y="219917"/>
                  </a:lnTo>
                  <a:lnTo>
                    <a:pt x="967860" y="257311"/>
                  </a:lnTo>
                  <a:lnTo>
                    <a:pt x="988763" y="296809"/>
                  </a:lnTo>
                  <a:lnTo>
                    <a:pt x="1006277" y="338227"/>
                  </a:lnTo>
                  <a:lnTo>
                    <a:pt x="1020218" y="381382"/>
                  </a:lnTo>
                  <a:lnTo>
                    <a:pt x="1030403" y="426090"/>
                  </a:lnTo>
                  <a:lnTo>
                    <a:pt x="1036648" y="472167"/>
                  </a:lnTo>
                  <a:lnTo>
                    <a:pt x="1038771" y="519429"/>
                  </a:lnTo>
                  <a:lnTo>
                    <a:pt x="1036648" y="566711"/>
                  </a:lnTo>
                  <a:lnTo>
                    <a:pt x="1030403" y="612803"/>
                  </a:lnTo>
                  <a:lnTo>
                    <a:pt x="1020218" y="657521"/>
                  </a:lnTo>
                  <a:lnTo>
                    <a:pt x="1006277" y="700683"/>
                  </a:lnTo>
                  <a:lnTo>
                    <a:pt x="988763" y="742106"/>
                  </a:lnTo>
                  <a:lnTo>
                    <a:pt x="967860" y="781605"/>
                  </a:lnTo>
                  <a:lnTo>
                    <a:pt x="943751" y="818997"/>
                  </a:lnTo>
                  <a:lnTo>
                    <a:pt x="916619" y="854100"/>
                  </a:lnTo>
                  <a:lnTo>
                    <a:pt x="886648" y="886729"/>
                  </a:lnTo>
                  <a:lnTo>
                    <a:pt x="854022" y="916703"/>
                  </a:lnTo>
                  <a:lnTo>
                    <a:pt x="818923" y="943836"/>
                  </a:lnTo>
                  <a:lnTo>
                    <a:pt x="781534" y="967946"/>
                  </a:lnTo>
                  <a:lnTo>
                    <a:pt x="742041" y="988851"/>
                  </a:lnTo>
                  <a:lnTo>
                    <a:pt x="700624" y="1006365"/>
                  </a:lnTo>
                  <a:lnTo>
                    <a:pt x="657469" y="1020306"/>
                  </a:lnTo>
                  <a:lnTo>
                    <a:pt x="612759" y="1030491"/>
                  </a:lnTo>
                  <a:lnTo>
                    <a:pt x="566676" y="1036737"/>
                  </a:lnTo>
                  <a:lnTo>
                    <a:pt x="519404" y="1038859"/>
                  </a:lnTo>
                  <a:lnTo>
                    <a:pt x="472128" y="1036737"/>
                  </a:lnTo>
                  <a:lnTo>
                    <a:pt x="426042" y="1030491"/>
                  </a:lnTo>
                  <a:lnTo>
                    <a:pt x="381327" y="1020306"/>
                  </a:lnTo>
                  <a:lnTo>
                    <a:pt x="338169" y="1006365"/>
                  </a:lnTo>
                  <a:lnTo>
                    <a:pt x="296749" y="988851"/>
                  </a:lnTo>
                  <a:lnTo>
                    <a:pt x="257253" y="967946"/>
                  </a:lnTo>
                  <a:lnTo>
                    <a:pt x="219862" y="943836"/>
                  </a:lnTo>
                  <a:lnTo>
                    <a:pt x="184760" y="916703"/>
                  </a:lnTo>
                  <a:lnTo>
                    <a:pt x="152131" y="886729"/>
                  </a:lnTo>
                  <a:lnTo>
                    <a:pt x="122158" y="854100"/>
                  </a:lnTo>
                  <a:lnTo>
                    <a:pt x="95025" y="818997"/>
                  </a:lnTo>
                  <a:lnTo>
                    <a:pt x="70914" y="781605"/>
                  </a:lnTo>
                  <a:lnTo>
                    <a:pt x="50010" y="742106"/>
                  </a:lnTo>
                  <a:lnTo>
                    <a:pt x="32495" y="700683"/>
                  </a:lnTo>
                  <a:lnTo>
                    <a:pt x="18553" y="657521"/>
                  </a:lnTo>
                  <a:lnTo>
                    <a:pt x="8368" y="612803"/>
                  </a:lnTo>
                  <a:lnTo>
                    <a:pt x="2122" y="566711"/>
                  </a:lnTo>
                  <a:lnTo>
                    <a:pt x="0" y="519429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23822" y="1908511"/>
            <a:ext cx="1160780" cy="87972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847" algn="ctr">
              <a:spcBef>
                <a:spcPts val="140"/>
              </a:spcBef>
            </a:pPr>
            <a:r>
              <a:rPr sz="1400" dirty="0">
                <a:solidFill>
                  <a:srgbClr val="181818"/>
                </a:solidFill>
                <a:latin typeface="Arial Narrow" panose="020B0606020202030204" pitchFamily="34" charset="0"/>
                <a:cs typeface="Microsoft Sans Serif"/>
              </a:rPr>
              <a:t>С</a:t>
            </a:r>
            <a:r>
              <a:rPr sz="1400" spc="-20" dirty="0">
                <a:solidFill>
                  <a:srgbClr val="181818"/>
                </a:solidFill>
                <a:latin typeface="Arial Narrow" panose="020B0606020202030204" pitchFamily="34" charset="0"/>
                <a:cs typeface="Microsoft Sans Serif"/>
              </a:rPr>
              <a:t> </a:t>
            </a:r>
            <a:r>
              <a:rPr sz="1400" spc="-7" dirty="0">
                <a:solidFill>
                  <a:srgbClr val="181818"/>
                </a:solidFill>
                <a:latin typeface="Arial Narrow" panose="020B0606020202030204" pitchFamily="34" charset="0"/>
                <a:cs typeface="Microsoft Sans Serif"/>
              </a:rPr>
              <a:t>НЦТ</a:t>
            </a:r>
            <a:r>
              <a:rPr sz="1400" spc="-20" dirty="0">
                <a:solidFill>
                  <a:srgbClr val="181818"/>
                </a:solidFill>
                <a:latin typeface="Arial Narrow" panose="020B0606020202030204" pitchFamily="34" charset="0"/>
                <a:cs typeface="Microsoft Sans Serif"/>
              </a:rPr>
              <a:t> </a:t>
            </a:r>
            <a:r>
              <a:rPr sz="1400" dirty="0">
                <a:solidFill>
                  <a:srgbClr val="181818"/>
                </a:solidFill>
                <a:latin typeface="Arial Narrow" panose="020B0606020202030204" pitchFamily="34" charset="0"/>
                <a:cs typeface="Microsoft Sans Serif"/>
              </a:rPr>
              <a:t>в</a:t>
            </a:r>
            <a:r>
              <a:rPr sz="1400" spc="-20" dirty="0">
                <a:solidFill>
                  <a:srgbClr val="181818"/>
                </a:solidFill>
                <a:latin typeface="Arial Narrow" panose="020B0606020202030204" pitchFamily="34" charset="0"/>
                <a:cs typeface="Microsoft Sans Serif"/>
              </a:rPr>
              <a:t> </a:t>
            </a:r>
            <a:r>
              <a:rPr sz="1400" spc="-7" dirty="0">
                <a:solidFill>
                  <a:srgbClr val="181818"/>
                </a:solidFill>
                <a:latin typeface="Arial Narrow" panose="020B0606020202030204" pitchFamily="34" charset="0"/>
                <a:cs typeface="Microsoft Sans Serif"/>
              </a:rPr>
              <a:t>УО</a:t>
            </a:r>
            <a:endParaRPr sz="1400" dirty="0">
              <a:latin typeface="Arial Narrow" panose="020B0606020202030204" pitchFamily="34" charset="0"/>
              <a:cs typeface="Microsoft Sans Serif"/>
            </a:endParaRPr>
          </a:p>
          <a:p>
            <a:pPr marL="16933" marR="6773" indent="-847" algn="ctr">
              <a:lnSpc>
                <a:spcPct val="99500"/>
              </a:lnSpc>
              <a:spcBef>
                <a:spcPts val="20"/>
              </a:spcBef>
            </a:pPr>
            <a:r>
              <a:rPr sz="1400" spc="-7" dirty="0">
                <a:solidFill>
                  <a:srgbClr val="181818"/>
                </a:solidFill>
                <a:latin typeface="Arial Narrow" panose="020B0606020202030204" pitchFamily="34" charset="0"/>
                <a:cs typeface="Microsoft Sans Serif"/>
              </a:rPr>
              <a:t>(управление </a:t>
            </a:r>
            <a:r>
              <a:rPr sz="1400" dirty="0">
                <a:solidFill>
                  <a:srgbClr val="181818"/>
                </a:solidFill>
                <a:latin typeface="Arial Narrow" panose="020B0606020202030204" pitchFamily="34" charset="0"/>
                <a:cs typeface="Microsoft Sans Serif"/>
              </a:rPr>
              <a:t> </a:t>
            </a:r>
            <a:r>
              <a:rPr sz="1400" spc="-13" dirty="0">
                <a:solidFill>
                  <a:srgbClr val="181818"/>
                </a:solidFill>
                <a:latin typeface="Arial Narrow" panose="020B0606020202030204" pitchFamily="34" charset="0"/>
                <a:cs typeface="Microsoft Sans Serif"/>
              </a:rPr>
              <a:t>образования)</a:t>
            </a:r>
            <a:r>
              <a:rPr sz="1400" spc="107" dirty="0">
                <a:solidFill>
                  <a:srgbClr val="181818"/>
                </a:solidFill>
                <a:latin typeface="Arial Narrow" panose="020B0606020202030204" pitchFamily="34" charset="0"/>
                <a:cs typeface="Microsoft Sans Serif"/>
              </a:rPr>
              <a:t> </a:t>
            </a:r>
            <a:r>
              <a:rPr sz="1400" dirty="0">
                <a:solidFill>
                  <a:srgbClr val="181818"/>
                </a:solidFill>
                <a:latin typeface="Arial Narrow" panose="020B0606020202030204" pitchFamily="34" charset="0"/>
                <a:cs typeface="Microsoft Sans Serif"/>
              </a:rPr>
              <a:t>до </a:t>
            </a:r>
            <a:r>
              <a:rPr sz="1400" spc="-373" dirty="0">
                <a:solidFill>
                  <a:srgbClr val="181818"/>
                </a:solidFill>
                <a:latin typeface="Arial Narrow" panose="020B0606020202030204" pitchFamily="34" charset="0"/>
                <a:cs typeface="Microsoft Sans Serif"/>
              </a:rPr>
              <a:t> </a:t>
            </a:r>
            <a:r>
              <a:rPr sz="1400" b="1" spc="-7" dirty="0">
                <a:solidFill>
                  <a:srgbClr val="181818"/>
                </a:solidFill>
                <a:latin typeface="Arial Narrow" panose="020B0606020202030204" pitchFamily="34" charset="0"/>
                <a:cs typeface="Arial"/>
              </a:rPr>
              <a:t>15</a:t>
            </a:r>
            <a:r>
              <a:rPr sz="1400" b="1" dirty="0">
                <a:solidFill>
                  <a:srgbClr val="181818"/>
                </a:solidFill>
                <a:latin typeface="Arial Narrow" panose="020B0606020202030204" pitchFamily="34" charset="0"/>
                <a:cs typeface="Arial"/>
              </a:rPr>
              <a:t>.</a:t>
            </a:r>
            <a:r>
              <a:rPr sz="1400" b="1" spc="-7" dirty="0">
                <a:solidFill>
                  <a:srgbClr val="181818"/>
                </a:solidFill>
                <a:latin typeface="Arial Narrow" panose="020B0606020202030204" pitchFamily="34" charset="0"/>
                <a:cs typeface="Arial"/>
              </a:rPr>
              <a:t>05</a:t>
            </a:r>
            <a:r>
              <a:rPr sz="1400" b="1" dirty="0">
                <a:solidFill>
                  <a:srgbClr val="181818"/>
                </a:solidFill>
                <a:latin typeface="Arial Narrow" panose="020B0606020202030204" pitchFamily="34" charset="0"/>
                <a:cs typeface="Arial"/>
              </a:rPr>
              <a:t>.</a:t>
            </a:r>
            <a:r>
              <a:rPr sz="1400" b="1" spc="-7" dirty="0">
                <a:solidFill>
                  <a:srgbClr val="181818"/>
                </a:solidFill>
                <a:latin typeface="Arial Narrow" panose="020B0606020202030204" pitchFamily="34" charset="0"/>
                <a:cs typeface="Arial"/>
              </a:rPr>
              <a:t>202</a:t>
            </a:r>
            <a:r>
              <a:rPr sz="1400" b="1" dirty="0">
                <a:solidFill>
                  <a:srgbClr val="181818"/>
                </a:solidFill>
                <a:latin typeface="Arial Narrow" panose="020B0606020202030204" pitchFamily="34" charset="0"/>
                <a:cs typeface="Arial"/>
              </a:rPr>
              <a:t>1</a:t>
            </a:r>
            <a:r>
              <a:rPr sz="1400" b="1" spc="-47" dirty="0">
                <a:solidFill>
                  <a:srgbClr val="181818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sz="1400" b="1" spc="-7" dirty="0">
                <a:solidFill>
                  <a:srgbClr val="181818"/>
                </a:solidFill>
                <a:latin typeface="Arial Narrow" panose="020B0606020202030204" pitchFamily="34" charset="0"/>
                <a:cs typeface="Arial"/>
              </a:rPr>
              <a:t>г</a:t>
            </a:r>
            <a:r>
              <a:rPr sz="1400" b="1" dirty="0">
                <a:solidFill>
                  <a:srgbClr val="181818"/>
                </a:solidFill>
                <a:latin typeface="Arial Narrow" panose="020B0606020202030204" pitchFamily="34" charset="0"/>
                <a:cs typeface="Arial"/>
              </a:rPr>
              <a:t>.</a:t>
            </a:r>
            <a:endParaRPr sz="1400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183128" y="3554476"/>
            <a:ext cx="1453895" cy="87887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algn="ctr">
              <a:spcBef>
                <a:spcPts val="133"/>
              </a:spcBef>
            </a:pPr>
            <a:r>
              <a:rPr sz="1400" dirty="0">
                <a:solidFill>
                  <a:srgbClr val="181818"/>
                </a:solidFill>
                <a:latin typeface="Arial Narrow" panose="020B0606020202030204" pitchFamily="34" charset="0"/>
                <a:cs typeface="Microsoft Sans Serif"/>
              </a:rPr>
              <a:t>С</a:t>
            </a:r>
            <a:r>
              <a:rPr sz="1400" spc="-20" dirty="0">
                <a:solidFill>
                  <a:srgbClr val="181818"/>
                </a:solidFill>
                <a:latin typeface="Arial Narrow" panose="020B0606020202030204" pitchFamily="34" charset="0"/>
                <a:cs typeface="Microsoft Sans Serif"/>
              </a:rPr>
              <a:t> </a:t>
            </a:r>
            <a:r>
              <a:rPr sz="1400" spc="-7" dirty="0">
                <a:solidFill>
                  <a:srgbClr val="181818"/>
                </a:solidFill>
                <a:latin typeface="Arial Narrow" panose="020B0606020202030204" pitchFamily="34" charset="0"/>
                <a:cs typeface="Microsoft Sans Serif"/>
              </a:rPr>
              <a:t>УО</a:t>
            </a:r>
            <a:r>
              <a:rPr sz="1400" spc="-27" dirty="0">
                <a:solidFill>
                  <a:srgbClr val="181818"/>
                </a:solidFill>
                <a:latin typeface="Arial Narrow" panose="020B0606020202030204" pitchFamily="34" charset="0"/>
                <a:cs typeface="Microsoft Sans Serif"/>
              </a:rPr>
              <a:t> </a:t>
            </a:r>
            <a:r>
              <a:rPr sz="1400" dirty="0">
                <a:solidFill>
                  <a:srgbClr val="181818"/>
                </a:solidFill>
                <a:latin typeface="Arial Narrow" panose="020B0606020202030204" pitchFamily="34" charset="0"/>
                <a:cs typeface="Microsoft Sans Serif"/>
              </a:rPr>
              <a:t>в</a:t>
            </a:r>
            <a:r>
              <a:rPr sz="1400" spc="-20" dirty="0">
                <a:solidFill>
                  <a:srgbClr val="181818"/>
                </a:solidFill>
                <a:latin typeface="Arial Narrow" panose="020B0606020202030204" pitchFamily="34" charset="0"/>
                <a:cs typeface="Microsoft Sans Serif"/>
              </a:rPr>
              <a:t> </a:t>
            </a:r>
            <a:r>
              <a:rPr sz="1400" dirty="0">
                <a:solidFill>
                  <a:srgbClr val="181818"/>
                </a:solidFill>
                <a:latin typeface="Arial Narrow" panose="020B0606020202030204" pitchFamily="34" charset="0"/>
                <a:cs typeface="Microsoft Sans Serif"/>
              </a:rPr>
              <a:t>ОО</a:t>
            </a:r>
            <a:endParaRPr sz="1400" dirty="0">
              <a:latin typeface="Arial Narrow" panose="020B0606020202030204" pitchFamily="34" charset="0"/>
              <a:cs typeface="Microsoft Sans Serif"/>
            </a:endParaRPr>
          </a:p>
          <a:p>
            <a:pPr marL="16933" marR="6773" indent="1693" algn="ctr">
              <a:lnSpc>
                <a:spcPct val="99700"/>
              </a:lnSpc>
              <a:spcBef>
                <a:spcPts val="20"/>
              </a:spcBef>
            </a:pPr>
            <a:r>
              <a:rPr sz="1400" dirty="0">
                <a:solidFill>
                  <a:srgbClr val="181818"/>
                </a:solidFill>
                <a:latin typeface="Arial Narrow" panose="020B0606020202030204" pitchFamily="34" charset="0"/>
                <a:cs typeface="Microsoft Sans Serif"/>
              </a:rPr>
              <a:t>(отдел </a:t>
            </a:r>
            <a:r>
              <a:rPr sz="1400" spc="7" dirty="0">
                <a:solidFill>
                  <a:srgbClr val="181818"/>
                </a:solidFill>
                <a:latin typeface="Arial Narrow" panose="020B0606020202030204" pitchFamily="34" charset="0"/>
                <a:cs typeface="Microsoft Sans Serif"/>
              </a:rPr>
              <a:t> </a:t>
            </a:r>
            <a:r>
              <a:rPr sz="1400" spc="-13" dirty="0">
                <a:solidFill>
                  <a:srgbClr val="181818"/>
                </a:solidFill>
                <a:latin typeface="Arial Narrow" panose="020B0606020202030204" pitchFamily="34" charset="0"/>
                <a:cs typeface="Microsoft Sans Serif"/>
              </a:rPr>
              <a:t>образования)</a:t>
            </a:r>
            <a:r>
              <a:rPr sz="1400" dirty="0">
                <a:solidFill>
                  <a:srgbClr val="181818"/>
                </a:solidFill>
                <a:latin typeface="Arial Narrow" panose="020B0606020202030204" pitchFamily="34" charset="0"/>
                <a:cs typeface="Microsoft Sans Serif"/>
              </a:rPr>
              <a:t> до </a:t>
            </a:r>
            <a:r>
              <a:rPr sz="1400" spc="-367" dirty="0">
                <a:solidFill>
                  <a:srgbClr val="181818"/>
                </a:solidFill>
                <a:latin typeface="Arial Narrow" panose="020B0606020202030204" pitchFamily="34" charset="0"/>
                <a:cs typeface="Microsoft Sans Serif"/>
              </a:rPr>
              <a:t> </a:t>
            </a:r>
            <a:r>
              <a:rPr sz="1400" b="1" spc="-7" dirty="0">
                <a:solidFill>
                  <a:srgbClr val="181818"/>
                </a:solidFill>
                <a:latin typeface="Arial Narrow" panose="020B0606020202030204" pitchFamily="34" charset="0"/>
                <a:cs typeface="Arial"/>
              </a:rPr>
              <a:t>2</a:t>
            </a:r>
            <a:r>
              <a:rPr sz="1400" b="1" spc="-13" dirty="0">
                <a:solidFill>
                  <a:srgbClr val="181818"/>
                </a:solidFill>
                <a:latin typeface="Arial Narrow" panose="020B0606020202030204" pitchFamily="34" charset="0"/>
                <a:cs typeface="Arial"/>
              </a:rPr>
              <a:t>0</a:t>
            </a:r>
            <a:r>
              <a:rPr sz="1400" b="1" dirty="0">
                <a:solidFill>
                  <a:srgbClr val="181818"/>
                </a:solidFill>
                <a:latin typeface="Arial Narrow" panose="020B0606020202030204" pitchFamily="34" charset="0"/>
                <a:cs typeface="Arial"/>
              </a:rPr>
              <a:t>.</a:t>
            </a:r>
            <a:r>
              <a:rPr sz="1400" b="1" spc="-7" dirty="0">
                <a:solidFill>
                  <a:srgbClr val="181818"/>
                </a:solidFill>
                <a:latin typeface="Arial Narrow" panose="020B0606020202030204" pitchFamily="34" charset="0"/>
                <a:cs typeface="Arial"/>
              </a:rPr>
              <a:t>0</a:t>
            </a:r>
            <a:r>
              <a:rPr sz="1400" b="1" spc="-13" dirty="0">
                <a:solidFill>
                  <a:srgbClr val="181818"/>
                </a:solidFill>
                <a:latin typeface="Arial Narrow" panose="020B0606020202030204" pitchFamily="34" charset="0"/>
                <a:cs typeface="Arial"/>
              </a:rPr>
              <a:t>5</a:t>
            </a:r>
            <a:r>
              <a:rPr sz="1400" b="1" dirty="0">
                <a:solidFill>
                  <a:srgbClr val="181818"/>
                </a:solidFill>
                <a:latin typeface="Arial Narrow" panose="020B0606020202030204" pitchFamily="34" charset="0"/>
                <a:cs typeface="Arial"/>
              </a:rPr>
              <a:t>.</a:t>
            </a:r>
            <a:r>
              <a:rPr sz="1400" b="1" spc="-7" dirty="0">
                <a:solidFill>
                  <a:srgbClr val="181818"/>
                </a:solidFill>
                <a:latin typeface="Arial Narrow" panose="020B0606020202030204" pitchFamily="34" charset="0"/>
                <a:cs typeface="Arial"/>
              </a:rPr>
              <a:t>2</a:t>
            </a:r>
            <a:r>
              <a:rPr sz="1400" b="1" spc="-13" dirty="0">
                <a:solidFill>
                  <a:srgbClr val="181818"/>
                </a:solidFill>
                <a:latin typeface="Arial Narrow" panose="020B0606020202030204" pitchFamily="34" charset="0"/>
                <a:cs typeface="Arial"/>
              </a:rPr>
              <a:t>0</a:t>
            </a:r>
            <a:r>
              <a:rPr sz="1400" b="1" spc="-7" dirty="0">
                <a:solidFill>
                  <a:srgbClr val="181818"/>
                </a:solidFill>
                <a:latin typeface="Arial Narrow" panose="020B0606020202030204" pitchFamily="34" charset="0"/>
                <a:cs typeface="Arial"/>
              </a:rPr>
              <a:t>2</a:t>
            </a:r>
            <a:r>
              <a:rPr sz="1400" b="1" dirty="0">
                <a:solidFill>
                  <a:srgbClr val="181818"/>
                </a:solidFill>
                <a:latin typeface="Arial Narrow" panose="020B0606020202030204" pitchFamily="34" charset="0"/>
                <a:cs typeface="Arial"/>
              </a:rPr>
              <a:t>1</a:t>
            </a:r>
            <a:r>
              <a:rPr sz="1400" b="1" spc="-53" dirty="0">
                <a:solidFill>
                  <a:srgbClr val="181818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sz="1400" b="1" spc="-7" dirty="0">
                <a:solidFill>
                  <a:srgbClr val="181818"/>
                </a:solidFill>
                <a:latin typeface="Arial Narrow" panose="020B0606020202030204" pitchFamily="34" charset="0"/>
                <a:cs typeface="Arial"/>
              </a:rPr>
              <a:t>г</a:t>
            </a:r>
            <a:r>
              <a:rPr sz="1400" b="1" dirty="0">
                <a:solidFill>
                  <a:srgbClr val="181818"/>
                </a:solidFill>
                <a:latin typeface="Arial Narrow" panose="020B0606020202030204" pitchFamily="34" charset="0"/>
                <a:cs typeface="Arial"/>
              </a:rPr>
              <a:t>.</a:t>
            </a:r>
            <a:endParaRPr sz="1400" dirty="0">
              <a:latin typeface="Arial Narrow" panose="020B0606020202030204" pitchFamily="34" charset="0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1967484" y="1357884"/>
            <a:ext cx="4609253" cy="5262880"/>
            <a:chOff x="1475613" y="1018413"/>
            <a:chExt cx="3456940" cy="3947160"/>
          </a:xfrm>
        </p:grpSpPr>
        <p:sp>
          <p:nvSpPr>
            <p:cNvPr id="21" name="object 21"/>
            <p:cNvSpPr/>
            <p:nvPr/>
          </p:nvSpPr>
          <p:spPr>
            <a:xfrm>
              <a:off x="3203829" y="2236851"/>
              <a:ext cx="522605" cy="522605"/>
            </a:xfrm>
            <a:custGeom>
              <a:avLst/>
              <a:gdLst/>
              <a:ahLst/>
              <a:cxnLst/>
              <a:rect l="l" t="t" r="r" b="b"/>
              <a:pathLst>
                <a:path w="522604" h="522605">
                  <a:moveTo>
                    <a:pt x="261111" y="0"/>
                  </a:moveTo>
                  <a:lnTo>
                    <a:pt x="214193" y="4208"/>
                  </a:lnTo>
                  <a:lnTo>
                    <a:pt x="170027" y="16343"/>
                  </a:lnTo>
                  <a:lnTo>
                    <a:pt x="129351" y="35663"/>
                  </a:lnTo>
                  <a:lnTo>
                    <a:pt x="92906" y="61431"/>
                  </a:lnTo>
                  <a:lnTo>
                    <a:pt x="61431" y="92906"/>
                  </a:lnTo>
                  <a:lnTo>
                    <a:pt x="35663" y="129351"/>
                  </a:lnTo>
                  <a:lnTo>
                    <a:pt x="16343" y="170027"/>
                  </a:lnTo>
                  <a:lnTo>
                    <a:pt x="4208" y="214193"/>
                  </a:lnTo>
                  <a:lnTo>
                    <a:pt x="0" y="261112"/>
                  </a:lnTo>
                  <a:lnTo>
                    <a:pt x="4208" y="308068"/>
                  </a:lnTo>
                  <a:lnTo>
                    <a:pt x="16343" y="352264"/>
                  </a:lnTo>
                  <a:lnTo>
                    <a:pt x="35663" y="392961"/>
                  </a:lnTo>
                  <a:lnTo>
                    <a:pt x="61431" y="429422"/>
                  </a:lnTo>
                  <a:lnTo>
                    <a:pt x="92906" y="460908"/>
                  </a:lnTo>
                  <a:lnTo>
                    <a:pt x="129351" y="486682"/>
                  </a:lnTo>
                  <a:lnTo>
                    <a:pt x="170027" y="506006"/>
                  </a:lnTo>
                  <a:lnTo>
                    <a:pt x="214193" y="518141"/>
                  </a:lnTo>
                  <a:lnTo>
                    <a:pt x="261111" y="522350"/>
                  </a:lnTo>
                  <a:lnTo>
                    <a:pt x="308068" y="518141"/>
                  </a:lnTo>
                  <a:lnTo>
                    <a:pt x="352264" y="506006"/>
                  </a:lnTo>
                  <a:lnTo>
                    <a:pt x="392961" y="486682"/>
                  </a:lnTo>
                  <a:lnTo>
                    <a:pt x="429422" y="460908"/>
                  </a:lnTo>
                  <a:lnTo>
                    <a:pt x="460908" y="429422"/>
                  </a:lnTo>
                  <a:lnTo>
                    <a:pt x="486682" y="392961"/>
                  </a:lnTo>
                  <a:lnTo>
                    <a:pt x="506006" y="352264"/>
                  </a:lnTo>
                  <a:lnTo>
                    <a:pt x="518141" y="308068"/>
                  </a:lnTo>
                  <a:lnTo>
                    <a:pt x="522350" y="261112"/>
                  </a:lnTo>
                  <a:lnTo>
                    <a:pt x="518141" y="214193"/>
                  </a:lnTo>
                  <a:lnTo>
                    <a:pt x="506006" y="170027"/>
                  </a:lnTo>
                  <a:lnTo>
                    <a:pt x="486682" y="129351"/>
                  </a:lnTo>
                  <a:lnTo>
                    <a:pt x="460908" y="92906"/>
                  </a:lnTo>
                  <a:lnTo>
                    <a:pt x="429422" y="61431"/>
                  </a:lnTo>
                  <a:lnTo>
                    <a:pt x="392961" y="35663"/>
                  </a:lnTo>
                  <a:lnTo>
                    <a:pt x="352264" y="16343"/>
                  </a:lnTo>
                  <a:lnTo>
                    <a:pt x="308068" y="4208"/>
                  </a:lnTo>
                  <a:lnTo>
                    <a:pt x="261111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2" name="object 22"/>
            <p:cNvSpPr/>
            <p:nvPr/>
          </p:nvSpPr>
          <p:spPr>
            <a:xfrm>
              <a:off x="3329432" y="2413000"/>
              <a:ext cx="271145" cy="223520"/>
            </a:xfrm>
            <a:custGeom>
              <a:avLst/>
              <a:gdLst/>
              <a:ahLst/>
              <a:cxnLst/>
              <a:rect l="l" t="t" r="r" b="b"/>
              <a:pathLst>
                <a:path w="271145" h="223519">
                  <a:moveTo>
                    <a:pt x="211200" y="192277"/>
                  </a:moveTo>
                  <a:lnTo>
                    <a:pt x="162051" y="192277"/>
                  </a:lnTo>
                  <a:lnTo>
                    <a:pt x="178556" y="205910"/>
                  </a:lnTo>
                  <a:lnTo>
                    <a:pt x="194548" y="214185"/>
                  </a:lnTo>
                  <a:lnTo>
                    <a:pt x="215755" y="219317"/>
                  </a:lnTo>
                  <a:lnTo>
                    <a:pt x="247903" y="223519"/>
                  </a:lnTo>
                  <a:lnTo>
                    <a:pt x="229774" y="213637"/>
                  </a:lnTo>
                  <a:lnTo>
                    <a:pt x="220027" y="205803"/>
                  </a:lnTo>
                  <a:lnTo>
                    <a:pt x="215042" y="199016"/>
                  </a:lnTo>
                  <a:lnTo>
                    <a:pt x="211200" y="192277"/>
                  </a:lnTo>
                  <a:close/>
                </a:path>
                <a:path w="271145" h="223519">
                  <a:moveTo>
                    <a:pt x="243204" y="47879"/>
                  </a:moveTo>
                  <a:lnTo>
                    <a:pt x="214121" y="47879"/>
                  </a:lnTo>
                  <a:lnTo>
                    <a:pt x="214121" y="123698"/>
                  </a:lnTo>
                  <a:lnTo>
                    <a:pt x="211917" y="134526"/>
                  </a:lnTo>
                  <a:lnTo>
                    <a:pt x="205914" y="143367"/>
                  </a:lnTo>
                  <a:lnTo>
                    <a:pt x="197030" y="149326"/>
                  </a:lnTo>
                  <a:lnTo>
                    <a:pt x="186181" y="151511"/>
                  </a:lnTo>
                  <a:lnTo>
                    <a:pt x="116839" y="151511"/>
                  </a:lnTo>
                  <a:lnTo>
                    <a:pt x="104442" y="159257"/>
                  </a:lnTo>
                  <a:lnTo>
                    <a:pt x="92455" y="165798"/>
                  </a:lnTo>
                  <a:lnTo>
                    <a:pt x="80263" y="171299"/>
                  </a:lnTo>
                  <a:lnTo>
                    <a:pt x="67309" y="175894"/>
                  </a:lnTo>
                  <a:lnTo>
                    <a:pt x="71510" y="182526"/>
                  </a:lnTo>
                  <a:lnTo>
                    <a:pt x="77390" y="187706"/>
                  </a:lnTo>
                  <a:lnTo>
                    <a:pt x="84580" y="191075"/>
                  </a:lnTo>
                  <a:lnTo>
                    <a:pt x="92709" y="192277"/>
                  </a:lnTo>
                  <a:lnTo>
                    <a:pt x="243204" y="192277"/>
                  </a:lnTo>
                  <a:lnTo>
                    <a:pt x="254053" y="190091"/>
                  </a:lnTo>
                  <a:lnTo>
                    <a:pt x="262937" y="184118"/>
                  </a:lnTo>
                  <a:lnTo>
                    <a:pt x="268940" y="175240"/>
                  </a:lnTo>
                  <a:lnTo>
                    <a:pt x="271144" y="164337"/>
                  </a:lnTo>
                  <a:lnTo>
                    <a:pt x="271144" y="75818"/>
                  </a:lnTo>
                  <a:lnTo>
                    <a:pt x="268940" y="64970"/>
                  </a:lnTo>
                  <a:lnTo>
                    <a:pt x="262937" y="56086"/>
                  </a:lnTo>
                  <a:lnTo>
                    <a:pt x="254053" y="50083"/>
                  </a:lnTo>
                  <a:lnTo>
                    <a:pt x="243204" y="47879"/>
                  </a:lnTo>
                  <a:close/>
                </a:path>
                <a:path w="271145" h="223519">
                  <a:moveTo>
                    <a:pt x="109092" y="144272"/>
                  </a:moveTo>
                  <a:lnTo>
                    <a:pt x="59943" y="144272"/>
                  </a:lnTo>
                  <a:lnTo>
                    <a:pt x="50796" y="153360"/>
                  </a:lnTo>
                  <a:lnTo>
                    <a:pt x="42100" y="159257"/>
                  </a:lnTo>
                  <a:lnTo>
                    <a:pt x="11683" y="175006"/>
                  </a:lnTo>
                  <a:lnTo>
                    <a:pt x="44656" y="170632"/>
                  </a:lnTo>
                  <a:lnTo>
                    <a:pt x="68199" y="165258"/>
                  </a:lnTo>
                  <a:lnTo>
                    <a:pt x="87836" y="157075"/>
                  </a:lnTo>
                  <a:lnTo>
                    <a:pt x="109092" y="144272"/>
                  </a:lnTo>
                  <a:close/>
                </a:path>
                <a:path w="271145" h="223519">
                  <a:moveTo>
                    <a:pt x="178434" y="0"/>
                  </a:moveTo>
                  <a:lnTo>
                    <a:pt x="27939" y="0"/>
                  </a:lnTo>
                  <a:lnTo>
                    <a:pt x="17091" y="2184"/>
                  </a:lnTo>
                  <a:lnTo>
                    <a:pt x="8207" y="8143"/>
                  </a:lnTo>
                  <a:lnTo>
                    <a:pt x="2204" y="16984"/>
                  </a:lnTo>
                  <a:lnTo>
                    <a:pt x="0" y="27812"/>
                  </a:lnTo>
                  <a:lnTo>
                    <a:pt x="0" y="116458"/>
                  </a:lnTo>
                  <a:lnTo>
                    <a:pt x="2204" y="127287"/>
                  </a:lnTo>
                  <a:lnTo>
                    <a:pt x="8207" y="136128"/>
                  </a:lnTo>
                  <a:lnTo>
                    <a:pt x="17091" y="142087"/>
                  </a:lnTo>
                  <a:lnTo>
                    <a:pt x="27939" y="144272"/>
                  </a:lnTo>
                  <a:lnTo>
                    <a:pt x="178434" y="144272"/>
                  </a:lnTo>
                  <a:lnTo>
                    <a:pt x="189263" y="142087"/>
                  </a:lnTo>
                  <a:lnTo>
                    <a:pt x="198104" y="136128"/>
                  </a:lnTo>
                  <a:lnTo>
                    <a:pt x="204063" y="127287"/>
                  </a:lnTo>
                  <a:lnTo>
                    <a:pt x="206247" y="116458"/>
                  </a:lnTo>
                  <a:lnTo>
                    <a:pt x="206247" y="87630"/>
                  </a:lnTo>
                  <a:lnTo>
                    <a:pt x="43052" y="87630"/>
                  </a:lnTo>
                  <a:lnTo>
                    <a:pt x="35813" y="80518"/>
                  </a:lnTo>
                  <a:lnTo>
                    <a:pt x="35813" y="62864"/>
                  </a:lnTo>
                  <a:lnTo>
                    <a:pt x="43052" y="55625"/>
                  </a:lnTo>
                  <a:lnTo>
                    <a:pt x="206247" y="55625"/>
                  </a:lnTo>
                  <a:lnTo>
                    <a:pt x="206247" y="27812"/>
                  </a:lnTo>
                  <a:lnTo>
                    <a:pt x="204063" y="16984"/>
                  </a:lnTo>
                  <a:lnTo>
                    <a:pt x="198104" y="8143"/>
                  </a:lnTo>
                  <a:lnTo>
                    <a:pt x="189263" y="2184"/>
                  </a:lnTo>
                  <a:lnTo>
                    <a:pt x="178434" y="0"/>
                  </a:lnTo>
                  <a:close/>
                </a:path>
                <a:path w="271145" h="223519">
                  <a:moveTo>
                    <a:pt x="94360" y="55625"/>
                  </a:moveTo>
                  <a:lnTo>
                    <a:pt x="60705" y="55625"/>
                  </a:lnTo>
                  <a:lnTo>
                    <a:pt x="67817" y="62864"/>
                  </a:lnTo>
                  <a:lnTo>
                    <a:pt x="67817" y="80518"/>
                  </a:lnTo>
                  <a:lnTo>
                    <a:pt x="60705" y="87630"/>
                  </a:lnTo>
                  <a:lnTo>
                    <a:pt x="94360" y="87630"/>
                  </a:lnTo>
                  <a:lnTo>
                    <a:pt x="87121" y="80518"/>
                  </a:lnTo>
                  <a:lnTo>
                    <a:pt x="87121" y="62864"/>
                  </a:lnTo>
                  <a:lnTo>
                    <a:pt x="94360" y="55625"/>
                  </a:lnTo>
                  <a:close/>
                </a:path>
                <a:path w="271145" h="223519">
                  <a:moveTo>
                    <a:pt x="145668" y="55625"/>
                  </a:moveTo>
                  <a:lnTo>
                    <a:pt x="112013" y="55625"/>
                  </a:lnTo>
                  <a:lnTo>
                    <a:pt x="119125" y="62864"/>
                  </a:lnTo>
                  <a:lnTo>
                    <a:pt x="119125" y="80518"/>
                  </a:lnTo>
                  <a:lnTo>
                    <a:pt x="112013" y="87630"/>
                  </a:lnTo>
                  <a:lnTo>
                    <a:pt x="145668" y="87630"/>
                  </a:lnTo>
                  <a:lnTo>
                    <a:pt x="138556" y="80518"/>
                  </a:lnTo>
                  <a:lnTo>
                    <a:pt x="138556" y="62864"/>
                  </a:lnTo>
                  <a:lnTo>
                    <a:pt x="145668" y="55625"/>
                  </a:lnTo>
                  <a:close/>
                </a:path>
                <a:path w="271145" h="223519">
                  <a:moveTo>
                    <a:pt x="206247" y="55625"/>
                  </a:moveTo>
                  <a:lnTo>
                    <a:pt x="163321" y="55625"/>
                  </a:lnTo>
                  <a:lnTo>
                    <a:pt x="170433" y="62864"/>
                  </a:lnTo>
                  <a:lnTo>
                    <a:pt x="170433" y="80518"/>
                  </a:lnTo>
                  <a:lnTo>
                    <a:pt x="163321" y="87630"/>
                  </a:lnTo>
                  <a:lnTo>
                    <a:pt x="206247" y="87630"/>
                  </a:lnTo>
                  <a:lnTo>
                    <a:pt x="206247" y="5562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3" name="object 23"/>
            <p:cNvSpPr/>
            <p:nvPr/>
          </p:nvSpPr>
          <p:spPr>
            <a:xfrm>
              <a:off x="1475613" y="1018413"/>
              <a:ext cx="522605" cy="522605"/>
            </a:xfrm>
            <a:custGeom>
              <a:avLst/>
              <a:gdLst/>
              <a:ahLst/>
              <a:cxnLst/>
              <a:rect l="l" t="t" r="r" b="b"/>
              <a:pathLst>
                <a:path w="522605" h="522605">
                  <a:moveTo>
                    <a:pt x="261238" y="0"/>
                  </a:moveTo>
                  <a:lnTo>
                    <a:pt x="214282" y="4208"/>
                  </a:lnTo>
                  <a:lnTo>
                    <a:pt x="170086" y="16343"/>
                  </a:lnTo>
                  <a:lnTo>
                    <a:pt x="129389" y="35663"/>
                  </a:lnTo>
                  <a:lnTo>
                    <a:pt x="92928" y="61431"/>
                  </a:lnTo>
                  <a:lnTo>
                    <a:pt x="61442" y="92906"/>
                  </a:lnTo>
                  <a:lnTo>
                    <a:pt x="35668" y="129351"/>
                  </a:lnTo>
                  <a:lnTo>
                    <a:pt x="16344" y="170027"/>
                  </a:lnTo>
                  <a:lnTo>
                    <a:pt x="4209" y="214193"/>
                  </a:lnTo>
                  <a:lnTo>
                    <a:pt x="0" y="261112"/>
                  </a:lnTo>
                  <a:lnTo>
                    <a:pt x="4209" y="308068"/>
                  </a:lnTo>
                  <a:lnTo>
                    <a:pt x="16344" y="352264"/>
                  </a:lnTo>
                  <a:lnTo>
                    <a:pt x="35668" y="392961"/>
                  </a:lnTo>
                  <a:lnTo>
                    <a:pt x="61442" y="429422"/>
                  </a:lnTo>
                  <a:lnTo>
                    <a:pt x="92928" y="460908"/>
                  </a:lnTo>
                  <a:lnTo>
                    <a:pt x="129389" y="486682"/>
                  </a:lnTo>
                  <a:lnTo>
                    <a:pt x="170086" y="506006"/>
                  </a:lnTo>
                  <a:lnTo>
                    <a:pt x="214282" y="518141"/>
                  </a:lnTo>
                  <a:lnTo>
                    <a:pt x="261238" y="522350"/>
                  </a:lnTo>
                  <a:lnTo>
                    <a:pt x="308157" y="518141"/>
                  </a:lnTo>
                  <a:lnTo>
                    <a:pt x="352323" y="506006"/>
                  </a:lnTo>
                  <a:lnTo>
                    <a:pt x="392999" y="486682"/>
                  </a:lnTo>
                  <a:lnTo>
                    <a:pt x="429444" y="460908"/>
                  </a:lnTo>
                  <a:lnTo>
                    <a:pt x="460919" y="429422"/>
                  </a:lnTo>
                  <a:lnTo>
                    <a:pt x="486687" y="392961"/>
                  </a:lnTo>
                  <a:lnTo>
                    <a:pt x="506007" y="352264"/>
                  </a:lnTo>
                  <a:lnTo>
                    <a:pt x="518142" y="308068"/>
                  </a:lnTo>
                  <a:lnTo>
                    <a:pt x="522350" y="261112"/>
                  </a:lnTo>
                  <a:lnTo>
                    <a:pt x="518142" y="214193"/>
                  </a:lnTo>
                  <a:lnTo>
                    <a:pt x="506007" y="170027"/>
                  </a:lnTo>
                  <a:lnTo>
                    <a:pt x="486687" y="129351"/>
                  </a:lnTo>
                  <a:lnTo>
                    <a:pt x="460919" y="92906"/>
                  </a:lnTo>
                  <a:lnTo>
                    <a:pt x="429444" y="61431"/>
                  </a:lnTo>
                  <a:lnTo>
                    <a:pt x="392999" y="35663"/>
                  </a:lnTo>
                  <a:lnTo>
                    <a:pt x="352323" y="16343"/>
                  </a:lnTo>
                  <a:lnTo>
                    <a:pt x="308157" y="4208"/>
                  </a:lnTo>
                  <a:lnTo>
                    <a:pt x="261238" y="0"/>
                  </a:lnTo>
                  <a:close/>
                </a:path>
              </a:pathLst>
            </a:custGeom>
            <a:solidFill>
              <a:srgbClr val="20586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4" name="object 24"/>
            <p:cNvSpPr/>
            <p:nvPr/>
          </p:nvSpPr>
          <p:spPr>
            <a:xfrm>
              <a:off x="1556766" y="1171575"/>
              <a:ext cx="360045" cy="216535"/>
            </a:xfrm>
            <a:custGeom>
              <a:avLst/>
              <a:gdLst/>
              <a:ahLst/>
              <a:cxnLst/>
              <a:rect l="l" t="t" r="r" b="b"/>
              <a:pathLst>
                <a:path w="360044" h="216534">
                  <a:moveTo>
                    <a:pt x="148082" y="0"/>
                  </a:moveTo>
                  <a:lnTo>
                    <a:pt x="121612" y="4939"/>
                  </a:lnTo>
                  <a:lnTo>
                    <a:pt x="99488" y="18557"/>
                  </a:lnTo>
                  <a:lnTo>
                    <a:pt x="83627" y="39058"/>
                  </a:lnTo>
                  <a:lnTo>
                    <a:pt x="75946" y="64642"/>
                  </a:lnTo>
                  <a:lnTo>
                    <a:pt x="74422" y="64262"/>
                  </a:lnTo>
                  <a:lnTo>
                    <a:pt x="45434" y="70234"/>
                  </a:lnTo>
                  <a:lnTo>
                    <a:pt x="21780" y="86518"/>
                  </a:lnTo>
                  <a:lnTo>
                    <a:pt x="5841" y="110660"/>
                  </a:lnTo>
                  <a:lnTo>
                    <a:pt x="0" y="140208"/>
                  </a:lnTo>
                  <a:lnTo>
                    <a:pt x="5842" y="169681"/>
                  </a:lnTo>
                  <a:lnTo>
                    <a:pt x="21780" y="193786"/>
                  </a:lnTo>
                  <a:lnTo>
                    <a:pt x="45434" y="210056"/>
                  </a:lnTo>
                  <a:lnTo>
                    <a:pt x="74422" y="216026"/>
                  </a:lnTo>
                  <a:lnTo>
                    <a:pt x="77342" y="216026"/>
                  </a:lnTo>
                  <a:lnTo>
                    <a:pt x="83058" y="215391"/>
                  </a:lnTo>
                  <a:lnTo>
                    <a:pt x="83058" y="216026"/>
                  </a:lnTo>
                  <a:lnTo>
                    <a:pt x="292481" y="216026"/>
                  </a:lnTo>
                  <a:lnTo>
                    <a:pt x="292481" y="215646"/>
                  </a:lnTo>
                  <a:lnTo>
                    <a:pt x="319057" y="207966"/>
                  </a:lnTo>
                  <a:lnTo>
                    <a:pt x="340502" y="191452"/>
                  </a:lnTo>
                  <a:lnTo>
                    <a:pt x="354828" y="168175"/>
                  </a:lnTo>
                  <a:lnTo>
                    <a:pt x="360045" y="140208"/>
                  </a:lnTo>
                  <a:lnTo>
                    <a:pt x="354204" y="110660"/>
                  </a:lnTo>
                  <a:lnTo>
                    <a:pt x="338280" y="86518"/>
                  </a:lnTo>
                  <a:lnTo>
                    <a:pt x="314664" y="70234"/>
                  </a:lnTo>
                  <a:lnTo>
                    <a:pt x="285750" y="64262"/>
                  </a:lnTo>
                  <a:lnTo>
                    <a:pt x="284860" y="64262"/>
                  </a:lnTo>
                  <a:lnTo>
                    <a:pt x="284479" y="64642"/>
                  </a:lnTo>
                  <a:lnTo>
                    <a:pt x="279525" y="47628"/>
                  </a:lnTo>
                  <a:lnTo>
                    <a:pt x="269128" y="33972"/>
                  </a:lnTo>
                  <a:lnTo>
                    <a:pt x="254565" y="24888"/>
                  </a:lnTo>
                  <a:lnTo>
                    <a:pt x="237109" y="21589"/>
                  </a:lnTo>
                  <a:lnTo>
                    <a:pt x="228826" y="22318"/>
                  </a:lnTo>
                  <a:lnTo>
                    <a:pt x="221043" y="24463"/>
                  </a:lnTo>
                  <a:lnTo>
                    <a:pt x="213927" y="27965"/>
                  </a:lnTo>
                  <a:lnTo>
                    <a:pt x="207645" y="32765"/>
                  </a:lnTo>
                  <a:lnTo>
                    <a:pt x="196605" y="19127"/>
                  </a:lnTo>
                  <a:lnTo>
                    <a:pt x="182578" y="8810"/>
                  </a:lnTo>
                  <a:lnTo>
                    <a:pt x="166193" y="2280"/>
                  </a:lnTo>
                  <a:lnTo>
                    <a:pt x="14808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pic>
          <p:nvPicPr>
            <p:cNvPr id="25" name="object 2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86128" y="2106168"/>
              <a:ext cx="699515" cy="68884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828292" y="2126107"/>
              <a:ext cx="444500" cy="434340"/>
            </a:xfrm>
            <a:custGeom>
              <a:avLst/>
              <a:gdLst/>
              <a:ahLst/>
              <a:cxnLst/>
              <a:rect l="l" t="t" r="r" b="b"/>
              <a:pathLst>
                <a:path w="444500" h="434339">
                  <a:moveTo>
                    <a:pt x="286101" y="356915"/>
                  </a:moveTo>
                  <a:lnTo>
                    <a:pt x="279257" y="359425"/>
                  </a:lnTo>
                  <a:lnTo>
                    <a:pt x="273817" y="364341"/>
                  </a:lnTo>
                  <a:lnTo>
                    <a:pt x="270509" y="371220"/>
                  </a:lnTo>
                  <a:lnTo>
                    <a:pt x="270174" y="378743"/>
                  </a:lnTo>
                  <a:lnTo>
                    <a:pt x="272684" y="385587"/>
                  </a:lnTo>
                  <a:lnTo>
                    <a:pt x="277600" y="391027"/>
                  </a:lnTo>
                  <a:lnTo>
                    <a:pt x="284480" y="394335"/>
                  </a:lnTo>
                  <a:lnTo>
                    <a:pt x="444500" y="434340"/>
                  </a:lnTo>
                  <a:lnTo>
                    <a:pt x="440955" y="421513"/>
                  </a:lnTo>
                  <a:lnTo>
                    <a:pt x="404113" y="421513"/>
                  </a:lnTo>
                  <a:lnTo>
                    <a:pt x="353653" y="372273"/>
                  </a:lnTo>
                  <a:lnTo>
                    <a:pt x="293624" y="357250"/>
                  </a:lnTo>
                  <a:lnTo>
                    <a:pt x="286101" y="356915"/>
                  </a:lnTo>
                  <a:close/>
                </a:path>
                <a:path w="444500" h="434339">
                  <a:moveTo>
                    <a:pt x="353653" y="372273"/>
                  </a:moveTo>
                  <a:lnTo>
                    <a:pt x="404113" y="421513"/>
                  </a:lnTo>
                  <a:lnTo>
                    <a:pt x="412425" y="413004"/>
                  </a:lnTo>
                  <a:lnTo>
                    <a:pt x="399033" y="413004"/>
                  </a:lnTo>
                  <a:lnTo>
                    <a:pt x="390337" y="381453"/>
                  </a:lnTo>
                  <a:lnTo>
                    <a:pt x="353653" y="372273"/>
                  </a:lnTo>
                  <a:close/>
                </a:path>
                <a:path w="444500" h="434339">
                  <a:moveTo>
                    <a:pt x="384627" y="261477"/>
                  </a:moveTo>
                  <a:lnTo>
                    <a:pt x="377063" y="262000"/>
                  </a:lnTo>
                  <a:lnTo>
                    <a:pt x="370373" y="265420"/>
                  </a:lnTo>
                  <a:lnTo>
                    <a:pt x="365648" y="270970"/>
                  </a:lnTo>
                  <a:lnTo>
                    <a:pt x="363329" y="277877"/>
                  </a:lnTo>
                  <a:lnTo>
                    <a:pt x="363855" y="285369"/>
                  </a:lnTo>
                  <a:lnTo>
                    <a:pt x="380272" y="344934"/>
                  </a:lnTo>
                  <a:lnTo>
                    <a:pt x="430783" y="394207"/>
                  </a:lnTo>
                  <a:lnTo>
                    <a:pt x="404113" y="421513"/>
                  </a:lnTo>
                  <a:lnTo>
                    <a:pt x="440955" y="421513"/>
                  </a:lnTo>
                  <a:lnTo>
                    <a:pt x="400557" y="275336"/>
                  </a:lnTo>
                  <a:lnTo>
                    <a:pt x="397136" y="268573"/>
                  </a:lnTo>
                  <a:lnTo>
                    <a:pt x="391572" y="263810"/>
                  </a:lnTo>
                  <a:lnTo>
                    <a:pt x="384627" y="261477"/>
                  </a:lnTo>
                  <a:close/>
                </a:path>
                <a:path w="444500" h="434339">
                  <a:moveTo>
                    <a:pt x="390337" y="381453"/>
                  </a:moveTo>
                  <a:lnTo>
                    <a:pt x="399033" y="413004"/>
                  </a:lnTo>
                  <a:lnTo>
                    <a:pt x="422020" y="389381"/>
                  </a:lnTo>
                  <a:lnTo>
                    <a:pt x="390337" y="381453"/>
                  </a:lnTo>
                  <a:close/>
                </a:path>
                <a:path w="444500" h="434339">
                  <a:moveTo>
                    <a:pt x="380272" y="344934"/>
                  </a:moveTo>
                  <a:lnTo>
                    <a:pt x="390337" y="381453"/>
                  </a:lnTo>
                  <a:lnTo>
                    <a:pt x="422020" y="389381"/>
                  </a:lnTo>
                  <a:lnTo>
                    <a:pt x="399033" y="413004"/>
                  </a:lnTo>
                  <a:lnTo>
                    <a:pt x="412425" y="413004"/>
                  </a:lnTo>
                  <a:lnTo>
                    <a:pt x="430783" y="394207"/>
                  </a:lnTo>
                  <a:lnTo>
                    <a:pt x="380272" y="344934"/>
                  </a:lnTo>
                  <a:close/>
                </a:path>
                <a:path w="444500" h="434339">
                  <a:moveTo>
                    <a:pt x="26669" y="0"/>
                  </a:moveTo>
                  <a:lnTo>
                    <a:pt x="0" y="27178"/>
                  </a:lnTo>
                  <a:lnTo>
                    <a:pt x="353653" y="372273"/>
                  </a:lnTo>
                  <a:lnTo>
                    <a:pt x="390337" y="381453"/>
                  </a:lnTo>
                  <a:lnTo>
                    <a:pt x="380272" y="344934"/>
                  </a:lnTo>
                  <a:lnTo>
                    <a:pt x="26669" y="0"/>
                  </a:lnTo>
                  <a:close/>
                </a:path>
              </a:pathLst>
            </a:custGeom>
            <a:solidFill>
              <a:srgbClr val="205868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7" name="object 27"/>
            <p:cNvSpPr/>
            <p:nvPr/>
          </p:nvSpPr>
          <p:spPr>
            <a:xfrm>
              <a:off x="3655186" y="3688461"/>
              <a:ext cx="1276985" cy="1276985"/>
            </a:xfrm>
            <a:custGeom>
              <a:avLst/>
              <a:gdLst/>
              <a:ahLst/>
              <a:cxnLst/>
              <a:rect l="l" t="t" r="r" b="b"/>
              <a:pathLst>
                <a:path w="1276985" h="1276985">
                  <a:moveTo>
                    <a:pt x="638428" y="0"/>
                  </a:moveTo>
                  <a:lnTo>
                    <a:pt x="590787" y="1751"/>
                  </a:lnTo>
                  <a:lnTo>
                    <a:pt x="544096" y="6922"/>
                  </a:lnTo>
                  <a:lnTo>
                    <a:pt x="498478" y="15390"/>
                  </a:lnTo>
                  <a:lnTo>
                    <a:pt x="454057" y="27031"/>
                  </a:lnTo>
                  <a:lnTo>
                    <a:pt x="410957" y="41721"/>
                  </a:lnTo>
                  <a:lnTo>
                    <a:pt x="369301" y="59338"/>
                  </a:lnTo>
                  <a:lnTo>
                    <a:pt x="329213" y="79758"/>
                  </a:lnTo>
                  <a:lnTo>
                    <a:pt x="290816" y="102858"/>
                  </a:lnTo>
                  <a:lnTo>
                    <a:pt x="254234" y="128513"/>
                  </a:lnTo>
                  <a:lnTo>
                    <a:pt x="219589" y="156602"/>
                  </a:lnTo>
                  <a:lnTo>
                    <a:pt x="187007" y="186999"/>
                  </a:lnTo>
                  <a:lnTo>
                    <a:pt x="156610" y="219582"/>
                  </a:lnTo>
                  <a:lnTo>
                    <a:pt x="128521" y="254228"/>
                  </a:lnTo>
                  <a:lnTo>
                    <a:pt x="102865" y="290812"/>
                  </a:lnTo>
                  <a:lnTo>
                    <a:pt x="79765" y="329212"/>
                  </a:lnTo>
                  <a:lnTo>
                    <a:pt x="59344" y="369304"/>
                  </a:lnTo>
                  <a:lnTo>
                    <a:pt x="41725" y="410965"/>
                  </a:lnTo>
                  <a:lnTo>
                    <a:pt x="27033" y="454071"/>
                  </a:lnTo>
                  <a:lnTo>
                    <a:pt x="15391" y="498499"/>
                  </a:lnTo>
                  <a:lnTo>
                    <a:pt x="6923" y="544125"/>
                  </a:lnTo>
                  <a:lnTo>
                    <a:pt x="1751" y="590827"/>
                  </a:lnTo>
                  <a:lnTo>
                    <a:pt x="0" y="638479"/>
                  </a:lnTo>
                  <a:lnTo>
                    <a:pt x="1751" y="686131"/>
                  </a:lnTo>
                  <a:lnTo>
                    <a:pt x="6923" y="732831"/>
                  </a:lnTo>
                  <a:lnTo>
                    <a:pt x="15391" y="778456"/>
                  </a:lnTo>
                  <a:lnTo>
                    <a:pt x="27033" y="822884"/>
                  </a:lnTo>
                  <a:lnTo>
                    <a:pt x="41725" y="865990"/>
                  </a:lnTo>
                  <a:lnTo>
                    <a:pt x="59344" y="907651"/>
                  </a:lnTo>
                  <a:lnTo>
                    <a:pt x="79765" y="947744"/>
                  </a:lnTo>
                  <a:lnTo>
                    <a:pt x="102865" y="986145"/>
                  </a:lnTo>
                  <a:lnTo>
                    <a:pt x="128521" y="1022730"/>
                  </a:lnTo>
                  <a:lnTo>
                    <a:pt x="156610" y="1057377"/>
                  </a:lnTo>
                  <a:lnTo>
                    <a:pt x="187007" y="1089961"/>
                  </a:lnTo>
                  <a:lnTo>
                    <a:pt x="219589" y="1120360"/>
                  </a:lnTo>
                  <a:lnTo>
                    <a:pt x="254234" y="1148449"/>
                  </a:lnTo>
                  <a:lnTo>
                    <a:pt x="290816" y="1174106"/>
                  </a:lnTo>
                  <a:lnTo>
                    <a:pt x="329213" y="1197207"/>
                  </a:lnTo>
                  <a:lnTo>
                    <a:pt x="369301" y="1217628"/>
                  </a:lnTo>
                  <a:lnTo>
                    <a:pt x="410957" y="1235247"/>
                  </a:lnTo>
                  <a:lnTo>
                    <a:pt x="454057" y="1249939"/>
                  </a:lnTo>
                  <a:lnTo>
                    <a:pt x="498478" y="1261580"/>
                  </a:lnTo>
                  <a:lnTo>
                    <a:pt x="544096" y="1270049"/>
                  </a:lnTo>
                  <a:lnTo>
                    <a:pt x="590787" y="1275220"/>
                  </a:lnTo>
                  <a:lnTo>
                    <a:pt x="638428" y="1276972"/>
                  </a:lnTo>
                  <a:lnTo>
                    <a:pt x="686086" y="1275220"/>
                  </a:lnTo>
                  <a:lnTo>
                    <a:pt x="732793" y="1270049"/>
                  </a:lnTo>
                  <a:lnTo>
                    <a:pt x="778424" y="1261580"/>
                  </a:lnTo>
                  <a:lnTo>
                    <a:pt x="822857" y="1249939"/>
                  </a:lnTo>
                  <a:lnTo>
                    <a:pt x="865968" y="1235247"/>
                  </a:lnTo>
                  <a:lnTo>
                    <a:pt x="907634" y="1217628"/>
                  </a:lnTo>
                  <a:lnTo>
                    <a:pt x="947731" y="1197207"/>
                  </a:lnTo>
                  <a:lnTo>
                    <a:pt x="986135" y="1174106"/>
                  </a:lnTo>
                  <a:lnTo>
                    <a:pt x="1022724" y="1148449"/>
                  </a:lnTo>
                  <a:lnTo>
                    <a:pt x="1057374" y="1120360"/>
                  </a:lnTo>
                  <a:lnTo>
                    <a:pt x="1089961" y="1089961"/>
                  </a:lnTo>
                  <a:lnTo>
                    <a:pt x="1120362" y="1057377"/>
                  </a:lnTo>
                  <a:lnTo>
                    <a:pt x="1148454" y="1022730"/>
                  </a:lnTo>
                  <a:lnTo>
                    <a:pt x="1174113" y="986145"/>
                  </a:lnTo>
                  <a:lnTo>
                    <a:pt x="1197215" y="947744"/>
                  </a:lnTo>
                  <a:lnTo>
                    <a:pt x="1217638" y="907651"/>
                  </a:lnTo>
                  <a:lnTo>
                    <a:pt x="1235257" y="865990"/>
                  </a:lnTo>
                  <a:lnTo>
                    <a:pt x="1249950" y="822884"/>
                  </a:lnTo>
                  <a:lnTo>
                    <a:pt x="1261592" y="778456"/>
                  </a:lnTo>
                  <a:lnTo>
                    <a:pt x="1270061" y="732831"/>
                  </a:lnTo>
                  <a:lnTo>
                    <a:pt x="1275233" y="686131"/>
                  </a:lnTo>
                  <a:lnTo>
                    <a:pt x="1276985" y="638479"/>
                  </a:lnTo>
                  <a:lnTo>
                    <a:pt x="1275233" y="590827"/>
                  </a:lnTo>
                  <a:lnTo>
                    <a:pt x="1270061" y="544125"/>
                  </a:lnTo>
                  <a:lnTo>
                    <a:pt x="1261592" y="498499"/>
                  </a:lnTo>
                  <a:lnTo>
                    <a:pt x="1249950" y="454071"/>
                  </a:lnTo>
                  <a:lnTo>
                    <a:pt x="1235257" y="410965"/>
                  </a:lnTo>
                  <a:lnTo>
                    <a:pt x="1217638" y="369304"/>
                  </a:lnTo>
                  <a:lnTo>
                    <a:pt x="1197215" y="329212"/>
                  </a:lnTo>
                  <a:lnTo>
                    <a:pt x="1174113" y="290812"/>
                  </a:lnTo>
                  <a:lnTo>
                    <a:pt x="1148454" y="254228"/>
                  </a:lnTo>
                  <a:lnTo>
                    <a:pt x="1120362" y="219582"/>
                  </a:lnTo>
                  <a:lnTo>
                    <a:pt x="1089961" y="186999"/>
                  </a:lnTo>
                  <a:lnTo>
                    <a:pt x="1057374" y="156602"/>
                  </a:lnTo>
                  <a:lnTo>
                    <a:pt x="1022724" y="128513"/>
                  </a:lnTo>
                  <a:lnTo>
                    <a:pt x="986135" y="102858"/>
                  </a:lnTo>
                  <a:lnTo>
                    <a:pt x="947731" y="79758"/>
                  </a:lnTo>
                  <a:lnTo>
                    <a:pt x="907634" y="59338"/>
                  </a:lnTo>
                  <a:lnTo>
                    <a:pt x="865968" y="41721"/>
                  </a:lnTo>
                  <a:lnTo>
                    <a:pt x="822857" y="27031"/>
                  </a:lnTo>
                  <a:lnTo>
                    <a:pt x="778424" y="15390"/>
                  </a:lnTo>
                  <a:lnTo>
                    <a:pt x="732793" y="6922"/>
                  </a:lnTo>
                  <a:lnTo>
                    <a:pt x="686086" y="1751"/>
                  </a:lnTo>
                  <a:lnTo>
                    <a:pt x="638428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8" name="object 28"/>
            <p:cNvSpPr/>
            <p:nvPr/>
          </p:nvSpPr>
          <p:spPr>
            <a:xfrm>
              <a:off x="3774313" y="3807586"/>
              <a:ext cx="1038860" cy="1038860"/>
            </a:xfrm>
            <a:custGeom>
              <a:avLst/>
              <a:gdLst/>
              <a:ahLst/>
              <a:cxnLst/>
              <a:rect l="l" t="t" r="r" b="b"/>
              <a:pathLst>
                <a:path w="1038860" h="1038860">
                  <a:moveTo>
                    <a:pt x="519302" y="0"/>
                  </a:moveTo>
                  <a:lnTo>
                    <a:pt x="472041" y="2122"/>
                  </a:lnTo>
                  <a:lnTo>
                    <a:pt x="425967" y="8366"/>
                  </a:lnTo>
                  <a:lnTo>
                    <a:pt x="381264" y="18549"/>
                  </a:lnTo>
                  <a:lnTo>
                    <a:pt x="338116" y="32487"/>
                  </a:lnTo>
                  <a:lnTo>
                    <a:pt x="296706" y="49998"/>
                  </a:lnTo>
                  <a:lnTo>
                    <a:pt x="257217" y="70898"/>
                  </a:lnTo>
                  <a:lnTo>
                    <a:pt x="219833" y="95004"/>
                  </a:lnTo>
                  <a:lnTo>
                    <a:pt x="184737" y="122133"/>
                  </a:lnTo>
                  <a:lnTo>
                    <a:pt x="152114" y="152101"/>
                  </a:lnTo>
                  <a:lnTo>
                    <a:pt x="122145" y="184725"/>
                  </a:lnTo>
                  <a:lnTo>
                    <a:pt x="95015" y="219822"/>
                  </a:lnTo>
                  <a:lnTo>
                    <a:pt x="70908" y="257209"/>
                  </a:lnTo>
                  <a:lnTo>
                    <a:pt x="50006" y="296703"/>
                  </a:lnTo>
                  <a:lnTo>
                    <a:pt x="32493" y="338119"/>
                  </a:lnTo>
                  <a:lnTo>
                    <a:pt x="18552" y="381276"/>
                  </a:lnTo>
                  <a:lnTo>
                    <a:pt x="8367" y="425989"/>
                  </a:lnTo>
                  <a:lnTo>
                    <a:pt x="2122" y="472076"/>
                  </a:lnTo>
                  <a:lnTo>
                    <a:pt x="0" y="519353"/>
                  </a:lnTo>
                  <a:lnTo>
                    <a:pt x="2122" y="566629"/>
                  </a:lnTo>
                  <a:lnTo>
                    <a:pt x="8367" y="612716"/>
                  </a:lnTo>
                  <a:lnTo>
                    <a:pt x="18552" y="657430"/>
                  </a:lnTo>
                  <a:lnTo>
                    <a:pt x="32493" y="700589"/>
                  </a:lnTo>
                  <a:lnTo>
                    <a:pt x="50006" y="742008"/>
                  </a:lnTo>
                  <a:lnTo>
                    <a:pt x="70908" y="781505"/>
                  </a:lnTo>
                  <a:lnTo>
                    <a:pt x="95015" y="818896"/>
                  </a:lnTo>
                  <a:lnTo>
                    <a:pt x="122145" y="853997"/>
                  </a:lnTo>
                  <a:lnTo>
                    <a:pt x="152114" y="886626"/>
                  </a:lnTo>
                  <a:lnTo>
                    <a:pt x="184737" y="916599"/>
                  </a:lnTo>
                  <a:lnTo>
                    <a:pt x="219833" y="943732"/>
                  </a:lnTo>
                  <a:lnTo>
                    <a:pt x="257217" y="967843"/>
                  </a:lnTo>
                  <a:lnTo>
                    <a:pt x="296706" y="988747"/>
                  </a:lnTo>
                  <a:lnTo>
                    <a:pt x="338116" y="1006262"/>
                  </a:lnTo>
                  <a:lnTo>
                    <a:pt x="381264" y="1020204"/>
                  </a:lnTo>
                  <a:lnTo>
                    <a:pt x="425967" y="1030389"/>
                  </a:lnTo>
                  <a:lnTo>
                    <a:pt x="472041" y="1036635"/>
                  </a:lnTo>
                  <a:lnTo>
                    <a:pt x="519302" y="1038758"/>
                  </a:lnTo>
                  <a:lnTo>
                    <a:pt x="566584" y="1036635"/>
                  </a:lnTo>
                  <a:lnTo>
                    <a:pt x="612676" y="1030389"/>
                  </a:lnTo>
                  <a:lnTo>
                    <a:pt x="657394" y="1020204"/>
                  </a:lnTo>
                  <a:lnTo>
                    <a:pt x="700556" y="1006262"/>
                  </a:lnTo>
                  <a:lnTo>
                    <a:pt x="741979" y="988747"/>
                  </a:lnTo>
                  <a:lnTo>
                    <a:pt x="781478" y="967843"/>
                  </a:lnTo>
                  <a:lnTo>
                    <a:pt x="818870" y="943732"/>
                  </a:lnTo>
                  <a:lnTo>
                    <a:pt x="853973" y="916599"/>
                  </a:lnTo>
                  <a:lnTo>
                    <a:pt x="886602" y="886626"/>
                  </a:lnTo>
                  <a:lnTo>
                    <a:pt x="916576" y="853997"/>
                  </a:lnTo>
                  <a:lnTo>
                    <a:pt x="943709" y="818896"/>
                  </a:lnTo>
                  <a:lnTo>
                    <a:pt x="967819" y="781505"/>
                  </a:lnTo>
                  <a:lnTo>
                    <a:pt x="988724" y="742008"/>
                  </a:lnTo>
                  <a:lnTo>
                    <a:pt x="1006238" y="700589"/>
                  </a:lnTo>
                  <a:lnTo>
                    <a:pt x="1020179" y="657430"/>
                  </a:lnTo>
                  <a:lnTo>
                    <a:pt x="1030364" y="612716"/>
                  </a:lnTo>
                  <a:lnTo>
                    <a:pt x="1036610" y="566629"/>
                  </a:lnTo>
                  <a:lnTo>
                    <a:pt x="1038733" y="519353"/>
                  </a:lnTo>
                  <a:lnTo>
                    <a:pt x="1036610" y="472076"/>
                  </a:lnTo>
                  <a:lnTo>
                    <a:pt x="1030364" y="425989"/>
                  </a:lnTo>
                  <a:lnTo>
                    <a:pt x="1020179" y="381276"/>
                  </a:lnTo>
                  <a:lnTo>
                    <a:pt x="1006238" y="338119"/>
                  </a:lnTo>
                  <a:lnTo>
                    <a:pt x="988724" y="296703"/>
                  </a:lnTo>
                  <a:lnTo>
                    <a:pt x="967819" y="257209"/>
                  </a:lnTo>
                  <a:lnTo>
                    <a:pt x="943709" y="219822"/>
                  </a:lnTo>
                  <a:lnTo>
                    <a:pt x="916576" y="184725"/>
                  </a:lnTo>
                  <a:lnTo>
                    <a:pt x="886602" y="152101"/>
                  </a:lnTo>
                  <a:lnTo>
                    <a:pt x="853973" y="122133"/>
                  </a:lnTo>
                  <a:lnTo>
                    <a:pt x="818870" y="95004"/>
                  </a:lnTo>
                  <a:lnTo>
                    <a:pt x="781478" y="70898"/>
                  </a:lnTo>
                  <a:lnTo>
                    <a:pt x="741979" y="49998"/>
                  </a:lnTo>
                  <a:lnTo>
                    <a:pt x="700556" y="32487"/>
                  </a:lnTo>
                  <a:lnTo>
                    <a:pt x="657394" y="18549"/>
                  </a:lnTo>
                  <a:lnTo>
                    <a:pt x="612676" y="8366"/>
                  </a:lnTo>
                  <a:lnTo>
                    <a:pt x="566584" y="2122"/>
                  </a:lnTo>
                  <a:lnTo>
                    <a:pt x="5193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29" name="object 29"/>
            <p:cNvSpPr/>
            <p:nvPr/>
          </p:nvSpPr>
          <p:spPr>
            <a:xfrm>
              <a:off x="3774313" y="3807586"/>
              <a:ext cx="1038860" cy="1038860"/>
            </a:xfrm>
            <a:custGeom>
              <a:avLst/>
              <a:gdLst/>
              <a:ahLst/>
              <a:cxnLst/>
              <a:rect l="l" t="t" r="r" b="b"/>
              <a:pathLst>
                <a:path w="1038860" h="1038860">
                  <a:moveTo>
                    <a:pt x="0" y="519353"/>
                  </a:moveTo>
                  <a:lnTo>
                    <a:pt x="2122" y="472076"/>
                  </a:lnTo>
                  <a:lnTo>
                    <a:pt x="8367" y="425989"/>
                  </a:lnTo>
                  <a:lnTo>
                    <a:pt x="18552" y="381276"/>
                  </a:lnTo>
                  <a:lnTo>
                    <a:pt x="32493" y="338119"/>
                  </a:lnTo>
                  <a:lnTo>
                    <a:pt x="50006" y="296703"/>
                  </a:lnTo>
                  <a:lnTo>
                    <a:pt x="70908" y="257209"/>
                  </a:lnTo>
                  <a:lnTo>
                    <a:pt x="95015" y="219822"/>
                  </a:lnTo>
                  <a:lnTo>
                    <a:pt x="122145" y="184725"/>
                  </a:lnTo>
                  <a:lnTo>
                    <a:pt x="152114" y="152101"/>
                  </a:lnTo>
                  <a:lnTo>
                    <a:pt x="184737" y="122133"/>
                  </a:lnTo>
                  <a:lnTo>
                    <a:pt x="219833" y="95004"/>
                  </a:lnTo>
                  <a:lnTo>
                    <a:pt x="257217" y="70898"/>
                  </a:lnTo>
                  <a:lnTo>
                    <a:pt x="296706" y="49998"/>
                  </a:lnTo>
                  <a:lnTo>
                    <a:pt x="338116" y="32487"/>
                  </a:lnTo>
                  <a:lnTo>
                    <a:pt x="381264" y="18549"/>
                  </a:lnTo>
                  <a:lnTo>
                    <a:pt x="425967" y="8366"/>
                  </a:lnTo>
                  <a:lnTo>
                    <a:pt x="472041" y="2122"/>
                  </a:lnTo>
                  <a:lnTo>
                    <a:pt x="519302" y="0"/>
                  </a:lnTo>
                  <a:lnTo>
                    <a:pt x="566584" y="2122"/>
                  </a:lnTo>
                  <a:lnTo>
                    <a:pt x="612676" y="8366"/>
                  </a:lnTo>
                  <a:lnTo>
                    <a:pt x="657394" y="18549"/>
                  </a:lnTo>
                  <a:lnTo>
                    <a:pt x="700556" y="32487"/>
                  </a:lnTo>
                  <a:lnTo>
                    <a:pt x="741979" y="49998"/>
                  </a:lnTo>
                  <a:lnTo>
                    <a:pt x="781478" y="70898"/>
                  </a:lnTo>
                  <a:lnTo>
                    <a:pt x="818870" y="95004"/>
                  </a:lnTo>
                  <a:lnTo>
                    <a:pt x="853973" y="122133"/>
                  </a:lnTo>
                  <a:lnTo>
                    <a:pt x="886602" y="152101"/>
                  </a:lnTo>
                  <a:lnTo>
                    <a:pt x="916576" y="184725"/>
                  </a:lnTo>
                  <a:lnTo>
                    <a:pt x="943709" y="219822"/>
                  </a:lnTo>
                  <a:lnTo>
                    <a:pt x="967819" y="257209"/>
                  </a:lnTo>
                  <a:lnTo>
                    <a:pt x="988724" y="296703"/>
                  </a:lnTo>
                  <a:lnTo>
                    <a:pt x="1006238" y="338119"/>
                  </a:lnTo>
                  <a:lnTo>
                    <a:pt x="1020179" y="381276"/>
                  </a:lnTo>
                  <a:lnTo>
                    <a:pt x="1030364" y="425989"/>
                  </a:lnTo>
                  <a:lnTo>
                    <a:pt x="1036610" y="472076"/>
                  </a:lnTo>
                  <a:lnTo>
                    <a:pt x="1038733" y="519353"/>
                  </a:lnTo>
                  <a:lnTo>
                    <a:pt x="1036610" y="566629"/>
                  </a:lnTo>
                  <a:lnTo>
                    <a:pt x="1030364" y="612716"/>
                  </a:lnTo>
                  <a:lnTo>
                    <a:pt x="1020179" y="657430"/>
                  </a:lnTo>
                  <a:lnTo>
                    <a:pt x="1006238" y="700589"/>
                  </a:lnTo>
                  <a:lnTo>
                    <a:pt x="988724" y="742008"/>
                  </a:lnTo>
                  <a:lnTo>
                    <a:pt x="967819" y="781505"/>
                  </a:lnTo>
                  <a:lnTo>
                    <a:pt x="943709" y="818896"/>
                  </a:lnTo>
                  <a:lnTo>
                    <a:pt x="916576" y="853997"/>
                  </a:lnTo>
                  <a:lnTo>
                    <a:pt x="886602" y="886626"/>
                  </a:lnTo>
                  <a:lnTo>
                    <a:pt x="853973" y="916599"/>
                  </a:lnTo>
                  <a:lnTo>
                    <a:pt x="818870" y="943732"/>
                  </a:lnTo>
                  <a:lnTo>
                    <a:pt x="781478" y="967843"/>
                  </a:lnTo>
                  <a:lnTo>
                    <a:pt x="741979" y="988747"/>
                  </a:lnTo>
                  <a:lnTo>
                    <a:pt x="700556" y="1006262"/>
                  </a:lnTo>
                  <a:lnTo>
                    <a:pt x="657394" y="1020204"/>
                  </a:lnTo>
                  <a:lnTo>
                    <a:pt x="612676" y="1030389"/>
                  </a:lnTo>
                  <a:lnTo>
                    <a:pt x="566584" y="1036635"/>
                  </a:lnTo>
                  <a:lnTo>
                    <a:pt x="519302" y="1038758"/>
                  </a:lnTo>
                  <a:lnTo>
                    <a:pt x="472041" y="1036635"/>
                  </a:lnTo>
                  <a:lnTo>
                    <a:pt x="425967" y="1030389"/>
                  </a:lnTo>
                  <a:lnTo>
                    <a:pt x="381264" y="1020204"/>
                  </a:lnTo>
                  <a:lnTo>
                    <a:pt x="338116" y="1006262"/>
                  </a:lnTo>
                  <a:lnTo>
                    <a:pt x="296706" y="988747"/>
                  </a:lnTo>
                  <a:lnTo>
                    <a:pt x="257217" y="967843"/>
                  </a:lnTo>
                  <a:lnTo>
                    <a:pt x="219833" y="943732"/>
                  </a:lnTo>
                  <a:lnTo>
                    <a:pt x="184737" y="916599"/>
                  </a:lnTo>
                  <a:lnTo>
                    <a:pt x="152114" y="886626"/>
                  </a:lnTo>
                  <a:lnTo>
                    <a:pt x="122145" y="853997"/>
                  </a:lnTo>
                  <a:lnTo>
                    <a:pt x="95015" y="818896"/>
                  </a:lnTo>
                  <a:lnTo>
                    <a:pt x="70908" y="781505"/>
                  </a:lnTo>
                  <a:lnTo>
                    <a:pt x="50006" y="742008"/>
                  </a:lnTo>
                  <a:lnTo>
                    <a:pt x="32493" y="700589"/>
                  </a:lnTo>
                  <a:lnTo>
                    <a:pt x="18552" y="657430"/>
                  </a:lnTo>
                  <a:lnTo>
                    <a:pt x="8367" y="612716"/>
                  </a:lnTo>
                  <a:lnTo>
                    <a:pt x="2122" y="566629"/>
                  </a:lnTo>
                  <a:lnTo>
                    <a:pt x="0" y="519353"/>
                  </a:lnTo>
                  <a:close/>
                </a:path>
              </a:pathLst>
            </a:custGeom>
            <a:ln w="63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7018187" y="5374638"/>
            <a:ext cx="4938605" cy="63350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marR="6773">
              <a:spcBef>
                <a:spcPts val="140"/>
              </a:spcBef>
            </a:pPr>
            <a:r>
              <a:rPr lang="ru-RU" sz="2000" spc="60" dirty="0">
                <a:latin typeface="Arial Narrow" panose="020B0606020202030204" pitchFamily="34" charset="0"/>
                <a:cs typeface="Microsoft Sans Serif"/>
              </a:rPr>
              <a:t>Ответственное </a:t>
            </a:r>
            <a:r>
              <a:rPr lang="ru-RU" sz="2000" spc="20" dirty="0">
                <a:latin typeface="Arial Narrow" panose="020B0606020202030204" pitchFamily="34" charset="0"/>
                <a:cs typeface="Microsoft Sans Serif"/>
              </a:rPr>
              <a:t>лицо</a:t>
            </a:r>
            <a:r>
              <a:rPr lang="ru-RU" sz="2000" spc="27" dirty="0">
                <a:latin typeface="Arial Narrow" panose="020B0606020202030204" pitchFamily="34" charset="0"/>
                <a:cs typeface="Microsoft Sans Serif"/>
              </a:rPr>
              <a:t> </a:t>
            </a:r>
            <a:r>
              <a:rPr lang="ru-RU" sz="2000" spc="7" dirty="0">
                <a:latin typeface="Arial Narrow" panose="020B0606020202030204" pitchFamily="34" charset="0"/>
                <a:cs typeface="Microsoft Sans Serif"/>
              </a:rPr>
              <a:t>отдела </a:t>
            </a:r>
            <a:r>
              <a:rPr lang="ru-RU" sz="2000" spc="13" dirty="0">
                <a:latin typeface="Arial Narrow" panose="020B0606020202030204" pitchFamily="34" charset="0"/>
                <a:cs typeface="Microsoft Sans Serif"/>
              </a:rPr>
              <a:t> </a:t>
            </a:r>
            <a:r>
              <a:rPr lang="ru-RU" sz="2000" spc="40" dirty="0">
                <a:latin typeface="Arial Narrow" panose="020B0606020202030204" pitchFamily="34" charset="0"/>
                <a:cs typeface="Microsoft Sans Serif"/>
              </a:rPr>
              <a:t>образования</a:t>
            </a:r>
            <a:r>
              <a:rPr lang="ru-RU" sz="2000" spc="180" dirty="0">
                <a:latin typeface="Arial Narrow" panose="020B0606020202030204" pitchFamily="34" charset="0"/>
                <a:cs typeface="Microsoft Sans Serif"/>
              </a:rPr>
              <a:t> отправляет </a:t>
            </a:r>
            <a:r>
              <a:rPr lang="ru-RU" sz="2000" dirty="0">
                <a:latin typeface="Arial Narrow" panose="020B0606020202030204" pitchFamily="34" charset="0"/>
                <a:cs typeface="Microsoft Sans Serif"/>
              </a:rPr>
              <a:t>в </a:t>
            </a:r>
            <a:r>
              <a:rPr lang="ru-RU" sz="2000" spc="-480" dirty="0">
                <a:latin typeface="Arial Narrow" panose="020B0606020202030204" pitchFamily="34" charset="0"/>
                <a:cs typeface="Microsoft Sans Serif"/>
              </a:rPr>
              <a:t> </a:t>
            </a:r>
            <a:r>
              <a:rPr lang="ru-RU" sz="2000" spc="47" dirty="0">
                <a:latin typeface="Arial Narrow" panose="020B0606020202030204" pitchFamily="34" charset="0"/>
                <a:cs typeface="Microsoft Sans Serif"/>
              </a:rPr>
              <a:t>организации</a:t>
            </a:r>
            <a:r>
              <a:rPr lang="ru-RU" sz="2000" spc="193" dirty="0">
                <a:latin typeface="Arial Narrow" panose="020B0606020202030204" pitchFamily="34" charset="0"/>
                <a:cs typeface="Microsoft Sans Serif"/>
              </a:rPr>
              <a:t> </a:t>
            </a:r>
            <a:r>
              <a:rPr lang="ru-RU" sz="2000" spc="40" dirty="0">
                <a:latin typeface="Arial Narrow" panose="020B0606020202030204" pitchFamily="34" charset="0"/>
                <a:cs typeface="Microsoft Sans Serif"/>
              </a:rPr>
              <a:t>образования</a:t>
            </a:r>
            <a:endParaRPr lang="ru-RU" sz="2000" dirty="0">
              <a:latin typeface="Arial Narrow" panose="020B0606020202030204" pitchFamily="34" charset="0"/>
              <a:cs typeface="Microsoft Sans Serif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5032418" y="5275690"/>
            <a:ext cx="1385146" cy="958339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75351" marR="65192" algn="ctr">
              <a:lnSpc>
                <a:spcPct val="109400"/>
              </a:lnSpc>
              <a:spcBef>
                <a:spcPts val="300"/>
              </a:spcBef>
            </a:pPr>
            <a:r>
              <a:rPr sz="1400" dirty="0">
                <a:solidFill>
                  <a:srgbClr val="181818"/>
                </a:solidFill>
                <a:latin typeface="Arial Narrow" panose="020B0606020202030204" pitchFamily="34" charset="0"/>
                <a:cs typeface="Microsoft Sans Serif"/>
              </a:rPr>
              <a:t>С</a:t>
            </a:r>
            <a:r>
              <a:rPr sz="1400" spc="-47" dirty="0">
                <a:solidFill>
                  <a:srgbClr val="181818"/>
                </a:solidFill>
                <a:latin typeface="Arial Narrow" panose="020B0606020202030204" pitchFamily="34" charset="0"/>
                <a:cs typeface="Microsoft Sans Serif"/>
              </a:rPr>
              <a:t> </a:t>
            </a:r>
            <a:r>
              <a:rPr sz="1400" dirty="0">
                <a:solidFill>
                  <a:srgbClr val="181818"/>
                </a:solidFill>
                <a:latin typeface="Arial Narrow" panose="020B0606020202030204" pitchFamily="34" charset="0"/>
                <a:cs typeface="Microsoft Sans Serif"/>
              </a:rPr>
              <a:t>ОО</a:t>
            </a:r>
            <a:r>
              <a:rPr sz="1400" spc="-73" dirty="0">
                <a:solidFill>
                  <a:srgbClr val="181818"/>
                </a:solidFill>
                <a:latin typeface="Arial Narrow" panose="020B0606020202030204" pitchFamily="34" charset="0"/>
                <a:cs typeface="Microsoft Sans Serif"/>
              </a:rPr>
              <a:t> </a:t>
            </a:r>
            <a:r>
              <a:rPr sz="1400" dirty="0">
                <a:solidFill>
                  <a:srgbClr val="181818"/>
                </a:solidFill>
                <a:latin typeface="Arial Narrow" panose="020B0606020202030204" pitchFamily="34" charset="0"/>
                <a:cs typeface="Microsoft Sans Serif"/>
              </a:rPr>
              <a:t>(отдел </a:t>
            </a:r>
            <a:r>
              <a:rPr sz="1400" spc="-300" dirty="0">
                <a:solidFill>
                  <a:srgbClr val="181818"/>
                </a:solidFill>
                <a:latin typeface="Arial Narrow" panose="020B0606020202030204" pitchFamily="34" charset="0"/>
                <a:cs typeface="Microsoft Sans Serif"/>
              </a:rPr>
              <a:t> </a:t>
            </a:r>
            <a:r>
              <a:rPr sz="1400" spc="-7" dirty="0">
                <a:solidFill>
                  <a:srgbClr val="181818"/>
                </a:solidFill>
                <a:latin typeface="Arial Narrow" panose="020B0606020202030204" pitchFamily="34" charset="0"/>
                <a:cs typeface="Microsoft Sans Serif"/>
              </a:rPr>
              <a:t>образования) </a:t>
            </a:r>
            <a:r>
              <a:rPr sz="1400" spc="-300" dirty="0">
                <a:solidFill>
                  <a:srgbClr val="181818"/>
                </a:solidFill>
                <a:latin typeface="Arial Narrow" panose="020B0606020202030204" pitchFamily="34" charset="0"/>
                <a:cs typeface="Microsoft Sans Serif"/>
              </a:rPr>
              <a:t> </a:t>
            </a:r>
            <a:r>
              <a:rPr sz="1400" dirty="0">
                <a:solidFill>
                  <a:srgbClr val="181818"/>
                </a:solidFill>
                <a:latin typeface="Arial Narrow" panose="020B0606020202030204" pitchFamily="34" charset="0"/>
                <a:cs typeface="Microsoft Sans Serif"/>
              </a:rPr>
              <a:t>в</a:t>
            </a:r>
            <a:r>
              <a:rPr sz="1400" spc="-13" dirty="0">
                <a:solidFill>
                  <a:srgbClr val="181818"/>
                </a:solidFill>
                <a:latin typeface="Arial Narrow" panose="020B0606020202030204" pitchFamily="34" charset="0"/>
                <a:cs typeface="Microsoft Sans Serif"/>
              </a:rPr>
              <a:t> </a:t>
            </a:r>
            <a:r>
              <a:rPr sz="1400" dirty="0">
                <a:solidFill>
                  <a:srgbClr val="181818"/>
                </a:solidFill>
                <a:latin typeface="Arial Narrow" panose="020B0606020202030204" pitchFamily="34" charset="0"/>
                <a:cs typeface="Microsoft Sans Serif"/>
              </a:rPr>
              <a:t>ОО</a:t>
            </a:r>
            <a:r>
              <a:rPr sz="1400" spc="-33" dirty="0">
                <a:solidFill>
                  <a:srgbClr val="181818"/>
                </a:solidFill>
                <a:latin typeface="Arial Narrow" panose="020B0606020202030204" pitchFamily="34" charset="0"/>
                <a:cs typeface="Microsoft Sans Serif"/>
              </a:rPr>
              <a:t> </a:t>
            </a:r>
            <a:r>
              <a:rPr sz="1400" dirty="0">
                <a:solidFill>
                  <a:srgbClr val="181818"/>
                </a:solidFill>
                <a:latin typeface="Arial Narrow" panose="020B0606020202030204" pitchFamily="34" charset="0"/>
                <a:cs typeface="Microsoft Sans Serif"/>
              </a:rPr>
              <a:t>до</a:t>
            </a:r>
            <a:endParaRPr sz="1400" dirty="0">
              <a:latin typeface="Arial Narrow" panose="020B0606020202030204" pitchFamily="34" charset="0"/>
              <a:cs typeface="Microsoft Sans Serif"/>
            </a:endParaRPr>
          </a:p>
          <a:p>
            <a:pPr algn="ctr">
              <a:lnSpc>
                <a:spcPct val="100000"/>
              </a:lnSpc>
            </a:pPr>
            <a:r>
              <a:rPr sz="1400" b="1" spc="-7" dirty="0">
                <a:solidFill>
                  <a:srgbClr val="181818"/>
                </a:solidFill>
                <a:latin typeface="Arial Narrow" panose="020B0606020202030204" pitchFamily="34" charset="0"/>
                <a:cs typeface="Arial"/>
              </a:rPr>
              <a:t>25.05.2021</a:t>
            </a:r>
            <a:r>
              <a:rPr sz="1400" b="1" spc="-93" dirty="0">
                <a:solidFill>
                  <a:srgbClr val="181818"/>
                </a:solidFill>
                <a:latin typeface="Arial Narrow" panose="020B0606020202030204" pitchFamily="34" charset="0"/>
                <a:cs typeface="Arial"/>
              </a:rPr>
              <a:t> </a:t>
            </a:r>
            <a:r>
              <a:rPr sz="1400" b="1" spc="-7" dirty="0">
                <a:solidFill>
                  <a:srgbClr val="181818"/>
                </a:solidFill>
                <a:latin typeface="Arial Narrow" panose="020B0606020202030204" pitchFamily="34" charset="0"/>
                <a:cs typeface="Arial"/>
              </a:rPr>
              <a:t>г.</a:t>
            </a:r>
            <a:endParaRPr sz="1400" dirty="0">
              <a:latin typeface="Arial Narrow" panose="020B0606020202030204" pitchFamily="34" charset="0"/>
              <a:cs typeface="Arial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071615" y="4758945"/>
            <a:ext cx="696807" cy="696807"/>
            <a:chOff x="4553711" y="3569208"/>
            <a:chExt cx="522605" cy="522605"/>
          </a:xfrm>
        </p:grpSpPr>
        <p:sp>
          <p:nvSpPr>
            <p:cNvPr id="33" name="object 33"/>
            <p:cNvSpPr/>
            <p:nvPr/>
          </p:nvSpPr>
          <p:spPr>
            <a:xfrm>
              <a:off x="4553711" y="3569208"/>
              <a:ext cx="522605" cy="522605"/>
            </a:xfrm>
            <a:custGeom>
              <a:avLst/>
              <a:gdLst/>
              <a:ahLst/>
              <a:cxnLst/>
              <a:rect l="l" t="t" r="r" b="b"/>
              <a:pathLst>
                <a:path w="522604" h="522604">
                  <a:moveTo>
                    <a:pt x="261238" y="0"/>
                  </a:moveTo>
                  <a:lnTo>
                    <a:pt x="214282" y="4208"/>
                  </a:lnTo>
                  <a:lnTo>
                    <a:pt x="170086" y="16343"/>
                  </a:lnTo>
                  <a:lnTo>
                    <a:pt x="129389" y="35663"/>
                  </a:lnTo>
                  <a:lnTo>
                    <a:pt x="92928" y="61431"/>
                  </a:lnTo>
                  <a:lnTo>
                    <a:pt x="61442" y="92906"/>
                  </a:lnTo>
                  <a:lnTo>
                    <a:pt x="35668" y="129351"/>
                  </a:lnTo>
                  <a:lnTo>
                    <a:pt x="16344" y="170027"/>
                  </a:lnTo>
                  <a:lnTo>
                    <a:pt x="4209" y="214193"/>
                  </a:lnTo>
                  <a:lnTo>
                    <a:pt x="0" y="261111"/>
                  </a:lnTo>
                  <a:lnTo>
                    <a:pt x="4209" y="308063"/>
                  </a:lnTo>
                  <a:lnTo>
                    <a:pt x="16344" y="352252"/>
                  </a:lnTo>
                  <a:lnTo>
                    <a:pt x="35668" y="392942"/>
                  </a:lnTo>
                  <a:lnTo>
                    <a:pt x="61442" y="429395"/>
                  </a:lnTo>
                  <a:lnTo>
                    <a:pt x="92928" y="460874"/>
                  </a:lnTo>
                  <a:lnTo>
                    <a:pt x="129389" y="486642"/>
                  </a:lnTo>
                  <a:lnTo>
                    <a:pt x="170086" y="505960"/>
                  </a:lnTo>
                  <a:lnTo>
                    <a:pt x="214282" y="518092"/>
                  </a:lnTo>
                  <a:lnTo>
                    <a:pt x="261238" y="522300"/>
                  </a:lnTo>
                  <a:lnTo>
                    <a:pt x="308157" y="518092"/>
                  </a:lnTo>
                  <a:lnTo>
                    <a:pt x="352323" y="505960"/>
                  </a:lnTo>
                  <a:lnTo>
                    <a:pt x="392999" y="486642"/>
                  </a:lnTo>
                  <a:lnTo>
                    <a:pt x="429444" y="460874"/>
                  </a:lnTo>
                  <a:lnTo>
                    <a:pt x="460919" y="429395"/>
                  </a:lnTo>
                  <a:lnTo>
                    <a:pt x="486687" y="392942"/>
                  </a:lnTo>
                  <a:lnTo>
                    <a:pt x="506007" y="352252"/>
                  </a:lnTo>
                  <a:lnTo>
                    <a:pt x="518142" y="308063"/>
                  </a:lnTo>
                  <a:lnTo>
                    <a:pt x="522350" y="261111"/>
                  </a:lnTo>
                  <a:lnTo>
                    <a:pt x="518142" y="214193"/>
                  </a:lnTo>
                  <a:lnTo>
                    <a:pt x="506007" y="170027"/>
                  </a:lnTo>
                  <a:lnTo>
                    <a:pt x="486687" y="129351"/>
                  </a:lnTo>
                  <a:lnTo>
                    <a:pt x="460919" y="92906"/>
                  </a:lnTo>
                  <a:lnTo>
                    <a:pt x="429444" y="61431"/>
                  </a:lnTo>
                  <a:lnTo>
                    <a:pt x="392999" y="35663"/>
                  </a:lnTo>
                  <a:lnTo>
                    <a:pt x="352323" y="16343"/>
                  </a:lnTo>
                  <a:lnTo>
                    <a:pt x="308157" y="4208"/>
                  </a:lnTo>
                  <a:lnTo>
                    <a:pt x="261238" y="0"/>
                  </a:lnTo>
                  <a:close/>
                </a:path>
              </a:pathLst>
            </a:custGeom>
            <a:solidFill>
              <a:srgbClr val="1F487C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  <p:sp>
          <p:nvSpPr>
            <p:cNvPr id="34" name="object 34"/>
            <p:cNvSpPr/>
            <p:nvPr/>
          </p:nvSpPr>
          <p:spPr>
            <a:xfrm>
              <a:off x="4644008" y="3723894"/>
              <a:ext cx="360045" cy="216535"/>
            </a:xfrm>
            <a:custGeom>
              <a:avLst/>
              <a:gdLst/>
              <a:ahLst/>
              <a:cxnLst/>
              <a:rect l="l" t="t" r="r" b="b"/>
              <a:pathLst>
                <a:path w="360045" h="216535">
                  <a:moveTo>
                    <a:pt x="267335" y="0"/>
                  </a:moveTo>
                  <a:lnTo>
                    <a:pt x="244471" y="2000"/>
                  </a:lnTo>
                  <a:lnTo>
                    <a:pt x="223678" y="7619"/>
                  </a:lnTo>
                  <a:lnTo>
                    <a:pt x="204077" y="16573"/>
                  </a:lnTo>
                  <a:lnTo>
                    <a:pt x="184785" y="28574"/>
                  </a:lnTo>
                  <a:lnTo>
                    <a:pt x="184785" y="196951"/>
                  </a:lnTo>
                  <a:lnTo>
                    <a:pt x="217959" y="182357"/>
                  </a:lnTo>
                  <a:lnTo>
                    <a:pt x="251872" y="173694"/>
                  </a:lnTo>
                  <a:lnTo>
                    <a:pt x="285547" y="171437"/>
                  </a:lnTo>
                  <a:lnTo>
                    <a:pt x="318007" y="176060"/>
                  </a:lnTo>
                  <a:lnTo>
                    <a:pt x="317245" y="37464"/>
                  </a:lnTo>
                  <a:lnTo>
                    <a:pt x="333501" y="37464"/>
                  </a:lnTo>
                  <a:lnTo>
                    <a:pt x="332358" y="192989"/>
                  </a:lnTo>
                  <a:lnTo>
                    <a:pt x="291851" y="185735"/>
                  </a:lnTo>
                  <a:lnTo>
                    <a:pt x="257571" y="185215"/>
                  </a:lnTo>
                  <a:lnTo>
                    <a:pt x="223791" y="189769"/>
                  </a:lnTo>
                  <a:lnTo>
                    <a:pt x="184785" y="197865"/>
                  </a:lnTo>
                  <a:lnTo>
                    <a:pt x="184785" y="198894"/>
                  </a:lnTo>
                  <a:lnTo>
                    <a:pt x="175260" y="197738"/>
                  </a:lnTo>
                  <a:lnTo>
                    <a:pt x="137165" y="190019"/>
                  </a:lnTo>
                  <a:lnTo>
                    <a:pt x="102441" y="184673"/>
                  </a:lnTo>
                  <a:lnTo>
                    <a:pt x="66692" y="184333"/>
                  </a:lnTo>
                  <a:lnTo>
                    <a:pt x="25526" y="191630"/>
                  </a:lnTo>
                  <a:lnTo>
                    <a:pt x="26542" y="37464"/>
                  </a:lnTo>
                  <a:lnTo>
                    <a:pt x="42799" y="37464"/>
                  </a:lnTo>
                  <a:lnTo>
                    <a:pt x="42037" y="176060"/>
                  </a:lnTo>
                  <a:lnTo>
                    <a:pt x="74497" y="171437"/>
                  </a:lnTo>
                  <a:lnTo>
                    <a:pt x="108172" y="173694"/>
                  </a:lnTo>
                  <a:lnTo>
                    <a:pt x="142085" y="182357"/>
                  </a:lnTo>
                  <a:lnTo>
                    <a:pt x="175260" y="196951"/>
                  </a:lnTo>
                  <a:lnTo>
                    <a:pt x="175260" y="28574"/>
                  </a:lnTo>
                  <a:lnTo>
                    <a:pt x="155967" y="16573"/>
                  </a:lnTo>
                  <a:lnTo>
                    <a:pt x="136366" y="7619"/>
                  </a:lnTo>
                  <a:lnTo>
                    <a:pt x="115573" y="2000"/>
                  </a:lnTo>
                  <a:lnTo>
                    <a:pt x="92710" y="0"/>
                  </a:lnTo>
                  <a:lnTo>
                    <a:pt x="81359" y="333"/>
                  </a:lnTo>
                  <a:lnTo>
                    <a:pt x="69341" y="1523"/>
                  </a:lnTo>
                  <a:lnTo>
                    <a:pt x="56562" y="3571"/>
                  </a:lnTo>
                  <a:lnTo>
                    <a:pt x="42925" y="6476"/>
                  </a:lnTo>
                  <a:lnTo>
                    <a:pt x="42799" y="30606"/>
                  </a:lnTo>
                  <a:lnTo>
                    <a:pt x="11429" y="30479"/>
                  </a:lnTo>
                  <a:lnTo>
                    <a:pt x="11429" y="52577"/>
                  </a:lnTo>
                  <a:lnTo>
                    <a:pt x="0" y="52577"/>
                  </a:lnTo>
                  <a:lnTo>
                    <a:pt x="0" y="216001"/>
                  </a:lnTo>
                  <a:lnTo>
                    <a:pt x="360044" y="216001"/>
                  </a:lnTo>
                  <a:lnTo>
                    <a:pt x="360044" y="52577"/>
                  </a:lnTo>
                  <a:lnTo>
                    <a:pt x="346837" y="52577"/>
                  </a:lnTo>
                  <a:lnTo>
                    <a:pt x="346837" y="30479"/>
                  </a:lnTo>
                  <a:lnTo>
                    <a:pt x="317245" y="30606"/>
                  </a:lnTo>
                  <a:lnTo>
                    <a:pt x="317118" y="6476"/>
                  </a:lnTo>
                  <a:lnTo>
                    <a:pt x="303482" y="3571"/>
                  </a:lnTo>
                  <a:lnTo>
                    <a:pt x="290703" y="1523"/>
                  </a:lnTo>
                  <a:lnTo>
                    <a:pt x="278685" y="333"/>
                  </a:lnTo>
                  <a:lnTo>
                    <a:pt x="2673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4580128" y="4527296"/>
            <a:ext cx="800947" cy="847513"/>
            <a:chOff x="3435096" y="3395471"/>
            <a:chExt cx="600710" cy="635635"/>
          </a:xfrm>
        </p:grpSpPr>
        <p:pic>
          <p:nvPicPr>
            <p:cNvPr id="36" name="object 3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35096" y="3395471"/>
              <a:ext cx="600455" cy="63550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3477768" y="3415537"/>
              <a:ext cx="345440" cy="380365"/>
            </a:xfrm>
            <a:custGeom>
              <a:avLst/>
              <a:gdLst/>
              <a:ahLst/>
              <a:cxnLst/>
              <a:rect l="l" t="t" r="r" b="b"/>
              <a:pathLst>
                <a:path w="345439" h="380364">
                  <a:moveTo>
                    <a:pt x="192127" y="293052"/>
                  </a:moveTo>
                  <a:lnTo>
                    <a:pt x="185134" y="295084"/>
                  </a:lnTo>
                  <a:lnTo>
                    <a:pt x="179427" y="299593"/>
                  </a:lnTo>
                  <a:lnTo>
                    <a:pt x="175768" y="306197"/>
                  </a:lnTo>
                  <a:lnTo>
                    <a:pt x="174888" y="313715"/>
                  </a:lnTo>
                  <a:lnTo>
                    <a:pt x="176926" y="320722"/>
                  </a:lnTo>
                  <a:lnTo>
                    <a:pt x="181465" y="326467"/>
                  </a:lnTo>
                  <a:lnTo>
                    <a:pt x="188087" y="330200"/>
                  </a:lnTo>
                  <a:lnTo>
                    <a:pt x="345186" y="380365"/>
                  </a:lnTo>
                  <a:lnTo>
                    <a:pt x="342020" y="365125"/>
                  </a:lnTo>
                  <a:lnTo>
                    <a:pt x="305689" y="365125"/>
                  </a:lnTo>
                  <a:lnTo>
                    <a:pt x="258456" y="312652"/>
                  </a:lnTo>
                  <a:lnTo>
                    <a:pt x="199644" y="293878"/>
                  </a:lnTo>
                  <a:lnTo>
                    <a:pt x="192127" y="293052"/>
                  </a:lnTo>
                  <a:close/>
                </a:path>
                <a:path w="345439" h="380364">
                  <a:moveTo>
                    <a:pt x="258456" y="312652"/>
                  </a:moveTo>
                  <a:lnTo>
                    <a:pt x="305689" y="365125"/>
                  </a:lnTo>
                  <a:lnTo>
                    <a:pt x="315552" y="356234"/>
                  </a:lnTo>
                  <a:lnTo>
                    <a:pt x="301244" y="356234"/>
                  </a:lnTo>
                  <a:lnTo>
                    <a:pt x="294582" y="324185"/>
                  </a:lnTo>
                  <a:lnTo>
                    <a:pt x="258456" y="312652"/>
                  </a:lnTo>
                  <a:close/>
                </a:path>
                <a:path w="345439" h="380364">
                  <a:moveTo>
                    <a:pt x="296620" y="204035"/>
                  </a:moveTo>
                  <a:lnTo>
                    <a:pt x="289052" y="204089"/>
                  </a:lnTo>
                  <a:lnTo>
                    <a:pt x="282106" y="207067"/>
                  </a:lnTo>
                  <a:lnTo>
                    <a:pt x="277018" y="212296"/>
                  </a:lnTo>
                  <a:lnTo>
                    <a:pt x="274315" y="218948"/>
                  </a:lnTo>
                  <a:lnTo>
                    <a:pt x="274320" y="226695"/>
                  </a:lnTo>
                  <a:lnTo>
                    <a:pt x="286911" y="287274"/>
                  </a:lnTo>
                  <a:lnTo>
                    <a:pt x="334010" y="339598"/>
                  </a:lnTo>
                  <a:lnTo>
                    <a:pt x="305689" y="365125"/>
                  </a:lnTo>
                  <a:lnTo>
                    <a:pt x="342020" y="365125"/>
                  </a:lnTo>
                  <a:lnTo>
                    <a:pt x="311658" y="218948"/>
                  </a:lnTo>
                  <a:lnTo>
                    <a:pt x="308661" y="211929"/>
                  </a:lnTo>
                  <a:lnTo>
                    <a:pt x="303403" y="206803"/>
                  </a:lnTo>
                  <a:lnTo>
                    <a:pt x="296620" y="204035"/>
                  </a:lnTo>
                  <a:close/>
                </a:path>
                <a:path w="345439" h="380364">
                  <a:moveTo>
                    <a:pt x="294582" y="324185"/>
                  </a:moveTo>
                  <a:lnTo>
                    <a:pt x="301244" y="356234"/>
                  </a:lnTo>
                  <a:lnTo>
                    <a:pt x="325755" y="334137"/>
                  </a:lnTo>
                  <a:lnTo>
                    <a:pt x="294582" y="324185"/>
                  </a:lnTo>
                  <a:close/>
                </a:path>
                <a:path w="345439" h="380364">
                  <a:moveTo>
                    <a:pt x="286911" y="287274"/>
                  </a:moveTo>
                  <a:lnTo>
                    <a:pt x="294582" y="324185"/>
                  </a:lnTo>
                  <a:lnTo>
                    <a:pt x="325755" y="334137"/>
                  </a:lnTo>
                  <a:lnTo>
                    <a:pt x="301244" y="356234"/>
                  </a:lnTo>
                  <a:lnTo>
                    <a:pt x="315552" y="356234"/>
                  </a:lnTo>
                  <a:lnTo>
                    <a:pt x="334010" y="339598"/>
                  </a:lnTo>
                  <a:lnTo>
                    <a:pt x="286911" y="287274"/>
                  </a:lnTo>
                  <a:close/>
                </a:path>
                <a:path w="345439" h="380364">
                  <a:moveTo>
                    <a:pt x="28321" y="0"/>
                  </a:moveTo>
                  <a:lnTo>
                    <a:pt x="0" y="25526"/>
                  </a:lnTo>
                  <a:lnTo>
                    <a:pt x="258456" y="312652"/>
                  </a:lnTo>
                  <a:lnTo>
                    <a:pt x="294582" y="324185"/>
                  </a:lnTo>
                  <a:lnTo>
                    <a:pt x="286911" y="287274"/>
                  </a:lnTo>
                  <a:lnTo>
                    <a:pt x="28321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 sz="2400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E903A36-7EF6-4908-A470-4BBF26857038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1"/>
                </a:solidFill>
                <a:latin typeface="Oswald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kk-KZ" dirty="0">
                <a:solidFill>
                  <a:schemeClr val="tx1"/>
                </a:solidFill>
                <a:sym typeface="Calibri"/>
              </a:rPr>
              <a:t>ВЫПУСКНОЙ ВЕЧЕР </a:t>
            </a:r>
            <a:r>
              <a:rPr lang="ru-RU" dirty="0">
                <a:solidFill>
                  <a:schemeClr val="tx1"/>
                </a:solidFill>
              </a:rPr>
              <a:t>- 2021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32084" y="580593"/>
            <a:ext cx="4993379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Дата проведения: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12 – 14 июня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4513" y="1091514"/>
            <a:ext cx="284090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Тема:</a:t>
            </a:r>
            <a:endParaRPr lang="kk-KZ" b="1" dirty="0"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6825" y="1778157"/>
            <a:ext cx="284090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Форматы проведения: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19021" y="1056745"/>
            <a:ext cx="8437847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Arial Narrow" panose="020B0606020202030204" pitchFamily="34" charset="0"/>
              </a:rPr>
              <a:t>«</a:t>
            </a:r>
            <a:r>
              <a:rPr lang="kk-KZ" b="1" dirty="0">
                <a:latin typeface="Arial Narrow" panose="020B0606020202030204" pitchFamily="34" charset="0"/>
              </a:rPr>
              <a:t>Тәуелсіздік ұландары»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12489" y="1489766"/>
            <a:ext cx="842478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Классный час в каждом классе отдельно с вручением аттестата выпускникам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526825" y="3286344"/>
            <a:ext cx="284090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Рекомендации: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367729" y="2656023"/>
            <a:ext cx="8727476" cy="14773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обеспечение строгого соблюдения мер санитарной безопасности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обеспечение масочного режима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соблюдение дистанции не менее 1-1,5 метра между участниками мероприятия с нанесением разметки на территории и в здании школы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kk-KZ" dirty="0">
                <a:latin typeface="Arial Narrow" panose="020B0606020202030204" pitchFamily="34" charset="0"/>
                <a:cs typeface="Arial" panose="020B0604020202020204" pitchFamily="34" charset="0"/>
              </a:rPr>
              <a:t>участие не более одного из родителей или законных представителей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26825" y="5102225"/>
            <a:ext cx="2840904" cy="36933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b="1" dirty="0">
                <a:latin typeface="Arial Narrow" panose="020B0606020202030204" pitchFamily="34" charset="0"/>
              </a:rPr>
              <a:t>Не допускается: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294743" y="4347634"/>
            <a:ext cx="8800462" cy="203132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привлечение к проведению мероприятий аниматоров, праздничных агентств, частных студий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пышное проведение выпускного  мероприятия   (оформление класса,  внешний вид выпускника и др.)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организация праздничных столов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проведение выездных экскурсий по городу с привлечением автомобилей на прокат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организация выпускных мероприятий в ресторанах, кафе и в других увеселительных учреждениях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512489" y="1928319"/>
            <a:ext cx="8424784" cy="64633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Arial Narrow" panose="020B0606020202030204" pitchFamily="34" charset="0"/>
                <a:cs typeface="Arial" panose="020B0604020202020204" pitchFamily="34" charset="0"/>
              </a:rPr>
              <a:t>Торжественное мероприятие - вручение аттестата выпускникам на открытом воздухе  с ограниченным контингентом участников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96703" y="6475511"/>
            <a:ext cx="116607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ВНИМАНИЕ!</a:t>
            </a:r>
            <a:r>
              <a:rPr lang="kk-KZ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  <a:r>
              <a:rPr lang="kk-KZ" dirty="0">
                <a:latin typeface="Arial Narrow" panose="020B0606020202030204" pitchFamily="34" charset="0"/>
                <a:cs typeface="Arial" panose="020B0604020202020204" pitchFamily="34" charset="0"/>
              </a:rPr>
              <a:t>Выпускной вечер – традиционное мероприятие, посвященный вручению документа о среднем образовании</a:t>
            </a:r>
            <a:endParaRPr lang="ru-RU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949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Текст 2"/>
          <p:cNvSpPr>
            <a:spLocks noGrp="1"/>
          </p:cNvSpPr>
          <p:nvPr>
            <p:ph type="body" idx="1"/>
          </p:nvPr>
        </p:nvSpPr>
        <p:spPr>
          <a:xfrm>
            <a:off x="0" y="3048000"/>
            <a:ext cx="12192000" cy="554038"/>
          </a:xfrm>
          <a:solidFill>
            <a:schemeClr val="bg1">
              <a:lumMod val="75000"/>
            </a:schemeClr>
          </a:solidFill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dirty="0">
                <a:latin typeface="Arial Narrow" panose="020B0606020202030204" pitchFamily="34" charset="0"/>
                <a:cs typeface="Arial" pitchFamily="34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FE903A36-7EF6-4908-A470-4BBF26857038}"/>
              </a:ext>
            </a:extLst>
          </p:cNvPr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800" b="1">
                <a:solidFill>
                  <a:schemeClr val="bg1"/>
                </a:solidFill>
                <a:latin typeface="Oswald"/>
                <a:ea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РЕКОМЕНДАЦИИ ПО ОРГАНИЗАЦИИ МЕРОПРИЯТИЯ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310791" y="1100507"/>
            <a:ext cx="3046106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Arial Narrow" panose="020B0606020202030204" pitchFamily="34" charset="0"/>
              </a:rPr>
              <a:t>: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43256" y="1040889"/>
            <a:ext cx="8267964" cy="40934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подготовить поздравления </a:t>
            </a:r>
            <a:r>
              <a:rPr lang="ru-RU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акимов</a:t>
            </a: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 областей, </a:t>
            </a:r>
            <a:r>
              <a:rPr lang="ru-RU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г.г</a:t>
            </a: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  <a:r>
              <a:rPr lang="ru-RU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Нур</a:t>
            </a: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-Султан, Алматы, Шымкент на местных телевизионных каналах «С</a:t>
            </a:r>
            <a:r>
              <a:rPr lang="kk-KZ" sz="2000" dirty="0">
                <a:latin typeface="Arial Narrow" panose="020B0606020202030204" pitchFamily="34" charset="0"/>
                <a:cs typeface="Arial" panose="020B0604020202020204" pitchFamily="34" charset="0"/>
              </a:rPr>
              <a:t>әт сапар, жас түлек!</a:t>
            </a: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»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ü"/>
            </a:pPr>
            <a:endParaRPr lang="ru-RU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kk-KZ" sz="20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подготовить сюжетный ряд, посвященный вопросам образования </a:t>
            </a:r>
            <a:r>
              <a:rPr lang="ru-RU" sz="20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(о лучших учителях, о достижениях обучающихся, о лучших образовательных проектах региона и т.д.)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ü"/>
            </a:pPr>
            <a:endParaRPr lang="ru-RU" sz="2000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организовать участие представителей разных профессий, ректоров вузов, обладателей стипендии «</a:t>
            </a:r>
            <a:r>
              <a:rPr lang="ru-RU" sz="2000" dirty="0" err="1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Болашак</a:t>
            </a:r>
            <a:r>
              <a:rPr lang="ru-RU" sz="20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», известных выпускников школ, работающих и добившихся высоких результатов, представителей сферы культуры, спорта</a:t>
            </a: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ü"/>
            </a:pPr>
            <a:endParaRPr lang="ru-RU" sz="2000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0"/>
              </a:spcAft>
              <a:buFont typeface="Wingdings" pitchFamily="2" charset="2"/>
              <a:buChar char="ü"/>
            </a:pPr>
            <a:r>
              <a:rPr lang="ru-RU" sz="20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видеообращения успешных выпускников школы</a:t>
            </a:r>
            <a:endParaRPr lang="en-US" sz="2000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ru-RU" sz="2000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10791" y="5134317"/>
            <a:ext cx="11660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b="1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cs typeface="Arial" pitchFamily="34" charset="0"/>
              </a:rPr>
              <a:t>ЗАПРЕЩАЕТСЯ!</a:t>
            </a:r>
            <a:r>
              <a:rPr lang="kk-KZ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Arial" pitchFamily="34" charset="0"/>
              </a:rPr>
              <a:t> </a:t>
            </a: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В целях соблюдения педагогической этики 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организовывать вручение подарков</a:t>
            </a:r>
            <a:r>
              <a:rPr lang="en-US" sz="2000" dirty="0">
                <a:latin typeface="Arial Narrow" panose="020B0606020202030204" pitchFamily="34" charset="0"/>
                <a:cs typeface="Arial" panose="020B0604020202020204" pitchFamily="34" charset="0"/>
              </a:rPr>
              <a:t>) </a:t>
            </a: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принимать подарки  любого рода </a:t>
            </a:r>
            <a:r>
              <a:rPr lang="ru-RU" sz="2000" dirty="0" err="1">
                <a:latin typeface="Arial Narrow" panose="020B0606020202030204" pitchFamily="34" charset="0"/>
                <a:cs typeface="Arial" panose="020B0604020202020204" pitchFamily="34" charset="0"/>
              </a:rPr>
              <a:t>админиcтрации</a:t>
            </a: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 школы и педагогам</a:t>
            </a:r>
          </a:p>
        </p:txBody>
      </p:sp>
      <p:pic>
        <p:nvPicPr>
          <p:cNvPr id="1026" name="Picture 2" descr="https://porgi.ru/wp-content/uploads/2011/12/vipusknoj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6" y="1233904"/>
            <a:ext cx="2550696" cy="2406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479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3">
            <a:extLst>
              <a:ext uri="{FF2B5EF4-FFF2-40B4-BE49-F238E27FC236}">
                <a16:creationId xmlns="" xmlns:a16="http://schemas.microsoft.com/office/drawing/2014/main" id="{5DAE98CB-DE8F-4301-B7CC-DC694D0E1326}"/>
              </a:ext>
            </a:extLst>
          </p:cNvPr>
          <p:cNvSpPr txBox="1">
            <a:spLocks/>
          </p:cNvSpPr>
          <p:nvPr/>
        </p:nvSpPr>
        <p:spPr bwMode="auto">
          <a:xfrm>
            <a:off x="1140030" y="109028"/>
            <a:ext cx="11051969" cy="58832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 ИТОГОВАЯ АТТЕСТАЦИЯ 2020 – 2021 УЧЕБНОГО ГОДА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594010" y="1798236"/>
            <a:ext cx="56982" cy="4428828"/>
          </a:xfrm>
          <a:prstGeom prst="line">
            <a:avLst/>
          </a:prstGeom>
          <a:ln>
            <a:solidFill>
              <a:srgbClr val="25437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CRMSH_02\Desktop\Нуржауган\185578.png"/>
          <p:cNvPicPr>
            <a:picLocks noChangeAspect="1" noChangeArrowheads="1"/>
          </p:cNvPicPr>
          <p:nvPr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r="23532"/>
          <a:stretch/>
        </p:blipFill>
        <p:spPr bwMode="auto">
          <a:xfrm>
            <a:off x="218314" y="581041"/>
            <a:ext cx="703402" cy="69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5704" y="4938293"/>
            <a:ext cx="54499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 Narrow" pitchFamily="34" charset="0"/>
                <a:cs typeface="Arial" pitchFamily="34" charset="0"/>
              </a:rPr>
              <a:t>Казахский язык и литература</a:t>
            </a:r>
            <a:r>
              <a:rPr lang="ru-RU" dirty="0">
                <a:latin typeface="Arial Narrow" pitchFamily="34" charset="0"/>
                <a:cs typeface="Arial" pitchFamily="34" charset="0"/>
              </a:rPr>
              <a:t> в классах с русским/узбекским/уйгурским/таджикским языком обучения </a:t>
            </a:r>
          </a:p>
          <a:p>
            <a:pPr algn="just"/>
            <a:r>
              <a:rPr lang="ru-RU" dirty="0">
                <a:latin typeface="Arial Narrow" pitchFamily="34" charset="0"/>
                <a:cs typeface="Arial" pitchFamily="34" charset="0"/>
              </a:rPr>
              <a:t>русский язык и литература в классах с казахским языком обучения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91508" y="1023634"/>
            <a:ext cx="857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28 мая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70670" y="3006361"/>
            <a:ext cx="899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2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июня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14484" y="4460904"/>
            <a:ext cx="899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5 июня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2439" y="1385838"/>
            <a:ext cx="53534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 Narrow" pitchFamily="34" charset="0"/>
                <a:cs typeface="Arial" pitchFamily="34" charset="0"/>
              </a:rPr>
              <a:t>Казахский язык/Русский язык и родной язык </a:t>
            </a:r>
            <a:r>
              <a:rPr lang="ru-RU" dirty="0">
                <a:latin typeface="Arial Narrow" pitchFamily="34" charset="0"/>
                <a:cs typeface="Arial" pitchFamily="34" charset="0"/>
              </a:rPr>
              <a:t>для школ с уйгурским/таджикским/узбекским языком обучения в форме эссе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37193" y="3482061"/>
            <a:ext cx="40031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 Narrow" pitchFamily="34" charset="0"/>
                <a:cs typeface="Arial" pitchFamily="34" charset="0"/>
              </a:rPr>
              <a:t>Математика (Алгебра) </a:t>
            </a:r>
            <a:endParaRPr lang="ru-RU" b="1" dirty="0">
              <a:latin typeface="Arial Narrow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62699" y="6246679"/>
            <a:ext cx="108872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Arial Narrow" pitchFamily="34" charset="0"/>
                <a:cs typeface="Arial" pitchFamily="34" charset="0"/>
              </a:rPr>
              <a:t>Повторная </a:t>
            </a:r>
            <a:r>
              <a:rPr lang="ru-RU" sz="1600" b="1" dirty="0">
                <a:latin typeface="Arial Narrow" pitchFamily="34" charset="0"/>
                <a:cs typeface="Arial" pitchFamily="34" charset="0"/>
              </a:rPr>
              <a:t>итоговая аттестация</a:t>
            </a:r>
            <a:r>
              <a:rPr lang="ru-RU" sz="1600" dirty="0">
                <a:latin typeface="Arial Narrow" pitchFamily="34" charset="0"/>
                <a:cs typeface="Arial" pitchFamily="34" charset="0"/>
              </a:rPr>
              <a:t> </a:t>
            </a:r>
            <a:r>
              <a:rPr lang="ru-RU" sz="1600" b="1" dirty="0">
                <a:latin typeface="Arial Narrow" pitchFamily="34" charset="0"/>
                <a:cs typeface="Arial" pitchFamily="34" charset="0"/>
              </a:rPr>
              <a:t>обучающихся 9 (10), 11 </a:t>
            </a:r>
            <a:r>
              <a:rPr lang="kk-KZ" sz="1600" b="1" dirty="0">
                <a:latin typeface="Arial Narrow" pitchFamily="34" charset="0"/>
                <a:cs typeface="Arial" pitchFamily="34" charset="0"/>
              </a:rPr>
              <a:t>(12)</a:t>
            </a:r>
            <a:r>
              <a:rPr lang="ru-RU" sz="1600" b="1" dirty="0">
                <a:latin typeface="Arial Narrow" pitchFamily="34" charset="0"/>
                <a:cs typeface="Arial" pitchFamily="34" charset="0"/>
              </a:rPr>
              <a:t>  классов </a:t>
            </a:r>
            <a:r>
              <a:rPr lang="ru-RU" sz="1600" dirty="0">
                <a:latin typeface="Arial Narrow" pitchFamily="34" charset="0"/>
                <a:cs typeface="Arial" pitchFamily="34" charset="0"/>
              </a:rPr>
              <a:t>(при необходимости) с соблюдением санитарных требований проводится </a:t>
            </a:r>
            <a:r>
              <a:rPr lang="ru-RU" sz="1600" b="1" dirty="0">
                <a:latin typeface="Arial Narrow" pitchFamily="34" charset="0"/>
                <a:cs typeface="Arial" pitchFamily="34" charset="0"/>
              </a:rPr>
              <a:t>с 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11 по </a:t>
            </a:r>
            <a:r>
              <a:rPr lang="kk-KZ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20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 июня 2021 года</a:t>
            </a:r>
            <a:endParaRPr lang="ru-RU" sz="1600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E903A36-7EF6-4908-A470-4BBF26857038}"/>
              </a:ext>
            </a:extLst>
          </p:cNvPr>
          <p:cNvSpPr txBox="1"/>
          <p:nvPr/>
        </p:nvSpPr>
        <p:spPr>
          <a:xfrm>
            <a:off x="0" y="-20367"/>
            <a:ext cx="1219200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 Narrow" pitchFamily="34" charset="0"/>
                <a:cs typeface="Arial" pitchFamily="34" charset="0"/>
              </a:rPr>
              <a:t>ДЛЯ ОБУЧАЮЩИХСЯ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9 (10) КЛАССОВ </a:t>
            </a:r>
            <a:r>
              <a:rPr lang="ru-RU" sz="2400" dirty="0">
                <a:latin typeface="Arial Narrow" pitchFamily="34" charset="0"/>
                <a:cs typeface="Arial" pitchFamily="34" charset="0"/>
              </a:rPr>
              <a:t>ПИСЬМЕННЫЕ ЭКЗАМЕНЫ: </a:t>
            </a:r>
            <a:endParaRPr lang="ru-RU" sz="2400" dirty="0">
              <a:solidFill>
                <a:srgbClr val="002060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9A4AC6DE-7683-4424-A17C-E7D5415A3E57}"/>
              </a:ext>
            </a:extLst>
          </p:cNvPr>
          <p:cNvSpPr/>
          <p:nvPr/>
        </p:nvSpPr>
        <p:spPr>
          <a:xfrm>
            <a:off x="5679100" y="1352130"/>
            <a:ext cx="65217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dirty="0">
                <a:latin typeface="Arial Narrow" panose="020B0606020202030204" pitchFamily="34" charset="0"/>
              </a:rPr>
              <a:t>Эссе из 100-150 слов</a:t>
            </a:r>
            <a:r>
              <a:rPr lang="kk-KZ" dirty="0"/>
              <a:t> </a:t>
            </a:r>
            <a:r>
              <a:rPr lang="kk-KZ" dirty="0">
                <a:latin typeface="Arial Narrow" panose="020B0606020202030204" pitchFamily="34" charset="0"/>
              </a:rPr>
              <a:t>на основе 2-х текстов </a:t>
            </a:r>
            <a:r>
              <a:rPr lang="kk-KZ" dirty="0"/>
              <a:t> </a:t>
            </a:r>
            <a:r>
              <a:rPr lang="kk-KZ" i="1" dirty="0">
                <a:latin typeface="Arial Narrow" pitchFamily="34" charset="0"/>
                <a:cs typeface="Times New Roman" panose="02020603050405020304" pitchFamily="18" charset="0"/>
              </a:rPr>
              <a:t>(объем -  400-450 слов).</a:t>
            </a:r>
            <a:r>
              <a:rPr lang="kk-KZ" dirty="0">
                <a:latin typeface="Arial Narrow" panose="020B0606020202030204" pitchFamily="34" charset="0"/>
              </a:rPr>
              <a:t> </a:t>
            </a:r>
          </a:p>
          <a:p>
            <a:r>
              <a:rPr lang="kk-KZ" dirty="0">
                <a:latin typeface="Arial Narrow" panose="020B0606020202030204" pitchFamily="34" charset="0"/>
              </a:rPr>
              <a:t>Максимальный балл- </a:t>
            </a:r>
            <a:r>
              <a:rPr lang="kk-KZ" b="1" dirty="0">
                <a:latin typeface="Arial Narrow" panose="020B0606020202030204" pitchFamily="34" charset="0"/>
              </a:rPr>
              <a:t>20</a:t>
            </a:r>
            <a:r>
              <a:rPr lang="kk-KZ" dirty="0">
                <a:latin typeface="Arial Narrow" panose="020B0606020202030204" pitchFamily="34" charset="0"/>
              </a:rPr>
              <a:t> </a:t>
            </a:r>
            <a:r>
              <a:rPr lang="kk-KZ" i="1" dirty="0">
                <a:latin typeface="Arial Narrow" panose="020B0606020202030204" pitchFamily="34" charset="0"/>
              </a:rPr>
              <a:t>(ко</a:t>
            </a:r>
            <a:r>
              <a:rPr lang="ru-RU" i="1" dirty="0" err="1">
                <a:latin typeface="Arial Narrow" panose="020B0606020202030204" pitchFamily="34" charset="0"/>
              </a:rPr>
              <a:t>ммуникативная</a:t>
            </a:r>
            <a:r>
              <a:rPr lang="ru-RU" i="1" dirty="0">
                <a:latin typeface="Arial Narrow" panose="020B0606020202030204" pitchFamily="34" charset="0"/>
              </a:rPr>
              <a:t> компетенция -10 б; языковая компетенция - 10 б.)</a:t>
            </a:r>
          </a:p>
          <a:p>
            <a:r>
              <a:rPr lang="ru-RU" dirty="0">
                <a:latin typeface="Arial Narrow" panose="020B0606020202030204" pitchFamily="34" charset="0"/>
              </a:rPr>
              <a:t>Время проведения - </a:t>
            </a:r>
            <a:r>
              <a:rPr lang="ru-RU" b="1" dirty="0">
                <a:latin typeface="Arial Narrow" panose="020B0606020202030204" pitchFamily="34" charset="0"/>
              </a:rPr>
              <a:t>2  часа</a:t>
            </a:r>
            <a:endParaRPr lang="ru-RU" i="1" dirty="0">
              <a:effectLst/>
              <a:latin typeface="Arial Narrow" panose="020B0606020202030204" pitchFamily="34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F3AABCB8-149A-4221-896C-12864E0DE950}"/>
              </a:ext>
            </a:extLst>
          </p:cNvPr>
          <p:cNvSpPr/>
          <p:nvPr/>
        </p:nvSpPr>
        <p:spPr>
          <a:xfrm>
            <a:off x="5679100" y="3037873"/>
            <a:ext cx="64072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kk-KZ" dirty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Общее количество заданий – 15 </a:t>
            </a:r>
            <a:r>
              <a:rPr lang="kk-KZ" i="1" dirty="0">
                <a:latin typeface="Arial Narrow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(10 тестовых заданий и 5 задач/примеров).</a:t>
            </a:r>
            <a:r>
              <a:rPr lang="kk-KZ" i="1" dirty="0">
                <a:latin typeface="Arial Narrow" pitchFamily="34" charset="0"/>
              </a:rPr>
              <a:t> </a:t>
            </a:r>
          </a:p>
          <a:p>
            <a:pPr algn="just"/>
            <a:r>
              <a:rPr lang="kk-KZ" dirty="0">
                <a:latin typeface="Arial Narrow" pitchFamily="34" charset="0"/>
                <a:cs typeface="Times New Roman" panose="02020603050405020304" pitchFamily="18" charset="0"/>
              </a:rPr>
              <a:t>Максимальный  балл– </a:t>
            </a:r>
            <a:r>
              <a:rPr lang="kk-KZ" b="1" dirty="0">
                <a:latin typeface="Arial Narrow" pitchFamily="34" charset="0"/>
                <a:cs typeface="Times New Roman" panose="02020603050405020304" pitchFamily="18" charset="0"/>
              </a:rPr>
              <a:t>30.</a:t>
            </a:r>
          </a:p>
          <a:p>
            <a:pPr algn="just"/>
            <a:r>
              <a:rPr lang="kk-KZ" dirty="0">
                <a:latin typeface="Arial Narrow" panose="020B0606020202030204" pitchFamily="34" charset="0"/>
              </a:rPr>
              <a:t>Время выполнения  </a:t>
            </a:r>
            <a:r>
              <a:rPr lang="kk-KZ" b="1" dirty="0">
                <a:latin typeface="Arial Narrow" panose="020B0606020202030204" pitchFamily="34" charset="0"/>
              </a:rPr>
              <a:t>3 часа</a:t>
            </a:r>
          </a:p>
          <a:p>
            <a:pPr algn="just"/>
            <a:endParaRPr lang="ru-RU" sz="1200" b="1" i="1" dirty="0">
              <a:effectLst/>
              <a:latin typeface="Arial Narrow" panose="020B0606020202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4C2578B7-2E57-41C7-948A-18C9049FBCB8}"/>
              </a:ext>
            </a:extLst>
          </p:cNvPr>
          <p:cNvSpPr/>
          <p:nvPr/>
        </p:nvSpPr>
        <p:spPr>
          <a:xfrm>
            <a:off x="5708529" y="4656279"/>
            <a:ext cx="6377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Работа с текстом. Даются три задания к тексту. </a:t>
            </a:r>
          </a:p>
          <a:p>
            <a:pPr algn="just"/>
            <a:r>
              <a:rPr lang="kk-KZ" dirty="0">
                <a:latin typeface="Arial Narrow" panose="020B0606020202030204" pitchFamily="34" charset="0"/>
                <a:cs typeface="Times New Roman" panose="02020603050405020304" pitchFamily="18" charset="0"/>
              </a:rPr>
              <a:t>Максимальный  балл – </a:t>
            </a:r>
            <a:r>
              <a:rPr lang="kk-KZ" b="1" dirty="0">
                <a:latin typeface="Arial Narrow" panose="020B0606020202030204" pitchFamily="34" charset="0"/>
                <a:cs typeface="Times New Roman" panose="02020603050405020304" pitchFamily="18" charset="0"/>
              </a:rPr>
              <a:t>30</a:t>
            </a:r>
            <a:r>
              <a:rPr lang="kk-KZ" dirty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kk-KZ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kk-KZ" i="1" dirty="0">
                <a:latin typeface="Arial Narrow" panose="020B0606020202030204" pitchFamily="34" charset="0"/>
              </a:rPr>
              <a:t>ко</a:t>
            </a:r>
            <a:r>
              <a:rPr lang="ru-RU" i="1" dirty="0" err="1">
                <a:latin typeface="Arial Narrow" panose="020B0606020202030204" pitchFamily="34" charset="0"/>
              </a:rPr>
              <a:t>ммуникативная</a:t>
            </a:r>
            <a:r>
              <a:rPr lang="ru-RU" i="1" dirty="0">
                <a:latin typeface="Arial Narrow" panose="020B0606020202030204" pitchFamily="34" charset="0"/>
              </a:rPr>
              <a:t> компетенция - 20б;  языковая компетенция - 10 б.).</a:t>
            </a:r>
            <a:endParaRPr lang="kk-KZ" i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Время выполнения - </a:t>
            </a:r>
            <a:r>
              <a:rPr lang="ru-RU" b="1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</a:rPr>
              <a:t>2 часа.</a:t>
            </a:r>
            <a:endParaRPr lang="ru-RU" dirty="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210998" y="2910716"/>
            <a:ext cx="11875379" cy="46872"/>
          </a:xfrm>
          <a:prstGeom prst="line">
            <a:avLst/>
          </a:prstGeom>
          <a:ln>
            <a:solidFill>
              <a:srgbClr val="25437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55188" y="4401717"/>
            <a:ext cx="11978502" cy="10762"/>
          </a:xfrm>
          <a:prstGeom prst="line">
            <a:avLst/>
          </a:prstGeom>
          <a:ln>
            <a:solidFill>
              <a:srgbClr val="25437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1143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3">
            <a:extLst>
              <a:ext uri="{FF2B5EF4-FFF2-40B4-BE49-F238E27FC236}">
                <a16:creationId xmlns="" xmlns:a16="http://schemas.microsoft.com/office/drawing/2014/main" id="{5DAE98CB-DE8F-4301-B7CC-DC694D0E1326}"/>
              </a:ext>
            </a:extLst>
          </p:cNvPr>
          <p:cNvSpPr txBox="1">
            <a:spLocks/>
          </p:cNvSpPr>
          <p:nvPr/>
        </p:nvSpPr>
        <p:spPr bwMode="auto">
          <a:xfrm>
            <a:off x="1140030" y="109028"/>
            <a:ext cx="11051969" cy="58832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ru-RU" b="1" dirty="0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t>  ИТОГОВАЯ АТТЕСТАЦИЯ 2020 – 2021 УЧЕБНОГО ГОДА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6611" y="5506905"/>
            <a:ext cx="45136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 Narrow" pitchFamily="34" charset="0"/>
                <a:cs typeface="Arial" pitchFamily="34" charset="0"/>
              </a:rPr>
              <a:t>Казахский язык </a:t>
            </a:r>
            <a:r>
              <a:rPr lang="ru-RU" dirty="0">
                <a:latin typeface="Arial Narrow" pitchFamily="34" charset="0"/>
                <a:cs typeface="Arial" pitchFamily="34" charset="0"/>
              </a:rPr>
              <a:t>в школах с русским и др. языками обучения</a:t>
            </a:r>
          </a:p>
          <a:p>
            <a:pPr algn="just"/>
            <a:r>
              <a:rPr lang="ru-RU" b="1" dirty="0">
                <a:latin typeface="Arial Narrow" pitchFamily="34" charset="0"/>
                <a:cs typeface="Arial" pitchFamily="34" charset="0"/>
              </a:rPr>
              <a:t>Русский язык </a:t>
            </a:r>
            <a:r>
              <a:rPr lang="ru-RU" dirty="0">
                <a:latin typeface="Arial Narrow" pitchFamily="34" charset="0"/>
                <a:cs typeface="Arial" pitchFamily="34" charset="0"/>
              </a:rPr>
              <a:t>в школах с казахским языком обучения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388701" y="874720"/>
            <a:ext cx="846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1 июня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388701" y="4031725"/>
            <a:ext cx="899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7 июня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299721" y="5179302"/>
            <a:ext cx="19771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10 июня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31043" y="1233697"/>
            <a:ext cx="43728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latin typeface="Arial Narrow" pitchFamily="34" charset="0"/>
                <a:cs typeface="Arial" pitchFamily="34" charset="0"/>
              </a:rPr>
              <a:t>Казахский язык/русский язык и родной язык </a:t>
            </a:r>
            <a:r>
              <a:rPr lang="ru-RU" dirty="0">
                <a:latin typeface="Arial Narrow" pitchFamily="34" charset="0"/>
                <a:cs typeface="Arial" pitchFamily="34" charset="0"/>
              </a:rPr>
              <a:t>для школ с уйгурским/таджикским/узбекским языком обучения в форме эссе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382075" y="2815137"/>
            <a:ext cx="8996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4 июня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9219" y="3217653"/>
            <a:ext cx="3378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 Narrow" pitchFamily="34" charset="0"/>
                <a:cs typeface="Arial" pitchFamily="34" charset="0"/>
              </a:rPr>
              <a:t>Алгебра и </a:t>
            </a:r>
            <a:r>
              <a:rPr lang="ru-RU" b="1" dirty="0" err="1">
                <a:latin typeface="Arial Narrow" pitchFamily="34" charset="0"/>
                <a:cs typeface="Arial" pitchFamily="34" charset="0"/>
              </a:rPr>
              <a:t>началы</a:t>
            </a:r>
            <a:r>
              <a:rPr lang="ru-RU" b="1" dirty="0">
                <a:latin typeface="Arial Narrow" pitchFamily="34" charset="0"/>
                <a:cs typeface="Arial" pitchFamily="34" charset="0"/>
              </a:rPr>
              <a:t> анализа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01676" y="4556529"/>
            <a:ext cx="2135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Arial Narrow" pitchFamily="34" charset="0"/>
                <a:cs typeface="Arial" pitchFamily="34" charset="0"/>
              </a:rPr>
              <a:t>И</a:t>
            </a:r>
            <a:r>
              <a:rPr lang="ru-RU" b="1" dirty="0">
                <a:latin typeface="Arial Narrow" pitchFamily="34" charset="0"/>
                <a:cs typeface="Arial" pitchFamily="34" charset="0"/>
              </a:rPr>
              <a:t>стория Казахстана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FE903A36-7EF6-4908-A470-4BBF26857038}"/>
              </a:ext>
            </a:extLst>
          </p:cNvPr>
          <p:cNvSpPr txBox="1"/>
          <p:nvPr/>
        </p:nvSpPr>
        <p:spPr>
          <a:xfrm>
            <a:off x="0" y="-20367"/>
            <a:ext cx="12192000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Arial Narrow" pitchFamily="34" charset="0"/>
                <a:cs typeface="Arial" pitchFamily="34" charset="0"/>
              </a:rPr>
              <a:t>ДЛЯ ОБУЧАЮЩИХСЯ 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  <a:latin typeface="Arial Narrow" pitchFamily="34" charset="0"/>
                <a:cs typeface="Arial" pitchFamily="34" charset="0"/>
              </a:rPr>
              <a:t>11 (12) КЛАССОВ </a:t>
            </a:r>
            <a:r>
              <a:rPr lang="ru-RU" sz="2400" dirty="0">
                <a:latin typeface="Arial Narrow" pitchFamily="34" charset="0"/>
                <a:cs typeface="Arial" pitchFamily="34" charset="0"/>
              </a:rPr>
              <a:t>ПИСЬМЕННЫЕ ЭКЗАМЕНЫ </a:t>
            </a:r>
            <a:r>
              <a:rPr lang="ru-RU" sz="2400" dirty="0">
                <a:solidFill>
                  <a:srgbClr val="002060"/>
                </a:solidFill>
                <a:latin typeface="Arial Narrow" pitchFamily="34" charset="0"/>
                <a:cs typeface="Arial" pitchFamily="34" charset="0"/>
              </a:rPr>
              <a:t> 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9A4AC6DE-7683-4424-A17C-E7D5415A3E57}"/>
              </a:ext>
            </a:extLst>
          </p:cNvPr>
          <p:cNvSpPr/>
          <p:nvPr/>
        </p:nvSpPr>
        <p:spPr>
          <a:xfrm>
            <a:off x="4865699" y="1070524"/>
            <a:ext cx="7308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Для написания эссе предлагается выбрать одну тему.  </a:t>
            </a:r>
          </a:p>
          <a:p>
            <a:r>
              <a:rPr lang="ru-RU" dirty="0">
                <a:latin typeface="Arial Narrow" panose="020B0606020202030204" pitchFamily="34" charset="0"/>
              </a:rPr>
              <a:t>Количество  слов в эссе от </a:t>
            </a:r>
            <a:r>
              <a:rPr lang="ru-RU" b="1" dirty="0">
                <a:latin typeface="Arial Narrow" panose="020B0606020202030204" pitchFamily="34" charset="0"/>
              </a:rPr>
              <a:t>250 до 300. </a:t>
            </a:r>
          </a:p>
          <a:p>
            <a:r>
              <a:rPr lang="ru-RU" dirty="0">
                <a:latin typeface="Arial Narrow" panose="020B0606020202030204" pitchFamily="34" charset="0"/>
              </a:rPr>
              <a:t>Оценивание: за орфографию и грамматику выставляется по языковым предметам, оценка за содержание выставляется по литературе</a:t>
            </a:r>
            <a:r>
              <a:rPr lang="ru-RU" spc="-15" dirty="0">
                <a:latin typeface="Arial Narrow" panose="020B0606020202030204" pitchFamily="34" charset="0"/>
                <a:cs typeface="Times New Roman"/>
              </a:rPr>
              <a:t>.</a:t>
            </a:r>
            <a:r>
              <a:rPr lang="ru-RU" spc="-5" dirty="0">
                <a:latin typeface="Arial Narrow" panose="020B0606020202030204" pitchFamily="34" charset="0"/>
                <a:cs typeface="Times New Roman"/>
              </a:rPr>
              <a:t> </a:t>
            </a:r>
            <a:endParaRPr lang="ru-RU" dirty="0">
              <a:latin typeface="Arial Narrow" panose="020B0606020202030204" pitchFamily="34" charset="0"/>
              <a:cs typeface="Arial" pitchFamily="34" charset="0"/>
            </a:endParaRPr>
          </a:p>
          <a:p>
            <a:r>
              <a:rPr lang="ru-RU" dirty="0">
                <a:latin typeface="Arial Narrow" panose="020B0606020202030204" pitchFamily="34" charset="0"/>
              </a:rPr>
              <a:t>Время проведения - </a:t>
            </a:r>
            <a:r>
              <a:rPr lang="ru-RU" b="1" dirty="0">
                <a:latin typeface="Arial Narrow" panose="020B0606020202030204" pitchFamily="34" charset="0"/>
              </a:rPr>
              <a:t>3  часа</a:t>
            </a:r>
            <a:endParaRPr lang="ru-RU" i="1" dirty="0">
              <a:effectLst/>
              <a:latin typeface="Arial Narrow" panose="020B0606020202030204" pitchFamily="34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4C2578B7-2E57-41C7-948A-18C9049FBCB8}"/>
              </a:ext>
            </a:extLst>
          </p:cNvPr>
          <p:cNvSpPr/>
          <p:nvPr/>
        </p:nvSpPr>
        <p:spPr>
          <a:xfrm>
            <a:off x="4730754" y="5522285"/>
            <a:ext cx="73505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>
              <a:buSzPct val="95833"/>
              <a:tabLst>
                <a:tab pos="120650" algn="l"/>
                <a:tab pos="2317115" algn="l"/>
                <a:tab pos="2677160" algn="l"/>
                <a:tab pos="3698240" algn="l"/>
                <a:tab pos="4057650" algn="l"/>
                <a:tab pos="4603750" algn="l"/>
                <a:tab pos="4624705" algn="l"/>
                <a:tab pos="6027420" algn="l"/>
                <a:tab pos="6393180" algn="l"/>
              </a:tabLst>
            </a:pPr>
            <a:r>
              <a:rPr lang="ru-RU" dirty="0">
                <a:latin typeface="Arial Narrow" panose="020B0606020202030204" pitchFamily="34" charset="0"/>
              </a:rPr>
              <a:t>Тестирование  из </a:t>
            </a:r>
            <a:r>
              <a:rPr lang="ru-RU" b="1" dirty="0">
                <a:latin typeface="Arial Narrow" panose="020B0606020202030204" pitchFamily="34" charset="0"/>
              </a:rPr>
              <a:t>18 </a:t>
            </a:r>
            <a:r>
              <a:rPr lang="ru-RU" dirty="0">
                <a:latin typeface="Arial Narrow" panose="020B0606020202030204" pitchFamily="34" charset="0"/>
              </a:rPr>
              <a:t>тестовых заданий по двум блокам.                                </a:t>
            </a:r>
          </a:p>
          <a:p>
            <a:pPr marR="5080">
              <a:buSzPct val="95833"/>
              <a:tabLst>
                <a:tab pos="120650" algn="l"/>
                <a:tab pos="2317115" algn="l"/>
                <a:tab pos="2677160" algn="l"/>
                <a:tab pos="3698240" algn="l"/>
                <a:tab pos="4057650" algn="l"/>
                <a:tab pos="4603750" algn="l"/>
                <a:tab pos="4624705" algn="l"/>
                <a:tab pos="6027420" algn="l"/>
                <a:tab pos="6393180" algn="l"/>
              </a:tabLst>
            </a:pP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b="1" dirty="0" err="1">
                <a:latin typeface="Arial Narrow" panose="020B0606020202030204" pitchFamily="34" charset="0"/>
              </a:rPr>
              <a:t>Аудирование</a:t>
            </a:r>
            <a:r>
              <a:rPr lang="ru-RU" dirty="0">
                <a:latin typeface="Arial Narrow" panose="020B0606020202030204" pitchFamily="34" charset="0"/>
              </a:rPr>
              <a:t>: 2 текста – 5 тестовых заданий</a:t>
            </a:r>
            <a:r>
              <a:rPr lang="ru-RU" b="1" dirty="0">
                <a:latin typeface="Arial Narrow" panose="020B0606020202030204" pitchFamily="34" charset="0"/>
              </a:rPr>
              <a:t>.   </a:t>
            </a:r>
          </a:p>
          <a:p>
            <a:pPr marR="5080">
              <a:buSzPct val="95833"/>
              <a:tabLst>
                <a:tab pos="120650" algn="l"/>
                <a:tab pos="2317115" algn="l"/>
                <a:tab pos="2677160" algn="l"/>
                <a:tab pos="3698240" algn="l"/>
                <a:tab pos="4057650" algn="l"/>
                <a:tab pos="4603750" algn="l"/>
                <a:tab pos="4624705" algn="l"/>
                <a:tab pos="6027420" algn="l"/>
                <a:tab pos="6393180" algn="l"/>
              </a:tabLst>
            </a:pPr>
            <a:r>
              <a:rPr lang="ru-RU" b="1" dirty="0">
                <a:latin typeface="Arial Narrow" panose="020B0606020202030204" pitchFamily="34" charset="0"/>
              </a:rPr>
              <a:t> Чтение: </a:t>
            </a:r>
            <a:r>
              <a:rPr lang="ru-RU" dirty="0">
                <a:latin typeface="Arial Narrow" panose="020B0606020202030204" pitchFamily="34" charset="0"/>
              </a:rPr>
              <a:t>2 текста – 1-й текст с 5 тестовыми,  2-й    текст  с  тестовыми заданиями открытой формы. Максимальный  балл–</a:t>
            </a:r>
            <a:r>
              <a:rPr lang="ru-RU" b="1" dirty="0">
                <a:latin typeface="Arial Narrow" panose="020B0606020202030204" pitchFamily="34" charset="0"/>
              </a:rPr>
              <a:t> 30.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26927" y="2632402"/>
            <a:ext cx="744771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 Narrow" panose="020B0606020202030204" pitchFamily="34" charset="0"/>
              </a:rPr>
              <a:t>Всего 15 заданий </a:t>
            </a:r>
            <a:r>
              <a:rPr lang="ru-RU" sz="1600" i="1" dirty="0">
                <a:latin typeface="Arial Narrow" panose="020B0606020202030204" pitchFamily="34" charset="0"/>
              </a:rPr>
              <a:t>(10 тестовых вопросов и 5 задач) </a:t>
            </a:r>
            <a:r>
              <a:rPr lang="ru-RU" dirty="0">
                <a:latin typeface="Arial Narrow" panose="020B0606020202030204" pitchFamily="34" charset="0"/>
              </a:rPr>
              <a:t>для ОГН, </a:t>
            </a:r>
          </a:p>
          <a:p>
            <a:r>
              <a:rPr lang="ru-RU" dirty="0">
                <a:latin typeface="Arial Narrow" panose="020B0606020202030204" pitchFamily="34" charset="0"/>
              </a:rPr>
              <a:t>16 заданий </a:t>
            </a:r>
            <a:r>
              <a:rPr lang="ru-RU" sz="1600" i="1" dirty="0">
                <a:latin typeface="Arial Narrow" panose="020B0606020202030204" pitchFamily="34" charset="0"/>
              </a:rPr>
              <a:t>(10  вопросов с вариантами ответов и 6 задач) </a:t>
            </a:r>
            <a:r>
              <a:rPr lang="ru-RU" dirty="0">
                <a:latin typeface="Arial Narrow" panose="020B0606020202030204" pitchFamily="34" charset="0"/>
              </a:rPr>
              <a:t>для ЕМН и  специализированных ФМН. </a:t>
            </a:r>
          </a:p>
          <a:p>
            <a:r>
              <a:rPr lang="ru-RU" dirty="0">
                <a:latin typeface="Arial Narrow" panose="020B0606020202030204" pitchFamily="34" charset="0"/>
              </a:rPr>
              <a:t>Каждое задание оценивается по индивидуальному баллу.  </a:t>
            </a:r>
            <a:r>
              <a:rPr lang="kk-KZ" dirty="0">
                <a:latin typeface="Arial Narrow" panose="020B0606020202030204" pitchFamily="34" charset="0"/>
              </a:rPr>
              <a:t>Максимальный  балл– </a:t>
            </a:r>
            <a:r>
              <a:rPr lang="kk-KZ" b="1" dirty="0">
                <a:latin typeface="Arial Narrow" panose="020B0606020202030204" pitchFamily="34" charset="0"/>
              </a:rPr>
              <a:t>30</a:t>
            </a:r>
            <a:r>
              <a:rPr lang="kk-KZ" dirty="0">
                <a:latin typeface="Arial Narrow" panose="020B0606020202030204" pitchFamily="34" charset="0"/>
              </a:rPr>
              <a:t>. </a:t>
            </a:r>
            <a:r>
              <a:rPr lang="ru-RU" dirty="0">
                <a:latin typeface="Arial Narrow" panose="020B0606020202030204" pitchFamily="34" charset="0"/>
              </a:rPr>
              <a:t>Время проведения </a:t>
            </a:r>
            <a:r>
              <a:rPr lang="ru-RU" b="1" dirty="0">
                <a:latin typeface="Arial Narrow" panose="020B0606020202030204" pitchFamily="34" charset="0"/>
              </a:rPr>
              <a:t>5 часов.</a:t>
            </a:r>
            <a:r>
              <a:rPr lang="kk-KZ" b="1" dirty="0">
                <a:latin typeface="Arial Narrow" panose="020B0606020202030204" pitchFamily="34" charset="0"/>
              </a:rPr>
              <a:t> </a:t>
            </a: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 flipH="1">
            <a:off x="131043" y="2600508"/>
            <a:ext cx="12025424" cy="27593"/>
          </a:xfrm>
          <a:prstGeom prst="line">
            <a:avLst/>
          </a:prstGeom>
          <a:ln>
            <a:solidFill>
              <a:srgbClr val="25437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615416" y="1337809"/>
            <a:ext cx="0" cy="1546167"/>
          </a:xfrm>
          <a:prstGeom prst="line">
            <a:avLst/>
          </a:prstGeom>
          <a:ln>
            <a:solidFill>
              <a:srgbClr val="25437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>
            <a:off x="4622673" y="2781982"/>
            <a:ext cx="0" cy="1546167"/>
          </a:xfrm>
          <a:prstGeom prst="line">
            <a:avLst/>
          </a:prstGeom>
          <a:ln>
            <a:solidFill>
              <a:srgbClr val="25437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 flipH="1">
            <a:off x="83288" y="4067673"/>
            <a:ext cx="12025424" cy="27593"/>
          </a:xfrm>
          <a:prstGeom prst="line">
            <a:avLst/>
          </a:prstGeom>
          <a:ln>
            <a:solidFill>
              <a:srgbClr val="25437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 rot="10800000" flipV="1">
            <a:off x="4664832" y="4085733"/>
            <a:ext cx="7527168" cy="14157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93663" algn="just"/>
            <a:r>
              <a:rPr lang="ru-RU" dirty="0">
                <a:latin typeface="Arial Narrow" panose="020B0606020202030204" pitchFamily="34" charset="0"/>
              </a:rPr>
              <a:t>Всего </a:t>
            </a:r>
            <a:r>
              <a:rPr lang="ru-RU" b="1" dirty="0">
                <a:latin typeface="Arial Narrow" panose="020B0606020202030204" pitchFamily="34" charset="0"/>
              </a:rPr>
              <a:t>18 </a:t>
            </a:r>
            <a:r>
              <a:rPr lang="ru-RU" dirty="0">
                <a:latin typeface="Arial Narrow" panose="020B0606020202030204" pitchFamily="34" charset="0"/>
              </a:rPr>
              <a:t>тестовых заданий. </a:t>
            </a:r>
          </a:p>
          <a:p>
            <a:pPr marL="93663" algn="just"/>
            <a:r>
              <a:rPr lang="ru-RU" dirty="0">
                <a:latin typeface="Arial Narrow" panose="020B0606020202030204" pitchFamily="34" charset="0"/>
              </a:rPr>
              <a:t>Максимальный  балл– </a:t>
            </a:r>
            <a:r>
              <a:rPr lang="ru-RU" b="1" dirty="0">
                <a:latin typeface="Arial Narrow" panose="020B0606020202030204" pitchFamily="34" charset="0"/>
              </a:rPr>
              <a:t>30</a:t>
            </a:r>
            <a:r>
              <a:rPr lang="ru-RU" dirty="0">
                <a:latin typeface="Arial Narrow" panose="020B0606020202030204" pitchFamily="34" charset="0"/>
              </a:rPr>
              <a:t> </a:t>
            </a:r>
            <a:r>
              <a:rPr lang="ru-RU" sz="1600" i="1" dirty="0">
                <a:latin typeface="Arial Narrow" panose="020B0606020202030204" pitchFamily="34" charset="0"/>
              </a:rPr>
              <a:t>(10 тестовых заданий с выбором одного правильного ответа и 5 тестовых заданий с выбором одного правильного ответа к одному контексту; 3 тестовых задания открытой формы .) </a:t>
            </a:r>
          </a:p>
          <a:p>
            <a:pPr marL="93663" algn="just"/>
            <a:r>
              <a:rPr lang="ru-RU" dirty="0">
                <a:latin typeface="Arial Narrow" panose="020B0606020202030204" pitchFamily="34" charset="0"/>
              </a:rPr>
              <a:t>Каждое задание оценивается по индивидуальному баллу.  </a:t>
            </a: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4615543" y="4388123"/>
            <a:ext cx="14514" cy="1118782"/>
          </a:xfrm>
          <a:prstGeom prst="line">
            <a:avLst/>
          </a:prstGeom>
          <a:ln>
            <a:solidFill>
              <a:srgbClr val="25437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149219" y="5487830"/>
            <a:ext cx="12025424" cy="27593"/>
          </a:xfrm>
          <a:prstGeom prst="line">
            <a:avLst/>
          </a:prstGeom>
          <a:ln>
            <a:solidFill>
              <a:srgbClr val="25437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4622868" y="5497629"/>
            <a:ext cx="14514" cy="1118782"/>
          </a:xfrm>
          <a:prstGeom prst="line">
            <a:avLst/>
          </a:prstGeom>
          <a:ln>
            <a:solidFill>
              <a:srgbClr val="25437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630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8161474"/>
              </p:ext>
            </p:extLst>
          </p:nvPr>
        </p:nvGraphicFramePr>
        <p:xfrm>
          <a:off x="5290975" y="1688386"/>
          <a:ext cx="6311984" cy="4291500"/>
        </p:xfrm>
        <a:graphic>
          <a:graphicData uri="http://schemas.openxmlformats.org/drawingml/2006/table">
            <a:tbl>
              <a:tblPr firstRow="1" firstCol="1" bandRow="1"/>
              <a:tblGrid>
                <a:gridCol w="16024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0948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7352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Время выполнения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kk-KZ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часа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48254">
                <a:tc gridSpan="2"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Экзаменационная работа состоит из 2 частей. 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Часть А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содержит 10 заданий с выбором одного правильного ответа из пяти предложенных. Задания оцениваются в 1 балл.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Часть В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содержит 5 заданий, требующих краткого или развернутого ответов. Задания оцениваются в 2-8 баллов.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Обучающиеся могут использовать математические инструменты: линейка и циркуль.</a:t>
                      </a:r>
                    </a:p>
                    <a:p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</a:t>
                      </a: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разрешается пользоваться калькулятором. </a:t>
                      </a:r>
                      <a:endParaRPr lang="ru-RU" sz="20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8042"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20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Всего30 баллов</a:t>
                      </a:r>
                      <a:endParaRPr lang="ru-RU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908491" y="293575"/>
            <a:ext cx="110911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 итоговой аттестации по предмету «Алгебра»</a:t>
            </a:r>
            <a:endParaRPr lang="kk-KZ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9563" y="1293217"/>
            <a:ext cx="4472346" cy="488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21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оценивания </a:t>
            </a:r>
            <a:endParaRPr lang="ru-RU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6924458"/>
              </p:ext>
            </p:extLst>
          </p:nvPr>
        </p:nvGraphicFramePr>
        <p:xfrm>
          <a:off x="1371599" y="1371600"/>
          <a:ext cx="9807677" cy="479213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{FABFCF23-3B69-468F-B69F-88F6DE6A72F2}</a:tableStyleId>
              </a:tblPr>
              <a:tblGrid>
                <a:gridCol w="74322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0644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1402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en-US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</a:t>
                      </a:r>
                      <a:r>
                        <a:rPr lang="ru-RU" sz="1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Математические приемы</a:t>
                      </a:r>
                    </a:p>
                    <a:p>
                      <a:r>
                        <a:rPr lang="ru-RU" sz="1800" b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Обучающиеся должны уметь воспроизводить, выбирать и использовать математические факты, понятия и приемы.</a:t>
                      </a: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1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1000"/>
                        </a:spcAft>
                      </a:pPr>
                      <a:r>
                        <a:rPr lang="ru-RU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r>
                        <a:rPr lang="en-US" sz="1800" b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O2</a:t>
                      </a:r>
                      <a:endParaRPr lang="ru-RU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Применение математики 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Обучающиеся должны уметь:  </a:t>
                      </a:r>
                    </a:p>
                    <a:p>
                      <a:pPr lvl="0"/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-выбирать рациональный подход и применять соответствующий прием при решении задач, в том числе многоэтапных;</a:t>
                      </a:r>
                    </a:p>
                    <a:p>
                      <a:pPr lvl="0"/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-моделировать ситуации, в том числе связанные с реальными событиями, используя математические приемы и методы, и интерпретировать решения в контексте задач; </a:t>
                      </a:r>
                    </a:p>
                    <a:p>
                      <a:pPr lvl="0"/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-использовать логические аргументы для представления результатов решения или для доказательств математических высказываний;</a:t>
                      </a:r>
                    </a:p>
                    <a:p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-представлять решения и приводить аргументы, используя подходящие математические обозначения и форму записи.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4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0963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баллов по задачам </a:t>
            </a:r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оценивания</a:t>
            </a:r>
            <a:endParaRPr lang="ru-RU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093958"/>
              </p:ext>
            </p:extLst>
          </p:nvPr>
        </p:nvGraphicFramePr>
        <p:xfrm>
          <a:off x="658906" y="1139093"/>
          <a:ext cx="10098741" cy="206240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82537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450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589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9875" algn="l"/>
                          <a:tab pos="540385" algn="l"/>
                          <a:tab pos="810260" algn="l"/>
                          <a:tab pos="6301105" algn="r"/>
                        </a:tabLs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Задачи оценивания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9875" algn="l"/>
                          <a:tab pos="540385" algn="l"/>
                          <a:tab pos="810260" algn="l"/>
                          <a:tab pos="6301105" algn="r"/>
                        </a:tabLst>
                      </a:pPr>
                      <a:r>
                        <a:rPr lang="ru-RU" sz="28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2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58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9875" algn="l"/>
                          <a:tab pos="540385" algn="l"/>
                          <a:tab pos="810260" algn="l"/>
                          <a:tab pos="6301105" algn="r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З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O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 Математические приемы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9875" algn="l"/>
                          <a:tab pos="540385" algn="l"/>
                          <a:tab pos="810260" algn="l"/>
                          <a:tab pos="6301105" algn="r"/>
                        </a:tabLst>
                      </a:pPr>
                      <a:r>
                        <a:rPr lang="ru-RU" sz="28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02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9875" algn="l"/>
                          <a:tab pos="540385" algn="l"/>
                          <a:tab pos="810260" algn="l"/>
                          <a:tab pos="6301105" algn="r"/>
                        </a:tabLs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З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O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2 Применение математики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9875" algn="l"/>
                          <a:tab pos="540385" algn="l"/>
                          <a:tab pos="810260" algn="l"/>
                          <a:tab pos="6301105" algn="r"/>
                        </a:tabLst>
                      </a:pPr>
                      <a:r>
                        <a:rPr lang="ru-RU" sz="2800" b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589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9875" algn="l"/>
                          <a:tab pos="540385" algn="l"/>
                          <a:tab pos="810260" algn="l"/>
                          <a:tab pos="6301105" algn="r"/>
                        </a:tabLs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9875" algn="l"/>
                          <a:tab pos="540385" algn="l"/>
                          <a:tab pos="810260" algn="l"/>
                          <a:tab pos="6301105" algn="r"/>
                        </a:tabLst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2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85799" y="3614933"/>
            <a:ext cx="1088291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Распределение баллов по разделам учебной </a:t>
            </a:r>
            <a:r>
              <a:rPr lang="ru-RU" sz="32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программы </a:t>
            </a:r>
            <a:endParaRPr lang="ru-RU" sz="3200" b="1" dirty="0">
              <a:solidFill>
                <a:srgbClr val="0000FF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838354"/>
              </p:ext>
            </p:extLst>
          </p:nvPr>
        </p:nvGraphicFramePr>
        <p:xfrm>
          <a:off x="685798" y="4476708"/>
          <a:ext cx="10464801" cy="17761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31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303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44195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7931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0137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9875" algn="l"/>
                          <a:tab pos="540385" algn="l"/>
                          <a:tab pos="810260" algn="l"/>
                          <a:tab pos="6301105" algn="r"/>
                        </a:tabLs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Числа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9875" algn="l"/>
                          <a:tab pos="540385" algn="l"/>
                          <a:tab pos="810260" algn="l"/>
                          <a:tab pos="6301105" algn="r"/>
                        </a:tabLs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Алгебра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9875" algn="l"/>
                          <a:tab pos="540385" algn="l"/>
                          <a:tab pos="810260" algn="l"/>
                          <a:tab pos="6301105" algn="r"/>
                        </a:tabLs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Статистика и теория вероятностей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9875" algn="l"/>
                          <a:tab pos="540385" algn="l"/>
                          <a:tab pos="810260" algn="l"/>
                          <a:tab pos="6301105" algn="r"/>
                        </a:tabLs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Математическое моделирование и анализ 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24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9875" algn="l"/>
                          <a:tab pos="540385" algn="l"/>
                          <a:tab pos="810260" algn="l"/>
                          <a:tab pos="6301105" algn="r"/>
                        </a:tabLst>
                      </a:pPr>
                      <a:r>
                        <a:rPr lang="ru-RU" sz="1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16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% - 24%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9875" algn="l"/>
                          <a:tab pos="540385" algn="l"/>
                          <a:tab pos="810260" algn="l"/>
                          <a:tab pos="6301105" algn="r"/>
                        </a:tabLst>
                      </a:pPr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(8-12 </a:t>
                      </a:r>
                      <a:r>
                        <a:rPr lang="ru-RU" sz="1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баллов</a:t>
                      </a:r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)</a:t>
                      </a:r>
                      <a:endParaRPr lang="ru-RU" sz="18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9875" algn="l"/>
                          <a:tab pos="540385" algn="l"/>
                          <a:tab pos="810260" algn="l"/>
                          <a:tab pos="6301105" algn="r"/>
                        </a:tabLs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42% - 50%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9875" algn="l"/>
                          <a:tab pos="540385" algn="l"/>
                          <a:tab pos="810260" algn="l"/>
                          <a:tab pos="6301105" algn="r"/>
                        </a:tabLs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(21-25 баллов)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9875" algn="l"/>
                          <a:tab pos="540385" algn="l"/>
                          <a:tab pos="810260" algn="l"/>
                          <a:tab pos="6301105" algn="r"/>
                        </a:tabLs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12% - 20%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9875" algn="l"/>
                          <a:tab pos="540385" algn="l"/>
                          <a:tab pos="810260" algn="l"/>
                          <a:tab pos="6301105" algn="r"/>
                        </a:tabLs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(6-10 баллов)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9875" algn="l"/>
                          <a:tab pos="540385" algn="l"/>
                          <a:tab pos="810260" algn="l"/>
                          <a:tab pos="6301105" algn="r"/>
                        </a:tabLst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16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% - 24%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69875" algn="l"/>
                          <a:tab pos="540385" algn="l"/>
                          <a:tab pos="810260" algn="l"/>
                          <a:tab pos="6301105" algn="r"/>
                        </a:tabLst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(8-12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баллов</a:t>
                      </a:r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)</a:t>
                      </a:r>
                      <a:endParaRPr lang="ru-RU" sz="18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595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Шкала перевода баллов в оценки в 9-х классах</a:t>
            </a:r>
            <a:endParaRPr lang="ru-RU" sz="4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786DE4-7494-4CB5-AA3F-D2A6F1D12420}" type="slidenum">
              <a:rPr lang="en-US" altLang="en-US" smtClean="0"/>
              <a:pPr/>
              <a:t>9</a:t>
            </a:fld>
            <a:endParaRPr lang="en-US" altLang="en-US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3162676"/>
              </p:ext>
            </p:extLst>
          </p:nvPr>
        </p:nvGraphicFramePr>
        <p:xfrm>
          <a:off x="359764" y="1858782"/>
          <a:ext cx="11512446" cy="46370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7140">
                  <a:extLst>
                    <a:ext uri="{9D8B030D-6E8A-4147-A177-3AD203B41FA5}">
                      <a16:colId xmlns="" xmlns:a16="http://schemas.microsoft.com/office/drawing/2014/main" val="3332355505"/>
                    </a:ext>
                  </a:extLst>
                </a:gridCol>
                <a:gridCol w="4190530">
                  <a:extLst>
                    <a:ext uri="{9D8B030D-6E8A-4147-A177-3AD203B41FA5}">
                      <a16:colId xmlns="" xmlns:a16="http://schemas.microsoft.com/office/drawing/2014/main" val="2222766457"/>
                    </a:ext>
                  </a:extLst>
                </a:gridCol>
                <a:gridCol w="4694776">
                  <a:extLst>
                    <a:ext uri="{9D8B030D-6E8A-4147-A177-3AD203B41FA5}">
                      <a16:colId xmlns="" xmlns:a16="http://schemas.microsoft.com/office/drawing/2014/main" val="2645483564"/>
                    </a:ext>
                  </a:extLst>
                </a:gridCol>
              </a:tblGrid>
              <a:tr h="876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Баллы 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Процентное содержание баллов, %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Оценка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7678147"/>
                  </a:ext>
                </a:extLst>
              </a:tr>
              <a:tr h="876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0-12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0-39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2 (неудовлетворительно) 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629637409"/>
                  </a:ext>
                </a:extLst>
              </a:tr>
              <a:tr h="876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12-19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40-64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3 (удовлетворительно)</a:t>
                      </a:r>
                      <a:endParaRPr lang="ru-RU" sz="32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315231340"/>
                  </a:ext>
                </a:extLst>
              </a:tr>
              <a:tr h="87671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20-25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65-84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4 (хорошо)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903350238"/>
                  </a:ext>
                </a:extLst>
              </a:tr>
              <a:tr h="8852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25-30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85-100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5 (отлично) </a:t>
                      </a:r>
                      <a:endParaRPr lang="ru-RU" sz="32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3100747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470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2684</TotalTime>
  <Words>2146</Words>
  <Application>Microsoft Office PowerPoint</Application>
  <PresentationFormat>Произвольный</PresentationFormat>
  <Paragraphs>351</Paragraphs>
  <Slides>23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О ЗАВЕРШЕНИИ  2020-2021 УЧЕБНОГО ГОДА И ОРГАНИЗАЦИИ МЕРОПРИЯТИЙ ПОСЛЕДНЕГО ЗВОНКА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Задачи оценивания </vt:lpstr>
      <vt:lpstr>Распределение баллов по задачам оценивания</vt:lpstr>
      <vt:lpstr>Шкала перевода баллов в оценки в 9-х классах</vt:lpstr>
      <vt:lpstr>Презентация PowerPoint</vt:lpstr>
      <vt:lpstr>Презентация PowerPoint</vt:lpstr>
      <vt:lpstr>Презентация PowerPoint</vt:lpstr>
      <vt:lpstr>Задания, требующие развернутого ответа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ИТОГОВАЯ АТТЕСТАЦИЯ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ОРГАНИЗАЦИИ ЛЕТНЕЙ ШКОЛЫ</dc:title>
  <dc:creator>Каринова Шолпан Танатовна</dc:creator>
  <cp:lastModifiedBy>Пользователь Windows</cp:lastModifiedBy>
  <cp:revision>266</cp:revision>
  <cp:lastPrinted>2021-05-06T05:58:58Z</cp:lastPrinted>
  <dcterms:created xsi:type="dcterms:W3CDTF">2021-05-03T10:34:52Z</dcterms:created>
  <dcterms:modified xsi:type="dcterms:W3CDTF">2021-05-18T06:16:27Z</dcterms:modified>
</cp:coreProperties>
</file>