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60" r:id="rId3"/>
    <p:sldId id="259" r:id="rId4"/>
    <p:sldId id="263" r:id="rId5"/>
    <p:sldId id="268" r:id="rId6"/>
    <p:sldId id="269" r:id="rId7"/>
    <p:sldId id="270" r:id="rId8"/>
    <p:sldId id="284" r:id="rId9"/>
    <p:sldId id="271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56" r:id="rId18"/>
    <p:sldId id="267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69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17.05.2021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ОРГАНИЗАЦИИ ЛЕТНЕЙ ШКОЛЫ</a:t>
            </a:r>
            <a:b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2020-2021 УЧЕБНОМ ГОДУ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69" y="3382061"/>
            <a:ext cx="53644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5159163"/>
              </p:ext>
            </p:extLst>
          </p:nvPr>
        </p:nvGraphicFramePr>
        <p:xfrm>
          <a:off x="385138" y="1154938"/>
          <a:ext cx="5163102" cy="2112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3426835484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863953992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3024989351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89481485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00925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887118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34252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93714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8614384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8593881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x-non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2357" y="563969"/>
            <a:ext cx="5837683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63" indent="-182563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11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42395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47" y="260678"/>
            <a:ext cx="4930587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2109" y="423112"/>
            <a:ext cx="6318959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8841153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5614" y="767122"/>
            <a:ext cx="5474970" cy="584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3596745"/>
              </p:ext>
            </p:extLst>
          </p:nvPr>
        </p:nvGraphicFramePr>
        <p:xfrm>
          <a:off x="341586" y="1651116"/>
          <a:ext cx="5163102" cy="31704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06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2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8561495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998" y="626837"/>
            <a:ext cx="6224568" cy="611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рекомендуется повторение всех сложных тем;</a:t>
            </a: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Сечения многогранников и тел вращения».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319056"/>
              </p:ext>
            </p:extLst>
          </p:nvPr>
        </p:nvGraphicFramePr>
        <p:xfrm>
          <a:off x="195282" y="983604"/>
          <a:ext cx="5163102" cy="5000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114137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2397513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1966625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3587100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3448050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5175" y="682592"/>
            <a:ext cx="5908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x-none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1427697"/>
              </p:ext>
            </p:extLst>
          </p:nvPr>
        </p:nvGraphicFramePr>
        <p:xfrm>
          <a:off x="640712" y="757745"/>
          <a:ext cx="5163102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2016" y="3259110"/>
            <a:ext cx="59119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x-none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775866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665584"/>
              </p:ext>
            </p:extLst>
          </p:nvPr>
        </p:nvGraphicFramePr>
        <p:xfrm>
          <a:off x="375728" y="542872"/>
          <a:ext cx="5163102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7017" y="2722645"/>
            <a:ext cx="5361813" cy="421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270510" algn="l"/>
              </a:tabLst>
            </a:pP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lvl="0" algn="just">
              <a:tabLst>
                <a:tab pos="270510" algn="l"/>
              </a:tabLst>
            </a:pP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x-none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1211" y="696826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x-none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1211" y="3345580"/>
            <a:ext cx="6051042" cy="319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kk-K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5031832"/>
              </p:ext>
            </p:extLst>
          </p:nvPr>
        </p:nvGraphicFramePr>
        <p:xfrm>
          <a:off x="375728" y="2204032"/>
          <a:ext cx="5163102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2205721146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3817174177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153094618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929342038"/>
                    </a:ext>
                  </a:extLst>
                </a:gridCol>
              </a:tblGrid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75767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800612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1105937"/>
              </p:ext>
            </p:extLst>
          </p:nvPr>
        </p:nvGraphicFramePr>
        <p:xfrm>
          <a:off x="596803" y="875706"/>
          <a:ext cx="5163102" cy="2514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920" y="692497"/>
            <a:ext cx="5482943" cy="6271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38" y="3327636"/>
            <a:ext cx="582147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11262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6047" y="615553"/>
            <a:ext cx="113337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ВЫБОР ОПТИМАЛЬНЫХ методов и приемов обучения (для закрепления учебного материала)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СОСТАВЛЕНИЕ совместных краткосрочных планов занятий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ИНДИВИДУАЛЬНЫЕ 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КОНСУЛЬТАЦИИ ПО ОСНОВНЫМ ПРЕДМЕТАМ, в том числе с привлечением студентов педагогических вузов,колледжей </a:t>
            </a:r>
          </a:p>
          <a:p>
            <a:pPr marL="28687" algn="just"/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АКТИВНОЕ ПРИМЕНЕНИЕ на занятиях заданий PISA, вышедших из режима конфиденциальности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читательской грамотности («Читающая школа»)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работы с электронной 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ПРИМЕНЕНИЕ 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РАБОТА С ТЕКСТОМ, выполнение заданий по тексту (</a:t>
            </a:r>
            <a:r>
              <a:rPr lang="ru-RU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аудирование</a:t>
            </a: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ВЫПОЛНЕНИЕ практических заданий</a:t>
            </a:r>
          </a:p>
        </p:txBody>
      </p:sp>
    </p:spTree>
    <p:extLst>
      <p:ext uri="{BB962C8B-B14F-4D97-AF65-F5344CB8AC3E}">
        <p14:creationId xmlns="" xmlns:p14="http://schemas.microsoft.com/office/powerpoint/2010/main" val="372050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Восполнение потерь в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знаниях;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Определение области затруднений по предметам и получение индивидуального образовательного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Приобретение навыков командного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обучения;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мотивации к обучению (коммуникация, креативность, критическое мышление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исследовательской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деятельности;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Персональный познавательный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опыт;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навыка  решения практических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усвоение пройденного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материала. 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ОБУЧАЮЩИЕСЯ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2064" y="4383138"/>
            <a:ext cx="541324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РОДИТЕЛИ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8007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Анализ учебных достижений обучающихся и построение образовательных, развивающих и воспитательных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Создание условий для выравнивания качества знаний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обучающихся;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Индивидуальная/командная работа с обучающимися на основе определения области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затруднений;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Проявление собственных профессиональных инициатив и поддержка детских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инициатив;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инновационных программ 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проектов;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Качественная обратная связь и сопровождение обучающихся в соответствии с 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потребностями.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года;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Вовлеченность родителей в процесс обеспечения и сопровождения развития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ребенка;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занятости  детей и организация досуга в летний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период.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28815" y="4463299"/>
            <a:ext cx="546811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ШКОЛЫ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4965192"/>
            <a:ext cx="5498870" cy="175432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Предоставляют педагогам возможность корректировать краткосрочные планы (</a:t>
            </a:r>
            <a:r>
              <a:rPr lang="ru-RU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персонализация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AutoNum type="arabicPeriod"/>
            </a:pP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6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2020 – 2021 УЧЕБНОГО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ГОДА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92043" y="1211282"/>
            <a:ext cx="59376" cy="464705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472538" y="1211283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14741" y="1211283"/>
            <a:ext cx="3433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C:\Users\CRMSH_02\Desktop\Нуржауган\students-classroom-icon-260nw-236108038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590"/>
          <a:stretch/>
        </p:blipFill>
        <p:spPr bwMode="auto">
          <a:xfrm>
            <a:off x="6380555" y="1033708"/>
            <a:ext cx="922770" cy="7244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570875" y="983132"/>
            <a:ext cx="836560" cy="8256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43096" y="4374436"/>
            <a:ext cx="4020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и литературе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в классах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 русским/узбекским/уйгурским/таджикским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языком обучения и письменного экзамена по русскому языку и литературе в классах с казахским языком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обучения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695" y="2062686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мая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091" y="3808557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1061" y="4891303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24511" y="1850246"/>
            <a:ext cx="4057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43096" y="3863205"/>
            <a:ext cx="39853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математике (алгебре) 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38684" y="4650280"/>
            <a:ext cx="3995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в школах с русским/ узбекским/ уйгурским/таджикским языком обучения и тестирования по русскому языку в школах с казахским языком обучения 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25907" y="2086326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80554" y="4104009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325907" y="497335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87224" y="2097190"/>
            <a:ext cx="4057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80555" y="3428202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8840" y="3428202"/>
            <a:ext cx="4272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20624" y="4134786"/>
            <a:ext cx="3275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99128" y="6340406"/>
            <a:ext cx="10887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200" dirty="0" smtClean="0">
                <a:latin typeface="Arial Narrow" pitchFamily="34" charset="0"/>
                <a:cs typeface="Arial" pitchFamily="34" charset="0"/>
              </a:rPr>
              <a:t>(при необходимости) с 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соблюдением санитарных требований проводится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с 11 по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20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июня 2021 </a:t>
            </a:r>
            <a:r>
              <a:rPr lang="ru-RU" sz="1200" b="1" dirty="0" smtClean="0">
                <a:latin typeface="Arial Narrow" pitchFamily="34" charset="0"/>
                <a:cs typeface="Arial" pitchFamily="34" charset="0"/>
              </a:rPr>
              <a:t>года</a:t>
            </a:r>
            <a:endParaRPr lang="ru-RU" sz="12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8" name="Picture 4" descr="C:\Users\CRMSH_02\Desktop\Нуржауган\content_photo_2020-03-25_09-43-39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0" y="5925914"/>
            <a:ext cx="740457" cy="7404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ИТОГОВАЯ АТТЕСТАЦИЯ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55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ЛЕТНЕЙ   ШКОЛЫ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61486CF7-D922-4736-A3B6-C4D4405C772C}"/>
              </a:ext>
            </a:extLst>
          </p:cNvPr>
          <p:cNvSpPr/>
          <p:nvPr/>
        </p:nvSpPr>
        <p:spPr>
          <a:xfrm>
            <a:off x="6717018" y="1621732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ОРГАНИЗАЦИЯ   ПО   </a:t>
            </a: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ЖЕЛАНИЮ </a:t>
            </a: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  РОДИТЕЛЕЙ</a:t>
            </a:r>
            <a:endParaRPr lang="kk-KZ" b="1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2819707"/>
              </p:ext>
            </p:extLst>
          </p:nvPr>
        </p:nvGraphicFramePr>
        <p:xfrm>
          <a:off x="488887" y="2214664"/>
          <a:ext cx="5125142" cy="2906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ДИСТАНЦИОННОГО/КОМБИНИРОВАННОГО ОБУЧЕНИЯ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Quattrocento Sans"/>
                        </a:rPr>
                        <a:t>УЧАЩИЕСЯ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7, 8, 10 КЛАССОВ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КОМБИНИРОВАННОГО ОБУЧЕНИЯ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1-5 КЛАССЫ, ОБУЧАВШИЕСЯ ДИСТАНЦИОННО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 ШКОЛЫ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 КЛАССОВ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ЖЕЛАНИЮ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6990597"/>
              </p:ext>
            </p:extLst>
          </p:nvPr>
        </p:nvGraphicFramePr>
        <p:xfrm>
          <a:off x="6544893" y="2118048"/>
          <a:ext cx="5296755" cy="30333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1002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ДО 300 УЧАЩИХСЯ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ДЕЖУРНЫЕ 1-5 КЛАССЫ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9,11 КЛАССОВ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3224" y="1511097"/>
            <a:ext cx="576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 ОРГАНИЗАЦИИ  ЛЕТНЕЙ  ШКОЛЫ</a:t>
            </a:r>
            <a:endParaRPr lang="ru-RU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893" y="655618"/>
            <a:ext cx="11569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ЛЕТНЯЯ ШКОЛА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 С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-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ИЮНЯ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всех желающих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по  заявлению  родителей 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целью  повышения качества 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обучения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восполнения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пробелов  в  знаниях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допущенных  в  период 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ограничительных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мер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0424" y="5602885"/>
            <a:ext cx="104876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ВЕДУТСЯ    ПЕДАГОГАМИ   СОГЛАСНО   РАСПРЕДЕЛЕНИЯ   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ЧАСОВ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ПО   ТАРИФИКАЦИИ</a:t>
            </a:r>
            <a:endParaRPr lang="ru-RU" b="1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ЦИФРОВОЙ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РЕПЕТИТОР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4858" y="3748738"/>
            <a:ext cx="558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Инструктирование всех участников Летней школы о соблюдении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мер санитарной безопасности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 Ежедневный замер температуры у входа,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маски 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Частое мытье рук после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Влажная уборка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помещений,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проветривание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 Narrow" pitchFamily="34" charset="0"/>
                <a:cs typeface="Arial" pitchFamily="34" charset="0"/>
              </a:rPr>
              <a:t>кварцевание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Массовые мероприятия не проводятся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766141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Заявление родителей или законных 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Обучение в летней школе на бесплатной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Организация 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Посещение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занятий в свободной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форме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Приказ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директора школы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Список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Перечень учебных предметов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Среднесрочные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Arial Narrow" panose="020B0606020202030204" pitchFamily="34" charset="0"/>
              </a:rPr>
              <a:t>учебные </a:t>
            </a:r>
            <a:r>
              <a:rPr lang="ru-RU" sz="1600" dirty="0" smtClean="0">
                <a:latin typeface="Arial Narrow" panose="020B0606020202030204" pitchFamily="34" charset="0"/>
              </a:rPr>
              <a:t>занятия, </a:t>
            </a:r>
            <a:r>
              <a:rPr lang="ru-RU" sz="1600" dirty="0">
                <a:latin typeface="Arial Narrow" panose="020B0606020202030204" pitchFamily="34" charset="0"/>
              </a:rPr>
              <a:t>проектная деятельность, </a:t>
            </a:r>
            <a:r>
              <a:rPr lang="ru-RU" sz="1600" dirty="0" smtClean="0">
                <a:latin typeface="Arial Narrow" panose="020B0606020202030204" pitchFamily="34" charset="0"/>
              </a:rPr>
              <a:t>исследования, </a:t>
            </a:r>
            <a:r>
              <a:rPr lang="ru-RU" sz="1600" dirty="0">
                <a:latin typeface="Arial Narrow" panose="020B0606020202030204" pitchFamily="34" charset="0"/>
              </a:rPr>
              <a:t>лабораторные работы, </a:t>
            </a:r>
            <a:r>
              <a:rPr lang="ru-RU" sz="1600" dirty="0" smtClean="0">
                <a:latin typeface="Arial Narrow" panose="020B0606020202030204" pitchFamily="34" charset="0"/>
              </a:rPr>
              <a:t>занятия </a:t>
            </a:r>
            <a:r>
              <a:rPr lang="ru-RU" sz="1600" dirty="0">
                <a:latin typeface="Arial Narrow" panose="020B0606020202030204" pitchFamily="34" charset="0"/>
              </a:rPr>
              <a:t>на свежем воздухе и др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Задания на дом не задаются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8002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5284866"/>
              </p:ext>
            </p:extLst>
          </p:nvPr>
        </p:nvGraphicFramePr>
        <p:xfrm>
          <a:off x="402555" y="1213041"/>
          <a:ext cx="5163102" cy="17110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808" y="3095112"/>
            <a:ext cx="50025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3028" y="809450"/>
            <a:ext cx="563575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370069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1525958"/>
              </p:ext>
            </p:extLst>
          </p:nvPr>
        </p:nvGraphicFramePr>
        <p:xfrm>
          <a:off x="479718" y="1243708"/>
          <a:ext cx="5163102" cy="1702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722" y="3612511"/>
            <a:ext cx="5356098" cy="162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1133" y="789929"/>
            <a:ext cx="5739975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778638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3710790"/>
              </p:ext>
            </p:extLst>
          </p:nvPr>
        </p:nvGraphicFramePr>
        <p:xfrm>
          <a:off x="451314" y="1242558"/>
          <a:ext cx="5163102" cy="15532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59" y="3153358"/>
            <a:ext cx="556266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845" y="798318"/>
            <a:ext cx="59865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36840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9350" y="1235006"/>
            <a:ext cx="547497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0281560"/>
              </p:ext>
            </p:extLst>
          </p:nvPr>
        </p:nvGraphicFramePr>
        <p:xfrm>
          <a:off x="397144" y="1482089"/>
          <a:ext cx="5614357" cy="4022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995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418976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253979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127407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1127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2563446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5036494"/>
              </p:ext>
            </p:extLst>
          </p:nvPr>
        </p:nvGraphicFramePr>
        <p:xfrm>
          <a:off x="417922" y="479164"/>
          <a:ext cx="5635407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7869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77781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515218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444508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90" y="2379256"/>
            <a:ext cx="566741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63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6806" y="563905"/>
            <a:ext cx="44603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6806" y="2371990"/>
            <a:ext cx="491751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63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927289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4172</Words>
  <Application>Microsoft Office PowerPoint</Application>
  <PresentationFormat>Произвольный</PresentationFormat>
  <Paragraphs>830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ОБ ОРГАНИЗАЦИИ ЛЕТНЕЙ ШКОЛЫ В 2020-2021 УЧЕБНОМ ГОДУ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User</cp:lastModifiedBy>
  <cp:revision>81</cp:revision>
  <dcterms:created xsi:type="dcterms:W3CDTF">2021-05-03T10:34:52Z</dcterms:created>
  <dcterms:modified xsi:type="dcterms:W3CDTF">2021-05-17T10:20:43Z</dcterms:modified>
</cp:coreProperties>
</file>