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7" r:id="rId2"/>
    <p:sldId id="260" r:id="rId3"/>
    <p:sldId id="259" r:id="rId4"/>
    <p:sldId id="263" r:id="rId5"/>
    <p:sldId id="268" r:id="rId6"/>
    <p:sldId id="269" r:id="rId7"/>
    <p:sldId id="270" r:id="rId8"/>
    <p:sldId id="284" r:id="rId9"/>
    <p:sldId id="271" r:id="rId10"/>
    <p:sldId id="272" r:id="rId11"/>
    <p:sldId id="273" r:id="rId12"/>
    <p:sldId id="275" r:id="rId13"/>
    <p:sldId id="276" r:id="rId14"/>
    <p:sldId id="277" r:id="rId15"/>
    <p:sldId id="278" r:id="rId16"/>
    <p:sldId id="279" r:id="rId17"/>
    <p:sldId id="256" r:id="rId18"/>
    <p:sldId id="267" r:id="rId19"/>
    <p:sldId id="285" r:id="rId2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-691" y="-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A2DFE5-C952-43D1-8DED-B30D4D78ABDC}" type="datetimeFigureOut">
              <a:rPr lang="ru-RU" smtClean="0"/>
              <a:pPr/>
              <a:t>17.05.2021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4176B8-12CF-4B98-B9DC-8DCAB7CE945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768244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2075" y="746125"/>
            <a:ext cx="6624638" cy="37274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/>
            <a:r>
              <a:rPr lang="ru-RU" dirty="0">
                <a:solidFill>
                  <a:srgbClr val="000000"/>
                </a:solidFill>
                <a:latin typeface="Oswald" panose="020B0604020202020204" charset="-52"/>
              </a:rPr>
              <a:t>1 543</a:t>
            </a:r>
            <a:endParaRPr lang="ru-RU" dirty="0">
              <a:latin typeface="Arial" panose="020B0604020202020204" pitchFamily="34" charset="0"/>
            </a:endParaRPr>
          </a:p>
          <a:p>
            <a:r>
              <a:rPr lang="ru-RU" dirty="0">
                <a:solidFill>
                  <a:srgbClr val="000000"/>
                </a:solidFill>
                <a:latin typeface="Arial Narrow" panose="020B0606020202030204" pitchFamily="34" charset="0"/>
              </a:rPr>
              <a:t>1 - сменных</a:t>
            </a:r>
            <a:endParaRPr lang="ru-RU" dirty="0">
              <a:latin typeface="Arial" panose="020B0604020202020204" pitchFamily="34" charset="0"/>
            </a:endParaRPr>
          </a:p>
          <a:p>
            <a:pPr algn="r"/>
            <a:r>
              <a:rPr lang="ru-RU" dirty="0">
                <a:solidFill>
                  <a:srgbClr val="000000"/>
                </a:solidFill>
                <a:latin typeface="Oswald" panose="020B0604020202020204" charset="-52"/>
              </a:rPr>
              <a:t>3 647</a:t>
            </a:r>
            <a:endParaRPr lang="ru-RU" dirty="0">
              <a:latin typeface="Arial" panose="020B0604020202020204" pitchFamily="34" charset="0"/>
            </a:endParaRPr>
          </a:p>
          <a:p>
            <a:r>
              <a:rPr lang="kk-KZ" dirty="0">
                <a:solidFill>
                  <a:srgbClr val="000000"/>
                </a:solidFill>
                <a:latin typeface="Arial Narrow" panose="020B0606020202030204" pitchFamily="34" charset="0"/>
              </a:rPr>
              <a:t>2-сменных</a:t>
            </a:r>
            <a:endParaRPr lang="ru-RU" dirty="0">
              <a:latin typeface="Arial" panose="020B0604020202020204" pitchFamily="34" charset="0"/>
            </a:endParaRPr>
          </a:p>
          <a:p>
            <a:pPr algn="r"/>
            <a:r>
              <a:rPr lang="ru-RU" dirty="0">
                <a:solidFill>
                  <a:srgbClr val="000000"/>
                </a:solidFill>
                <a:latin typeface="Oswald" panose="020B0604020202020204" charset="-52"/>
              </a:rPr>
              <a:t>78 </a:t>
            </a:r>
            <a:endParaRPr lang="ru-RU" dirty="0">
              <a:latin typeface="Arial" panose="020B0604020202020204" pitchFamily="34" charset="0"/>
            </a:endParaRPr>
          </a:p>
          <a:p>
            <a:r>
              <a:rPr lang="ru-RU" dirty="0">
                <a:solidFill>
                  <a:srgbClr val="000000"/>
                </a:solidFill>
                <a:latin typeface="Arial Narrow" panose="020B0606020202030204" pitchFamily="34" charset="0"/>
              </a:rPr>
              <a:t> 3-сменных</a:t>
            </a:r>
            <a:endParaRPr lang="ru-RU" dirty="0">
              <a:latin typeface="Arial" panose="020B0604020202020204" pitchFamily="34" charset="0"/>
            </a:endParaRPr>
          </a:p>
          <a:p>
            <a:pPr algn="r"/>
            <a:r>
              <a:rPr lang="ru-RU" dirty="0">
                <a:solidFill>
                  <a:srgbClr val="000000"/>
                </a:solidFill>
                <a:latin typeface="Oswald" panose="020B0604020202020204" charset="-52"/>
              </a:rPr>
              <a:t>28 </a:t>
            </a:r>
            <a:endParaRPr lang="ru-RU" dirty="0">
              <a:latin typeface="Arial" panose="020B0604020202020204" pitchFamily="34" charset="0"/>
            </a:endParaRPr>
          </a:p>
          <a:p>
            <a:r>
              <a:rPr lang="kk-KZ" dirty="0">
                <a:solidFill>
                  <a:srgbClr val="000000"/>
                </a:solidFill>
                <a:latin typeface="Arial Narrow" panose="020B0606020202030204" pitchFamily="34" charset="0"/>
              </a:rPr>
              <a:t>аварийных</a:t>
            </a:r>
            <a:endParaRPr lang="ru-RU" dirty="0">
              <a:latin typeface="Arial" panose="020B0604020202020204" pitchFamily="34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CE8F37-10E8-4BB2-A8EA-38FDA1DEF540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62790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4176B8-12CF-4B98-B9DC-8DCAB7CE9457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344444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D90F-CA4E-448E-A163-82027E289FCA}" type="datetimeFigureOut">
              <a:rPr lang="ru-RU" smtClean="0"/>
              <a:pPr/>
              <a:t>17.05.2021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5E09D-677C-49C0-B069-2AB2E5AD08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68476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D90F-CA4E-448E-A163-82027E289FCA}" type="datetimeFigureOut">
              <a:rPr lang="ru-RU" smtClean="0"/>
              <a:pPr/>
              <a:t>17.05.2021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5E09D-677C-49C0-B069-2AB2E5AD08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72779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D90F-CA4E-448E-A163-82027E289FCA}" type="datetimeFigureOut">
              <a:rPr lang="ru-RU" smtClean="0"/>
              <a:pPr/>
              <a:t>17.05.2021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5E09D-677C-49C0-B069-2AB2E5AD08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259819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print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102" y="1897348"/>
            <a:ext cx="2764183" cy="2764183"/>
          </a:xfrm>
          <a:prstGeom prst="rect">
            <a:avLst/>
          </a:prstGeom>
        </p:spPr>
      </p:pic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D2E6D333-94D4-4DFF-A2C9-5A28CA4259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B509E-1279-4B28-B8E3-788C9F949424}" type="datetime1">
              <a:rPr lang="ru-RU" smtClean="0"/>
              <a:pPr/>
              <a:t>17.05.2021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805C69C6-7264-415A-A810-6F12FA8C21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C4884F77-E7ED-4A05-B85D-77BED68C7B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E424C-940E-4969-AD3E-702B31DD2D3C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A2303270-6F4B-45D4-8577-7E1F9EBA5F9E}"/>
              </a:ext>
            </a:extLst>
          </p:cNvPr>
          <p:cNvSpPr/>
          <p:nvPr userDrawn="1"/>
        </p:nvSpPr>
        <p:spPr>
          <a:xfrm>
            <a:off x="3027285" y="0"/>
            <a:ext cx="9164715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Segoe UI" panose="020B0502040204020203" pitchFamily="34" charset="0"/>
            </a:endParaRPr>
          </a:p>
        </p:txBody>
      </p:sp>
      <p:sp>
        <p:nvSpPr>
          <p:cNvPr id="9" name="Google Shape;92;p13"/>
          <p:cNvSpPr/>
          <p:nvPr userDrawn="1"/>
        </p:nvSpPr>
        <p:spPr>
          <a:xfrm>
            <a:off x="303681" y="4578786"/>
            <a:ext cx="2595162" cy="10772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b="0" i="0" u="none" strike="noStrike" cap="none" dirty="0">
                <a:solidFill>
                  <a:srgbClr val="A5A5A5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МИНИСТЕРСТВО </a:t>
            </a:r>
            <a:endParaRPr dirty="0">
              <a:latin typeface="Segoe UI" panose="020B0502040204020203" pitchFamily="34" charset="0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b="0" i="0" u="none" strike="noStrike" cap="none" dirty="0">
                <a:solidFill>
                  <a:srgbClr val="A5A5A5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ОБРАЗОВАНИЯ И НАУКИ </a:t>
            </a:r>
            <a:endParaRPr dirty="0">
              <a:latin typeface="Segoe UI" panose="020B0502040204020203" pitchFamily="34" charset="0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b="0" i="0" u="none" strike="noStrike" cap="none" dirty="0">
                <a:solidFill>
                  <a:srgbClr val="A5A5A5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РЕСПУБЛИКИ КАЗАХСТАН</a:t>
            </a:r>
            <a:endParaRPr sz="1600" b="0" i="0" u="none" strike="noStrike" cap="none" dirty="0">
              <a:solidFill>
                <a:srgbClr val="A5A5A5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10" name="Google Shape;93;p13"/>
          <p:cNvSpPr/>
          <p:nvPr userDrawn="1"/>
        </p:nvSpPr>
        <p:spPr>
          <a:xfrm>
            <a:off x="303681" y="1048940"/>
            <a:ext cx="2595162" cy="10772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b="0" i="0" u="none" strike="noStrike" cap="none" dirty="0">
                <a:solidFill>
                  <a:srgbClr val="A5A5A5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ҚАЗАҚСТАН РЕСПУБЛИКАСЫНЫҢ </a:t>
            </a:r>
            <a:br>
              <a:rPr lang="ru-RU" sz="1600" b="0" i="0" u="none" strike="noStrike" cap="none" dirty="0">
                <a:solidFill>
                  <a:srgbClr val="A5A5A5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</a:br>
            <a:r>
              <a:rPr lang="ru-RU" sz="1600" b="0" i="0" u="none" strike="noStrike" cap="none" dirty="0">
                <a:solidFill>
                  <a:srgbClr val="A5A5A5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БІЛІМ ЖӘНЕ ҒЫЛЫМ МИНИСТРЛІГІ</a:t>
            </a:r>
            <a:endParaRPr sz="1600" b="0" i="0" u="none" strike="noStrike" cap="none" dirty="0">
              <a:solidFill>
                <a:srgbClr val="A5A5A5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061631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D90F-CA4E-448E-A163-82027E289FCA}" type="datetimeFigureOut">
              <a:rPr lang="ru-RU" smtClean="0"/>
              <a:pPr/>
              <a:t>17.05.2021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5E09D-677C-49C0-B069-2AB2E5AD08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98118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D90F-CA4E-448E-A163-82027E289FCA}" type="datetimeFigureOut">
              <a:rPr lang="ru-RU" smtClean="0"/>
              <a:pPr/>
              <a:t>17.05.2021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5E09D-677C-49C0-B069-2AB2E5AD08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66453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D90F-CA4E-448E-A163-82027E289FCA}" type="datetimeFigureOut">
              <a:rPr lang="ru-RU" smtClean="0"/>
              <a:pPr/>
              <a:t>17.05.2021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5E09D-677C-49C0-B069-2AB2E5AD08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23881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D90F-CA4E-448E-A163-82027E289FCA}" type="datetimeFigureOut">
              <a:rPr lang="ru-RU" smtClean="0"/>
              <a:pPr/>
              <a:t>17.05.2021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5E09D-677C-49C0-B069-2AB2E5AD08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45474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D90F-CA4E-448E-A163-82027E289FCA}" type="datetimeFigureOut">
              <a:rPr lang="ru-RU" smtClean="0"/>
              <a:pPr/>
              <a:t>17.05.2021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5E09D-677C-49C0-B069-2AB2E5AD08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33748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D90F-CA4E-448E-A163-82027E289FCA}" type="datetimeFigureOut">
              <a:rPr lang="ru-RU" smtClean="0"/>
              <a:pPr/>
              <a:t>17.05.2021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5E09D-677C-49C0-B069-2AB2E5AD08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02978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D90F-CA4E-448E-A163-82027E289FCA}" type="datetimeFigureOut">
              <a:rPr lang="ru-RU" smtClean="0"/>
              <a:pPr/>
              <a:t>17.05.2021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5E09D-677C-49C0-B069-2AB2E5AD08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84768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5D90F-CA4E-448E-A163-82027E289FCA}" type="datetimeFigureOut">
              <a:rPr lang="ru-RU" smtClean="0"/>
              <a:pPr/>
              <a:t>17.05.2021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5E09D-677C-49C0-B069-2AB2E5AD08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20575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A5D90F-CA4E-448E-A163-82027E289FCA}" type="datetimeFigureOut">
              <a:rPr lang="ru-RU" smtClean="0"/>
              <a:pPr/>
              <a:t>17.05.2021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E5E09D-677C-49C0-B069-2AB2E5AD08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52582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microsoft.com/office/2007/relationships/hdphoto" Target="../media/hdphoto2.wdp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microsoft.com/office/2007/relationships/hdphoto" Target="../media/hdphoto3.wdp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E424C-940E-4969-AD3E-702B31DD2D3C}" type="slidenum">
              <a:rPr lang="ru-RU" smtClean="0"/>
              <a:pPr/>
              <a:t>1</a:t>
            </a:fld>
            <a:endParaRPr lang="ru-RU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59E2387-1766-4C44-9023-EA6EC95F2CBA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3422819" y="2251769"/>
            <a:ext cx="8428101" cy="2073275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  <a:spcAft>
                <a:spcPts val="600"/>
              </a:spcAft>
            </a:pPr>
            <a:r>
              <a:rPr lang="ru-RU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ОБ ОРГАНИЗАЦИИ ЛЕТНЕЙ ШКОЛЫ</a:t>
            </a:r>
            <a:br>
              <a:rPr lang="ru-RU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 2020-2021 УЧЕБНОМ ГОДУ</a:t>
            </a:r>
            <a:endParaRPr lang="ru-RU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69000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Прямоугольник 1032"/>
          <p:cNvSpPr/>
          <p:nvPr/>
        </p:nvSpPr>
        <p:spPr>
          <a:xfrm>
            <a:off x="0" y="-38553"/>
            <a:ext cx="12191999" cy="4616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РУССКИЙ ЯЗЫК (5-11 КЛАССЫ)</a:t>
            </a:r>
            <a:endParaRPr lang="ru-RU" sz="2400" b="1" dirty="0">
              <a:solidFill>
                <a:schemeClr val="bg1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4300C1D6-9D93-4A7F-BA55-490193CA36C6}"/>
              </a:ext>
            </a:extLst>
          </p:cNvPr>
          <p:cNvSpPr txBox="1"/>
          <p:nvPr/>
        </p:nvSpPr>
        <p:spPr>
          <a:xfrm>
            <a:off x="338769" y="3382061"/>
            <a:ext cx="5364480" cy="28931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 класс  </a:t>
            </a:r>
          </a:p>
          <a:p>
            <a:r>
              <a:rPr lang="ru-RU" sz="1400" i="1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слушание и говорение </a:t>
            </a:r>
          </a:p>
          <a:p>
            <a:pPr marL="182563"/>
            <a:r>
              <a:rPr lang="ru-RU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определение главной информации; прямое и переносное значение слов чтение;</a:t>
            </a:r>
            <a:endParaRPr lang="x-none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2563" indent="-182563"/>
            <a:r>
              <a:rPr lang="ru-RU" sz="1400" i="1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чтение </a:t>
            </a:r>
          </a:p>
          <a:p>
            <a:pPr marL="182563"/>
            <a:r>
              <a:rPr lang="ru-RU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омонимы, многозначные слова;</a:t>
            </a:r>
            <a:endParaRPr lang="x-none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2563" indent="-182563"/>
            <a:r>
              <a:rPr lang="ru-RU" sz="1400" i="1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письмо </a:t>
            </a:r>
          </a:p>
          <a:p>
            <a:pPr marL="182563"/>
            <a:r>
              <a:rPr lang="ru-RU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исправление орфографических ошибок с помощью словаря, редактирование предложений; рассуждение</a:t>
            </a:r>
            <a:endParaRPr lang="x-none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2563" indent="-182563"/>
            <a:r>
              <a:rPr lang="ru-RU" sz="1400" i="1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соблюдение речевых норм </a:t>
            </a:r>
          </a:p>
          <a:p>
            <a:pPr marL="182563"/>
            <a:r>
              <a:rPr lang="ru-RU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омонимы и многозначные слова; эмоционально-окрашенные слова, гиперболы, эпитеты, сравнения, согласование именных частей речи в </a:t>
            </a:r>
            <a:r>
              <a:rPr lang="ru-RU" sz="14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роде.</a:t>
            </a:r>
            <a:endParaRPr lang="x-none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="" xmlns:a16="http://schemas.microsoft.com/office/drawing/2014/main" id="{03FB4221-2DCB-45EA-9864-7E1958DD40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045159163"/>
              </p:ext>
            </p:extLst>
          </p:nvPr>
        </p:nvGraphicFramePr>
        <p:xfrm>
          <a:off x="385138" y="1154938"/>
          <a:ext cx="5163102" cy="211226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706670">
                  <a:extLst>
                    <a:ext uri="{9D8B030D-6E8A-4147-A177-3AD203B41FA5}">
                      <a16:colId xmlns="" xmlns:a16="http://schemas.microsoft.com/office/drawing/2014/main" val="3426835484"/>
                    </a:ext>
                  </a:extLst>
                </a:gridCol>
                <a:gridCol w="1335022">
                  <a:extLst>
                    <a:ext uri="{9D8B030D-6E8A-4147-A177-3AD203B41FA5}">
                      <a16:colId xmlns="" xmlns:a16="http://schemas.microsoft.com/office/drawing/2014/main" val="2863953992"/>
                    </a:ext>
                  </a:extLst>
                </a:gridCol>
                <a:gridCol w="1088136">
                  <a:extLst>
                    <a:ext uri="{9D8B030D-6E8A-4147-A177-3AD203B41FA5}">
                      <a16:colId xmlns="" xmlns:a16="http://schemas.microsoft.com/office/drawing/2014/main" val="3024989351"/>
                    </a:ext>
                  </a:extLst>
                </a:gridCol>
                <a:gridCol w="1033274">
                  <a:extLst>
                    <a:ext uri="{9D8B030D-6E8A-4147-A177-3AD203B41FA5}">
                      <a16:colId xmlns="" xmlns:a16="http://schemas.microsoft.com/office/drawing/2014/main" val="3689481485"/>
                    </a:ext>
                  </a:extLst>
                </a:gridCol>
              </a:tblGrid>
              <a:tr h="39374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Учебный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предмет</a:t>
                      </a:r>
                      <a:endParaRPr lang="x-none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k-KZ" sz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Класс</a:t>
                      </a:r>
                      <a:endParaRPr lang="x-none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Всего тем </a:t>
                      </a:r>
                      <a:endParaRPr lang="x-none" sz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 учебной программе</a:t>
                      </a:r>
                      <a:endParaRPr lang="x-none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Из них</a:t>
                      </a:r>
                      <a:endParaRPr lang="x-none" sz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сложные темы</a:t>
                      </a:r>
                      <a:endParaRPr lang="x-none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5924" marR="35924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70092568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Русский язык</a:t>
                      </a:r>
                      <a:endParaRPr lang="x-none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x-none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33</a:t>
                      </a:r>
                      <a:endParaRPr lang="x-none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x-none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78871185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Русский язык</a:t>
                      </a:r>
                      <a:endParaRPr lang="x-none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x-none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53</a:t>
                      </a:r>
                      <a:endParaRPr lang="x-none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x-none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04342523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Русский язык</a:t>
                      </a:r>
                      <a:endParaRPr lang="x-none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x-none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49</a:t>
                      </a:r>
                      <a:endParaRPr lang="x-none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x-none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10937143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Русский язык</a:t>
                      </a:r>
                      <a:endParaRPr lang="x-none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x-none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32</a:t>
                      </a:r>
                      <a:endParaRPr lang="x-none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x-none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18614384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Русский язык</a:t>
                      </a:r>
                      <a:endParaRPr lang="x-none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x-none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30</a:t>
                      </a:r>
                      <a:endParaRPr lang="x-none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x-none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398593881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Русский язык</a:t>
                      </a:r>
                      <a:endParaRPr lang="x-none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x-none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64</a:t>
                      </a:r>
                      <a:endParaRPr lang="x-none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16</a:t>
                      </a:r>
                      <a:endParaRPr lang="x-none" sz="14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52354914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9B4DACD3-E95B-485B-B540-EB509857BEE5}"/>
              </a:ext>
            </a:extLst>
          </p:cNvPr>
          <p:cNvSpPr txBox="1"/>
          <p:nvPr/>
        </p:nvSpPr>
        <p:spPr>
          <a:xfrm>
            <a:off x="5912357" y="563969"/>
            <a:ext cx="5837683" cy="62940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3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6 класс </a:t>
            </a:r>
          </a:p>
          <a:p>
            <a:pPr marL="182563" indent="-182563"/>
            <a:r>
              <a:rPr lang="ru-RU" sz="1300" i="1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слушание и говорение </a:t>
            </a:r>
            <a:r>
              <a:rPr lang="ru-RU" sz="1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оценивание прослушанного материала с точки зрения содержания, структуры, логики высказывания;</a:t>
            </a:r>
            <a:endParaRPr lang="x-none" sz="13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2563" indent="-182563"/>
            <a:r>
              <a:rPr lang="ru-RU" sz="1300" i="1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чтение </a:t>
            </a:r>
            <a:r>
              <a:rPr lang="ru-RU" sz="1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оценивание прослушанного материала с точки зрения содержания, структуры, логики высказывания; </a:t>
            </a:r>
          </a:p>
          <a:p>
            <a:pPr marL="182563" indent="-182563"/>
            <a:r>
              <a:rPr lang="ru-RU" sz="1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выявление структурных частей и объяснение смысла построения текста, фразеологизмы; сравнение стилистических особенностей различных текстов с учетом их композиционных особенностей (стихотворение, сказка, рассказ, заметка, репортаж, интервью);</a:t>
            </a:r>
            <a:endParaRPr lang="x-none" sz="13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2563" indent="-182563"/>
            <a:r>
              <a:rPr lang="ru-RU" sz="1300" i="1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письмо </a:t>
            </a:r>
            <a:r>
              <a:rPr lang="ru-RU" sz="1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редактирование текста с учетом его типа;</a:t>
            </a:r>
            <a:endParaRPr lang="x-none" sz="13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2563" indent="-182563"/>
            <a:r>
              <a:rPr lang="ru-RU" sz="1300" i="1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соблюдение речевых норм </a:t>
            </a:r>
            <a:r>
              <a:rPr lang="ru-RU" sz="1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правописание суффиксов –Н-, -НН- в именах прилагательных; знаки препинания в предложениях с вводными конструкциями.</a:t>
            </a:r>
            <a:endParaRPr lang="x-none" sz="13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ru-RU" sz="13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7 класс</a:t>
            </a:r>
            <a:endParaRPr lang="x-none" sz="13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ru-RU" sz="1300" i="1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слушание и говорение</a:t>
            </a:r>
            <a:endParaRPr lang="x-none" sz="13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65113" lvl="0" algn="just"/>
            <a:r>
              <a:rPr lang="ru-RU" sz="1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оценивание прослушанного материала с точки зрения содержания, структуры, логики высказывания; использования языковых средств для привлечения внимания; аргументированный монолог;</a:t>
            </a:r>
            <a:endParaRPr lang="x-none" sz="13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ru-RU" sz="1300" i="1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чтение</a:t>
            </a:r>
            <a:endParaRPr lang="x-none" sz="13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2563" lvl="0"/>
            <a:r>
              <a:rPr lang="ru-RU" sz="1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ознакомительное и комментированное чтение;</a:t>
            </a:r>
            <a:endParaRPr lang="x-none" sz="13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2563" lvl="0"/>
            <a:r>
              <a:rPr lang="ru-RU" sz="1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значение отдельных слов и выражений в тексте, паронимы, вводные слова, повторы, прямой и обратный порядок слов в предложении;</a:t>
            </a:r>
            <a:endParaRPr lang="x-none" sz="13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ru-RU" sz="1300" i="1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письмо</a:t>
            </a:r>
            <a:endParaRPr lang="x-none" sz="13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2563" lvl="0" algn="just"/>
            <a:r>
              <a:rPr lang="ru-RU" sz="1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исправление смысловых, фактических, логических недочетов, редактирование  текста, изменение структуры  отдельных предложений или фрагментов текста;</a:t>
            </a:r>
            <a:endParaRPr lang="x-none" sz="13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ru-RU" sz="1300" i="1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соблюдение речевых норм</a:t>
            </a:r>
            <a:endParaRPr lang="x-none" sz="13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2563" lvl="0"/>
            <a:r>
              <a:rPr lang="ru-RU" sz="1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НЕ с разными частями речи;</a:t>
            </a:r>
            <a:endParaRPr lang="x-none" sz="13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2563" lvl="0" algn="just"/>
            <a:r>
              <a:rPr lang="ru-RU" sz="1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знаки препинания в простых, осложненных обособленным определением и обстоятельством предложениях</a:t>
            </a:r>
            <a:r>
              <a:rPr lang="ru-RU" sz="13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x-none" sz="13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kk-KZ" sz="13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67423950"/>
      </p:ext>
    </p:extLst>
  </p:cSld>
  <p:clrMapOvr>
    <a:masterClrMapping/>
  </p:clrMapOvr>
  <p:transition spd="slow">
    <p:cover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Прямоугольник 1032"/>
          <p:cNvSpPr/>
          <p:nvPr/>
        </p:nvSpPr>
        <p:spPr>
          <a:xfrm>
            <a:off x="0" y="-38553"/>
            <a:ext cx="12191999" cy="4616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РУССКИЙ ЯЗЫК (5-11 КЛАССЫ)</a:t>
            </a:r>
            <a:endParaRPr lang="ru-RU" sz="2400" b="1" dirty="0">
              <a:solidFill>
                <a:schemeClr val="bg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A603F5B3-278A-4D87-9AF2-2CD433DC998C}"/>
              </a:ext>
            </a:extLst>
          </p:cNvPr>
          <p:cNvSpPr txBox="1"/>
          <p:nvPr/>
        </p:nvSpPr>
        <p:spPr>
          <a:xfrm>
            <a:off x="364547" y="260678"/>
            <a:ext cx="4930587" cy="67249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kk-KZ" sz="1300" b="1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4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 класс</a:t>
            </a:r>
            <a:endParaRPr lang="x-none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400" i="1" u="sng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слушание и говорение</a:t>
            </a:r>
            <a:endParaRPr lang="x-none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ru-RU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участие в дискуссии, аргументация, выводы;</a:t>
            </a:r>
            <a:endParaRPr lang="x-none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400" i="1" u="sng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чтение</a:t>
            </a:r>
            <a:endParaRPr lang="x-none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ru-RU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характерные черты, языковые и жанровые особенности публицистического, разговорного, научного, официально-делового стилей;</a:t>
            </a:r>
            <a:endParaRPr lang="x-none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ru-RU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разграничение факта и мнения,  разные виды чтения, в том числе изучающее;</a:t>
            </a:r>
            <a:endParaRPr lang="x-none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400" i="1" u="sng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письмо</a:t>
            </a:r>
            <a:endParaRPr lang="x-none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ru-RU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исправление смысловых, фактических, логических, стилистических недочетов, редактирование текста, изменение структуры текста;</a:t>
            </a:r>
            <a:endParaRPr lang="x-none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400" i="1" u="sng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соблюдение речевых норм</a:t>
            </a:r>
            <a:endParaRPr lang="x-none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обособленные члены предложения, знаки препинания при уточняющих членах предложения.</a:t>
            </a:r>
            <a:r>
              <a:rPr lang="ru-RU" sz="14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endParaRPr lang="ru-RU" sz="1400" b="1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4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 класс</a:t>
            </a:r>
            <a:endParaRPr lang="x-none" sz="14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400" i="1" u="sng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слушание и говорение</a:t>
            </a:r>
            <a:endParaRPr lang="x-none" sz="14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ru-RU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использование модели речевого поведения в соответствии с речевыми нормами в конкретной ситуации;</a:t>
            </a:r>
            <a:endParaRPr lang="x-none" sz="14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400" i="1" u="sng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чтение</a:t>
            </a:r>
            <a:endParaRPr lang="x-none" sz="14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ru-RU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выявление особенностей и роли структуры текста в передаче основной мысли,  аббревиация, парцелляция, ирония, намёк, преуменьшение, преувеличение и другие приемы;</a:t>
            </a:r>
            <a:endParaRPr lang="x-none" sz="14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400" i="1" u="sng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письмо</a:t>
            </a:r>
            <a:endParaRPr lang="x-none" sz="14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ru-RU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разные виды плана, в том числе цитатный, тезисный;</a:t>
            </a:r>
            <a:endParaRPr lang="x-none" sz="14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400" i="1" u="sng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соблюдение речевых норм</a:t>
            </a:r>
            <a:endParaRPr lang="x-none" sz="14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ru-RU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орфографические нормы.</a:t>
            </a:r>
            <a:endParaRPr lang="x-none" sz="14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endParaRPr lang="x-none" sz="12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E94E7963-462E-4F7B-A3AE-E67220D6B2D7}"/>
              </a:ext>
            </a:extLst>
          </p:cNvPr>
          <p:cNvSpPr txBox="1"/>
          <p:nvPr/>
        </p:nvSpPr>
        <p:spPr>
          <a:xfrm>
            <a:off x="5732109" y="423112"/>
            <a:ext cx="6318959" cy="63401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3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sz="14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 класс</a:t>
            </a:r>
            <a:endParaRPr lang="x-none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400" i="1" u="sng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слушание и говорение</a:t>
            </a:r>
            <a:endParaRPr lang="x-none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ru-RU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определение основной мысли с учетом невербальных средств общения;</a:t>
            </a:r>
            <a:endParaRPr lang="x-none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ru-RU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участие в дебатах, аргументация собственной позиции;</a:t>
            </a:r>
            <a:endParaRPr lang="x-none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400" i="1" u="sng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чтение</a:t>
            </a:r>
            <a:endParaRPr lang="x-none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ru-RU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понимание применения  специальной лексики, аббревиации, перифразы,  аллюзии, эвфемизмов и других средств выразительности в   тексте;</a:t>
            </a:r>
            <a:endParaRPr lang="x-none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ru-RU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сравнение стилистических особенностей  текстов с учетом темы, основной мысли, проблемы, цели,  целевой аудитории, позиции автора;</a:t>
            </a:r>
            <a:endParaRPr lang="x-none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400" i="1" u="sng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письмо</a:t>
            </a:r>
            <a:endParaRPr lang="x-none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ru-RU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корректировка и редактирование всех имеющихся недочетов в тексте с учетом целей, целевой аудитории,  ситуации общения и воздействия на читателя;.</a:t>
            </a:r>
            <a:endParaRPr lang="x-none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400" i="1" u="sng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соблюдение речевых норм</a:t>
            </a:r>
            <a:endParaRPr lang="x-none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ru-RU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использование знаков препинания в простых, простых осложненных и сложных предложениях; использование лексики официально-делового стиля, публицистического и научного стилей, стилистических фигур в соответствии с целью и ситуацией общения.</a:t>
            </a:r>
            <a:endParaRPr lang="x-none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4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11 класс</a:t>
            </a:r>
            <a:endParaRPr lang="x-none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400" i="1" u="sng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слушание и говорение</a:t>
            </a:r>
            <a:endParaRPr lang="x-none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ru-RU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участие в деловой беседе, решение проблемы и достижение договоренности;   </a:t>
            </a:r>
            <a:endParaRPr lang="x-none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400" i="1" u="sng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чтение</a:t>
            </a:r>
            <a:endParaRPr lang="x-none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ru-RU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понимание применения изобразительно-выразительных средств, стилистических фигур и других приемов в тексте; формулирование вопросов для исследования и гипотезы по прочитанному тексту</a:t>
            </a:r>
            <a:endParaRPr lang="x-none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400" i="1" u="sng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письмо</a:t>
            </a:r>
            <a:endParaRPr lang="x-none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ru-RU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написание текстов-описаний и текстов-повествований в различных жанрах с использованием приемов, отражающих убеждения, взгляды и чувства автора; корректировка и редактирование всех имеющихся недочетов в тексте</a:t>
            </a:r>
            <a:endParaRPr lang="x-none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400" i="1" u="sng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соблюдение речевых </a:t>
            </a:r>
            <a:r>
              <a:rPr lang="ru-RU" sz="1400" i="1" u="sng" dirty="0" smtClean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норм</a:t>
            </a:r>
            <a:endParaRPr lang="x-none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28841153"/>
      </p:ext>
    </p:extLst>
  </p:cSld>
  <p:clrMapOvr>
    <a:masterClrMapping/>
  </p:clrMapOvr>
  <p:transition spd="slow">
    <p:cover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Прямоугольник 1032"/>
          <p:cNvSpPr/>
          <p:nvPr/>
        </p:nvSpPr>
        <p:spPr>
          <a:xfrm>
            <a:off x="-1" y="0"/>
            <a:ext cx="12191999" cy="4616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НЕМЕЦКИЙ ЯЗЫК (1-11 КЛАССЫ)</a:t>
            </a:r>
            <a:endParaRPr lang="ru-RU" sz="2400" b="1" dirty="0">
              <a:solidFill>
                <a:schemeClr val="bg1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7D12EB1E-EA6C-4444-AC38-64394C179F23}"/>
              </a:ext>
            </a:extLst>
          </p:cNvPr>
          <p:cNvSpPr txBox="1"/>
          <p:nvPr/>
        </p:nvSpPr>
        <p:spPr>
          <a:xfrm>
            <a:off x="6165614" y="767122"/>
            <a:ext cx="5474970" cy="58423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/>
            <a:r>
              <a:rPr lang="ru-RU" sz="14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</a:t>
            </a:r>
            <a:r>
              <a:rPr lang="ru-RU" sz="16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Темы учебной программы для повторения и </a:t>
            </a:r>
            <a:r>
              <a:rPr lang="ru-RU" sz="1600" b="1" dirty="0" smtClean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закрепления</a:t>
            </a:r>
            <a:endParaRPr lang="ru-RU" sz="1600" b="1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/>
            <a:endParaRPr lang="kk-KZ" sz="13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kk-KZ" sz="13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1 классе «Heißes und Kaltes», «In Kasachstan», «Weg zur Schule», «Kopfzeugen  und Masken», «Heißes und Kaltes», </a:t>
            </a:r>
            <a:r>
              <a:rPr lang="de-DE" sz="13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kk-KZ" sz="13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Fertigung von der Puppe», «Ungewöhnlicher Tanz».</a:t>
            </a:r>
            <a:endParaRPr lang="x-none" sz="13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kk-KZ" sz="13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во 2-м классе  «Den Rücken stärken», «Schulfotos», «Wegemarke und Schilder», «Mein Flugzeug», «Und jetzt zusammen»;</a:t>
            </a:r>
            <a:endParaRPr lang="x-none" sz="13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kk-KZ" sz="13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3-м классе  «Kreatives Projekt», «Tag und Nacht», «Lichtquellen», «Schattenspiel», «Goethe»;</a:t>
            </a:r>
            <a:endParaRPr lang="x-none" sz="13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kk-KZ" sz="13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4-м классе  «Äsop-Fabel», «Folklore», «Drachen und Wunderwesen», «Auf der Suche nach Sсhätzen», «Schätze unseres Planets», «Planeten des Sonnensystems», «Langsame Autos».</a:t>
            </a:r>
            <a:endParaRPr lang="x-none" sz="13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kk-KZ" sz="13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5-м классе «Unsere Heimat - Kasachstan. Reise durch Kasachstan», «Traditionen und Folklore», «Ökologie und Lebenssicherheit»; </a:t>
            </a:r>
            <a:endParaRPr lang="x-none" sz="13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kk-KZ" sz="13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6-м классе  «Die Erde – unser Haus»,  «Kasachische und deutsche Kultur», «Gesunde Lebensweise», </a:t>
            </a:r>
            <a:r>
              <a:rPr lang="de-DE" sz="13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kk-KZ" sz="13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Gesunde Lebensweise»;</a:t>
            </a:r>
            <a:endParaRPr lang="x-none" sz="13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kk-KZ" sz="13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7-м классе  «Hervorragende Persönlichkeiten meiner Region», «Musik und Literatur», «Beruf der Zukunft», «Schüleraustauschprogramm in aller Welt»;</a:t>
            </a:r>
            <a:endParaRPr lang="x-none" sz="13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kk-KZ" sz="13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8-м классе  «Innovationen in der Welt Erfindungen, die die Welt  verändert haben»,  «Zeit der Friedenstiftung», «Der Mensch und sein Können»;</a:t>
            </a:r>
            <a:endParaRPr lang="x-none" sz="13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kk-KZ" sz="13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9-м классе  «Alternative Energiequellen», «Berufsauswahl», «Persönlichkeitsentwicklung»;</a:t>
            </a:r>
            <a:endParaRPr lang="x-none" sz="13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kk-KZ" sz="13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10-м классе  «Soziale Sicherheit – Staatsfortschritt», «Wie sind Führereigenschaften zu entfalten», «Wissenschaft und Technik»; </a:t>
            </a: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kk-KZ" sz="13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11-м классе  «Soziale Sicherheit – Staatsfortschritt», « IT-Technoligien», «Wie sind  Führereigenschaften zu entfalten», «Wirtschaft und Konkurrenzfähigkeit des Landes».</a:t>
            </a:r>
            <a:endParaRPr lang="x-none" sz="13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3" name="Таблица 12">
            <a:extLst>
              <a:ext uri="{FF2B5EF4-FFF2-40B4-BE49-F238E27FC236}">
                <a16:creationId xmlns="" xmlns:a16="http://schemas.microsoft.com/office/drawing/2014/main" id="{49A8654B-5A74-4B0D-9F00-0DB6F9F4B6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763596745"/>
              </p:ext>
            </p:extLst>
          </p:nvPr>
        </p:nvGraphicFramePr>
        <p:xfrm>
          <a:off x="341586" y="1651116"/>
          <a:ext cx="5163102" cy="317044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706670">
                  <a:extLst>
                    <a:ext uri="{9D8B030D-6E8A-4147-A177-3AD203B41FA5}">
                      <a16:colId xmlns="" xmlns:a16="http://schemas.microsoft.com/office/drawing/2014/main" val="506926750"/>
                    </a:ext>
                  </a:extLst>
                </a:gridCol>
                <a:gridCol w="1335022">
                  <a:extLst>
                    <a:ext uri="{9D8B030D-6E8A-4147-A177-3AD203B41FA5}">
                      <a16:colId xmlns="" xmlns:a16="http://schemas.microsoft.com/office/drawing/2014/main" val="2224137773"/>
                    </a:ext>
                  </a:extLst>
                </a:gridCol>
                <a:gridCol w="1088136">
                  <a:extLst>
                    <a:ext uri="{9D8B030D-6E8A-4147-A177-3AD203B41FA5}">
                      <a16:colId xmlns="" xmlns:a16="http://schemas.microsoft.com/office/drawing/2014/main" val="2925865684"/>
                    </a:ext>
                  </a:extLst>
                </a:gridCol>
                <a:gridCol w="1033274">
                  <a:extLst>
                    <a:ext uri="{9D8B030D-6E8A-4147-A177-3AD203B41FA5}">
                      <a16:colId xmlns="" xmlns:a16="http://schemas.microsoft.com/office/drawing/2014/main" val="3694658957"/>
                    </a:ext>
                  </a:extLst>
                </a:gridCol>
              </a:tblGrid>
              <a:tr h="39374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Учебный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предмет</a:t>
                      </a:r>
                      <a:endParaRPr lang="x-none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k-KZ" sz="1400" dirty="0"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Класс</a:t>
                      </a:r>
                      <a:endParaRPr lang="x-none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Всего тем </a:t>
                      </a:r>
                      <a:endParaRPr lang="x-none" sz="1400" dirty="0"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по учебной программе</a:t>
                      </a:r>
                      <a:endParaRPr lang="x-none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Из них</a:t>
                      </a:r>
                      <a:endParaRPr lang="x-none" sz="1400" dirty="0"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сложные темы</a:t>
                      </a:r>
                      <a:endParaRPr lang="x-none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65588816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Немецкий язык</a:t>
                      </a:r>
                      <a:endParaRPr lang="x-none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x-none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x-none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x-none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30883940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Немецкий язык</a:t>
                      </a:r>
                      <a:endParaRPr lang="x-none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x-none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x-none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x-none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98822366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Немецкий язык</a:t>
                      </a:r>
                      <a:endParaRPr lang="x-none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x-none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x-none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x-none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63260927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Немецкий язык</a:t>
                      </a:r>
                      <a:endParaRPr lang="x-none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x-none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x-none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x-none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78427195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Немецкий язык</a:t>
                      </a:r>
                      <a:endParaRPr lang="x-none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x-none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x-none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x-none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83850472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Немецкий язык</a:t>
                      </a:r>
                      <a:endParaRPr lang="x-none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x-none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x-none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x-none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86004905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Немецкий язык</a:t>
                      </a:r>
                      <a:endParaRPr lang="x-none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x-none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x-none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x-none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06831266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Немецкий язык</a:t>
                      </a:r>
                      <a:endParaRPr lang="x-none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x-none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x-none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x-none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63395623"/>
                  </a:ext>
                </a:extLst>
              </a:tr>
              <a:tr h="20613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Немецкий язык</a:t>
                      </a:r>
                      <a:endParaRPr lang="x-none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x-none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x-none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x-none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771850272"/>
                  </a:ext>
                </a:extLst>
              </a:tr>
              <a:tr h="2091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Немецкий язык</a:t>
                      </a:r>
                      <a:endParaRPr lang="x-none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x-none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x-none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x-none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89906712"/>
                  </a:ext>
                </a:extLst>
              </a:tr>
              <a:tr h="24753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Немецкий язык</a:t>
                      </a:r>
                      <a:endParaRPr lang="x-none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x-none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x-none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x-none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688932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985614951"/>
      </p:ext>
    </p:extLst>
  </p:cSld>
  <p:clrMapOvr>
    <a:masterClrMapping/>
  </p:clrMapOvr>
  <p:transition spd="slow">
    <p:cover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Прямоугольник 1032"/>
          <p:cNvSpPr/>
          <p:nvPr/>
        </p:nvSpPr>
        <p:spPr>
          <a:xfrm>
            <a:off x="-1" y="0"/>
            <a:ext cx="12191999" cy="4616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МАТЕМАТИКА, АЛГЕБРА, ГЕОМЕТРИЯ, АЛГЕБРА И НАЧАЛА АНАЛИЗА (5-11 КЛАССЫ) </a:t>
            </a:r>
            <a:endParaRPr lang="ru-RU" sz="2400" b="1" dirty="0">
              <a:solidFill>
                <a:schemeClr val="bg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7D12EB1E-EA6C-4444-AC38-64394C179F23}"/>
              </a:ext>
            </a:extLst>
          </p:cNvPr>
          <p:cNvSpPr txBox="1"/>
          <p:nvPr/>
        </p:nvSpPr>
        <p:spPr>
          <a:xfrm>
            <a:off x="5698998" y="626837"/>
            <a:ext cx="6224568" cy="61138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/>
            <a:r>
              <a:rPr lang="ru-RU" sz="16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Темы учебной программы для повторения и закрепления</a:t>
            </a:r>
          </a:p>
          <a:p>
            <a:pPr lvl="0" algn="just"/>
            <a:endParaRPr lang="kk-KZ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"/>
            </a:pPr>
            <a:r>
              <a:rPr lang="kk-KZ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 математике в 5 классе «Действия над обыкновенными и десятичными дробями», «Проценты», «Решение текстовых задач»;</a:t>
            </a:r>
            <a:endParaRPr lang="x-none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"/>
            </a:pPr>
            <a:r>
              <a:rPr lang="kk-KZ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 математике в 6 классе «Действия над рациональными числами», «Линейные уравнения с одной переменной», «Линейные неравенства с одной переменной и их системы»;</a:t>
            </a:r>
            <a:endParaRPr lang="x-none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"/>
            </a:pPr>
            <a:r>
              <a:rPr lang="kk-KZ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 алгебре в 7 классе «Преобразование выражений, содержащих степени», «Разложение на множители и тождественные преобразования выражений», «Формулы сокращенного умножения», «Алгебраические дроби и действия над ними»;</a:t>
            </a:r>
            <a:endParaRPr lang="x-none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"/>
            </a:pPr>
            <a:r>
              <a:rPr lang="kk-KZ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 алгебре в 8 классе «Квадратные уравнения», «Квадратичная функция», «Рациональные неравенства», «Решение текстовых задач»;</a:t>
            </a:r>
            <a:endParaRPr lang="x-none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"/>
            </a:pPr>
            <a:r>
              <a:rPr lang="kk-KZ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 алгебре в 9 классе «Формулы тригонометрии», «Решение текстовых задач на прогрессии»;</a:t>
            </a:r>
            <a:endParaRPr lang="x-none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"/>
            </a:pPr>
            <a:r>
              <a:rPr lang="kk-KZ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 алгебре и началам анализа в 10 классе «Тригометрические уравнения», «Тригонометрические неравенства», «Применение производной»; «Функция, ее свойства и график»;</a:t>
            </a:r>
            <a:endParaRPr lang="x-none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"/>
            </a:pPr>
            <a:r>
              <a:rPr lang="kk-KZ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 алгебре и началам анализа в 11 классе «Нахождение площади фигур и объема тел», «Преобразование рациональных и иррациональных выражений», «Логарифм числа», «Показательные и логарифмические уравнения и неравенства». </a:t>
            </a:r>
            <a:endParaRPr lang="x-none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"/>
            </a:pPr>
            <a:r>
              <a:rPr lang="kk-KZ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 геометрии в 7-9 классах основная часть тем является сложной, поэтому</a:t>
            </a:r>
            <a:r>
              <a:rPr lang="kk-KZ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рекомендуется повторение всех сложных тем;</a:t>
            </a:r>
            <a:endParaRPr lang="kk-KZ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"/>
            </a:pPr>
            <a:r>
              <a:rPr lang="kk-KZ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 геометрии в 10 классе «Векторы в пространстве»; </a:t>
            </a:r>
            <a:endParaRPr lang="x-none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"/>
            </a:pPr>
            <a:r>
              <a:rPr lang="kk-KZ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 геометрии в 11 классе «Нахождение площади и объема многогранников и тел вращения»; «</a:t>
            </a:r>
            <a:r>
              <a:rPr lang="kk-KZ" sz="14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Сечения многогранников и тел вращения». </a:t>
            </a:r>
            <a:endParaRPr lang="x-none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3" name="Таблица 12">
            <a:extLst>
              <a:ext uri="{FF2B5EF4-FFF2-40B4-BE49-F238E27FC236}">
                <a16:creationId xmlns="" xmlns:a16="http://schemas.microsoft.com/office/drawing/2014/main" id="{49A8654B-5A74-4B0D-9F00-0DB6F9F4B6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99319056"/>
              </p:ext>
            </p:extLst>
          </p:nvPr>
        </p:nvGraphicFramePr>
        <p:xfrm>
          <a:off x="195282" y="983604"/>
          <a:ext cx="5163102" cy="500049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706670">
                  <a:extLst>
                    <a:ext uri="{9D8B030D-6E8A-4147-A177-3AD203B41FA5}">
                      <a16:colId xmlns="" xmlns:a16="http://schemas.microsoft.com/office/drawing/2014/main" val="506926750"/>
                    </a:ext>
                  </a:extLst>
                </a:gridCol>
                <a:gridCol w="1335022">
                  <a:extLst>
                    <a:ext uri="{9D8B030D-6E8A-4147-A177-3AD203B41FA5}">
                      <a16:colId xmlns="" xmlns:a16="http://schemas.microsoft.com/office/drawing/2014/main" val="2224137773"/>
                    </a:ext>
                  </a:extLst>
                </a:gridCol>
                <a:gridCol w="1088136">
                  <a:extLst>
                    <a:ext uri="{9D8B030D-6E8A-4147-A177-3AD203B41FA5}">
                      <a16:colId xmlns="" xmlns:a16="http://schemas.microsoft.com/office/drawing/2014/main" val="2925865684"/>
                    </a:ext>
                  </a:extLst>
                </a:gridCol>
                <a:gridCol w="1033274">
                  <a:extLst>
                    <a:ext uri="{9D8B030D-6E8A-4147-A177-3AD203B41FA5}">
                      <a16:colId xmlns="" xmlns:a16="http://schemas.microsoft.com/office/drawing/2014/main" val="3694658957"/>
                    </a:ext>
                  </a:extLst>
                </a:gridCol>
              </a:tblGrid>
              <a:tr h="39374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Учебный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предмет</a:t>
                      </a:r>
                      <a:endParaRPr lang="x-none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k-KZ" sz="1300" dirty="0"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Класс</a:t>
                      </a:r>
                      <a:endParaRPr lang="x-none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Всего тем </a:t>
                      </a:r>
                      <a:endParaRPr lang="x-none" sz="1300" dirty="0"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по учебной программе</a:t>
                      </a:r>
                      <a:endParaRPr lang="x-none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Из них</a:t>
                      </a:r>
                      <a:endParaRPr lang="x-none" sz="1300" dirty="0"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сложные темы</a:t>
                      </a:r>
                      <a:endParaRPr lang="x-none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65588816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Математика</a:t>
                      </a:r>
                      <a:endParaRPr lang="x-none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x-none" sz="13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56</a:t>
                      </a:r>
                      <a:endParaRPr lang="x-none" sz="13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x-none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30883940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Математика</a:t>
                      </a:r>
                      <a:endParaRPr lang="x-none" sz="13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x-none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45</a:t>
                      </a:r>
                      <a:endParaRPr lang="x-none" sz="13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x-none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98822366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Алгебра</a:t>
                      </a:r>
                      <a:endParaRPr lang="x-none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x-none" sz="13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x-none" sz="13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x-none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63260927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Геометрия</a:t>
                      </a:r>
                      <a:endParaRPr lang="x-none" sz="13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x-none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x-none" sz="13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x-none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78427195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Алгебра</a:t>
                      </a:r>
                      <a:endParaRPr lang="x-none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x-none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x-none" sz="13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x-none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83850472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Геометрия</a:t>
                      </a:r>
                      <a:endParaRPr lang="x-none" sz="13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x-none" sz="13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x-none" sz="13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x-none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86004905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Алгебра</a:t>
                      </a:r>
                      <a:endParaRPr lang="x-none" sz="13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x-none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x-none" sz="13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x-none" sz="13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06831266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Геометрия</a:t>
                      </a:r>
                      <a:endParaRPr lang="x-none" sz="13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x-none" sz="13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x-none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x-none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63395623"/>
                  </a:ext>
                </a:extLst>
              </a:tr>
              <a:tr h="49611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Алгебра и начала анализа</a:t>
                      </a:r>
                      <a:endParaRPr lang="x-none" sz="1300" dirty="0"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(ЕМН)</a:t>
                      </a:r>
                      <a:endParaRPr lang="x-none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51</a:t>
                      </a:r>
                      <a:endParaRPr lang="x-none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x-none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771850272"/>
                  </a:ext>
                </a:extLst>
              </a:tr>
              <a:tr h="20917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Геометрия</a:t>
                      </a:r>
                      <a:endParaRPr lang="x-none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10 (ЕМН)</a:t>
                      </a:r>
                      <a:endParaRPr lang="x-none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x-none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x-none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89906712"/>
                  </a:ext>
                </a:extLst>
              </a:tr>
              <a:tr h="49611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Алгебра и начала анализа</a:t>
                      </a:r>
                      <a:endParaRPr lang="x-none" sz="1300" dirty="0"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(ОГН)</a:t>
                      </a:r>
                      <a:endParaRPr lang="x-none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x-none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x-none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68893262"/>
                  </a:ext>
                </a:extLst>
              </a:tr>
              <a:tr h="20917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Геометрия</a:t>
                      </a:r>
                      <a:endParaRPr lang="x-none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10 (ОГН)</a:t>
                      </a:r>
                      <a:endParaRPr lang="x-none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x-none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x-none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00114137"/>
                  </a:ext>
                </a:extLst>
              </a:tr>
              <a:tr h="49611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Алгебра и начала анализа</a:t>
                      </a:r>
                      <a:endParaRPr lang="x-none" sz="1300" dirty="0"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(ЕМН)</a:t>
                      </a:r>
                      <a:endParaRPr lang="x-none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x-none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x-none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02397513"/>
                  </a:ext>
                </a:extLst>
              </a:tr>
              <a:tr h="20917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Геометрия</a:t>
                      </a:r>
                      <a:endParaRPr lang="x-none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11 (ЕМН)</a:t>
                      </a:r>
                      <a:endParaRPr lang="x-none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x-none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x-none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81966625"/>
                  </a:ext>
                </a:extLst>
              </a:tr>
              <a:tr h="49611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Алгебра и начала анализа</a:t>
                      </a:r>
                      <a:endParaRPr lang="x-none" sz="1300" dirty="0"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11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(ОГН)</a:t>
                      </a:r>
                      <a:endParaRPr lang="x-none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x-none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x-none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93587100"/>
                  </a:ext>
                </a:extLst>
              </a:tr>
              <a:tr h="20917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Геометрия</a:t>
                      </a:r>
                      <a:endParaRPr lang="x-none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11 (ОГН)</a:t>
                      </a:r>
                      <a:endParaRPr lang="x-none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x-none" sz="13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x-none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575523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934480502"/>
      </p:ext>
    </p:extLst>
  </p:cSld>
  <p:clrMapOvr>
    <a:masterClrMapping/>
  </p:clrMapOvr>
  <p:transition spd="slow">
    <p:cover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Прямоугольник 1032"/>
          <p:cNvSpPr/>
          <p:nvPr/>
        </p:nvSpPr>
        <p:spPr>
          <a:xfrm>
            <a:off x="-1" y="0"/>
            <a:ext cx="12191999" cy="4616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ИКТ (3-4 КЛАССЫ), ИНФОРМАТИКА (5-10 КЛАССЫ)</a:t>
            </a:r>
            <a:endParaRPr lang="ru-RU" sz="2400" b="1" dirty="0">
              <a:solidFill>
                <a:schemeClr val="bg1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7D12EB1E-EA6C-4444-AC38-64394C179F23}"/>
              </a:ext>
            </a:extLst>
          </p:cNvPr>
          <p:cNvSpPr txBox="1"/>
          <p:nvPr/>
        </p:nvSpPr>
        <p:spPr>
          <a:xfrm>
            <a:off x="6205175" y="682592"/>
            <a:ext cx="5908361" cy="60016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k-KZ" sz="1600" b="1" dirty="0" smtClean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 </a:t>
            </a:r>
            <a:r>
              <a:rPr lang="kk-KZ" sz="16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класс</a:t>
            </a:r>
            <a:endParaRPr lang="x-none" sz="1600" b="1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5113"/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Программирование </a:t>
            </a:r>
            <a:r>
              <a:rPr lang="kk-KZ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линейных </a:t>
            </a:r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алгоритмов на языке </a:t>
            </a:r>
            <a:r>
              <a:rPr lang="ru-RU" sz="1600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Python</a:t>
            </a:r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ru-RU" sz="1600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пайтон</a:t>
            </a:r>
            <a:r>
              <a:rPr lang="ru-RU" sz="1600" dirty="0" smtClean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);</a:t>
            </a:r>
            <a:endParaRPr lang="x-none" sz="16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5113"/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Программирование вложенных </a:t>
            </a:r>
            <a:r>
              <a:rPr lang="ru-RU" sz="1600" dirty="0" smtClean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условий;</a:t>
            </a:r>
            <a:endParaRPr lang="x-none" sz="16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5113"/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Программирование составных </a:t>
            </a:r>
            <a:r>
              <a:rPr lang="ru-RU" sz="1600" dirty="0" smtClean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условий;</a:t>
            </a:r>
            <a:endParaRPr lang="x-none" sz="16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5113"/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Программирование </a:t>
            </a:r>
            <a:r>
              <a:rPr lang="kk-KZ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алгоритмов </a:t>
            </a:r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выбор</a:t>
            </a:r>
            <a:r>
              <a:rPr lang="kk-KZ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а.</a:t>
            </a:r>
            <a:endParaRPr lang="x-none" sz="16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kk-KZ" sz="1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x-none" sz="16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kk-KZ" sz="16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 класс</a:t>
            </a:r>
            <a:endParaRPr lang="x-none" sz="1600" b="1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5113"/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Программирование </a:t>
            </a:r>
            <a:r>
              <a:rPr lang="kk-KZ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линейных </a:t>
            </a:r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алгоритмов на языке </a:t>
            </a:r>
            <a:r>
              <a:rPr lang="ru-RU" sz="1600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Python</a:t>
            </a:r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1600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пайтон</a:t>
            </a:r>
            <a:r>
              <a:rPr lang="ru-RU" sz="1600" dirty="0" smtClean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);</a:t>
            </a:r>
            <a:endParaRPr lang="x-none" sz="16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5113"/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Программирование алгоритмов </a:t>
            </a:r>
            <a:r>
              <a:rPr lang="kk-KZ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ветвления </a:t>
            </a:r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 языке </a:t>
            </a:r>
            <a:r>
              <a:rPr lang="ru-RU" sz="1600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Python</a:t>
            </a:r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1600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пайтон</a:t>
            </a:r>
            <a:r>
              <a:rPr lang="ru-RU" sz="1600" dirty="0" smtClean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);</a:t>
            </a:r>
            <a:endParaRPr lang="x-none" sz="16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5113"/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Программирование </a:t>
            </a:r>
            <a:r>
              <a:rPr lang="kk-KZ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циулических </a:t>
            </a:r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алгоритмов на языке </a:t>
            </a:r>
            <a:r>
              <a:rPr lang="ru-RU" sz="1600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Python</a:t>
            </a:r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1600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пайтон</a:t>
            </a:r>
            <a:r>
              <a:rPr lang="ru-RU" sz="1600" dirty="0" smtClean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endParaRPr lang="x-none" sz="16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kk-KZ" sz="1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x-none" sz="16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kk-KZ" sz="16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 класс</a:t>
            </a:r>
            <a:endParaRPr lang="x-none" sz="16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5113"/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Программирование на языке </a:t>
            </a:r>
            <a:r>
              <a:rPr lang="ru-RU" sz="1600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Python</a:t>
            </a:r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1600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пайтон</a:t>
            </a:r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kk-KZ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x-none" sz="16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5113"/>
            <a:r>
              <a:rPr lang="kk-KZ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</a:t>
            </a:r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Одномерный массив</a:t>
            </a:r>
            <a:r>
              <a:rPr lang="kk-KZ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Поиск элемента с заданными свойствами</a:t>
            </a:r>
            <a:r>
              <a:rPr lang="kk-KZ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П</a:t>
            </a:r>
            <a:r>
              <a:rPr lang="ru-RU" sz="1600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ерестановка</a:t>
            </a:r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элементов;</a:t>
            </a:r>
            <a:endParaRPr lang="x-none" sz="16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5113"/>
            <a:r>
              <a:rPr lang="kk-KZ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</a:t>
            </a:r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Двумерный массив</a:t>
            </a:r>
            <a:r>
              <a:rPr lang="kk-KZ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Сортировка</a:t>
            </a:r>
            <a:r>
              <a:rPr lang="kk-KZ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Удаление и вставка </a:t>
            </a:r>
            <a:r>
              <a:rPr lang="ru-RU" sz="1600" dirty="0" smtClean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элемента;</a:t>
            </a:r>
            <a:endParaRPr lang="x-none" sz="16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5113"/>
            <a:r>
              <a:rPr lang="kk-KZ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</a:t>
            </a:r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Создание 2D игры на языке программирования </a:t>
            </a:r>
            <a:r>
              <a:rPr lang="ru-RU" sz="1600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Python</a:t>
            </a:r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1600" dirty="0" err="1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пайтон</a:t>
            </a:r>
            <a:r>
              <a:rPr lang="ru-RU" sz="1600" dirty="0" smtClean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endParaRPr lang="x-none" sz="16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kk-KZ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x-none" sz="16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kk-KZ" sz="16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 класс  (ЕМН)</a:t>
            </a:r>
            <a:endParaRPr lang="x-none" sz="16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5113"/>
            <a:r>
              <a:rPr lang="kk-KZ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</a:t>
            </a:r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Системы счисления</a:t>
            </a:r>
            <a:r>
              <a:rPr lang="kk-KZ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Логические основы </a:t>
            </a:r>
            <a:r>
              <a:rPr lang="ru-RU" sz="1600" dirty="0" smtClean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компьютера</a:t>
            </a:r>
            <a:r>
              <a:rPr lang="kk-KZ" sz="1600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x-none" sz="16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5113"/>
            <a:r>
              <a:rPr lang="kk-KZ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</a:t>
            </a:r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Пользовательские функции и процедуры</a:t>
            </a:r>
            <a:r>
              <a:rPr lang="kk-KZ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Работа со </a:t>
            </a:r>
            <a:r>
              <a:rPr lang="ru-RU" sz="1600" dirty="0" smtClean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строками;</a:t>
            </a:r>
            <a:endParaRPr lang="x-none" sz="16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5113"/>
            <a:r>
              <a:rPr lang="kk-KZ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</a:t>
            </a:r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Работа с файлами</a:t>
            </a:r>
            <a:r>
              <a:rPr lang="kk-KZ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Методы </a:t>
            </a:r>
            <a:r>
              <a:rPr lang="ru-RU" sz="1600" dirty="0" smtClean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сортировки;</a:t>
            </a:r>
            <a:endParaRPr lang="x-none" sz="16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5113"/>
            <a:r>
              <a:rPr lang="kk-KZ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</a:t>
            </a:r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Алгоритмы на </a:t>
            </a:r>
            <a:r>
              <a:rPr lang="ru-RU" sz="1600" dirty="0" smtClean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графах.</a:t>
            </a:r>
            <a:endParaRPr lang="x-none" sz="16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3" name="Таблица 12">
            <a:extLst>
              <a:ext uri="{FF2B5EF4-FFF2-40B4-BE49-F238E27FC236}">
                <a16:creationId xmlns="" xmlns:a16="http://schemas.microsoft.com/office/drawing/2014/main" id="{49A8654B-5A74-4B0D-9F00-0DB6F9F4B6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921427697"/>
              </p:ext>
            </p:extLst>
          </p:nvPr>
        </p:nvGraphicFramePr>
        <p:xfrm>
          <a:off x="640712" y="757745"/>
          <a:ext cx="5163102" cy="234696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706670">
                  <a:extLst>
                    <a:ext uri="{9D8B030D-6E8A-4147-A177-3AD203B41FA5}">
                      <a16:colId xmlns="" xmlns:a16="http://schemas.microsoft.com/office/drawing/2014/main" val="506926750"/>
                    </a:ext>
                  </a:extLst>
                </a:gridCol>
                <a:gridCol w="1335022">
                  <a:extLst>
                    <a:ext uri="{9D8B030D-6E8A-4147-A177-3AD203B41FA5}">
                      <a16:colId xmlns="" xmlns:a16="http://schemas.microsoft.com/office/drawing/2014/main" val="2224137773"/>
                    </a:ext>
                  </a:extLst>
                </a:gridCol>
                <a:gridCol w="1088136">
                  <a:extLst>
                    <a:ext uri="{9D8B030D-6E8A-4147-A177-3AD203B41FA5}">
                      <a16:colId xmlns="" xmlns:a16="http://schemas.microsoft.com/office/drawing/2014/main" val="2925865684"/>
                    </a:ext>
                  </a:extLst>
                </a:gridCol>
                <a:gridCol w="1033274">
                  <a:extLst>
                    <a:ext uri="{9D8B030D-6E8A-4147-A177-3AD203B41FA5}">
                      <a16:colId xmlns="" xmlns:a16="http://schemas.microsoft.com/office/drawing/2014/main" val="3694658957"/>
                    </a:ext>
                  </a:extLst>
                </a:gridCol>
              </a:tblGrid>
              <a:tr h="39374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</a:rPr>
                        <a:t>Предмет</a:t>
                      </a:r>
                      <a:endParaRPr lang="x-none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Arial Narrow" panose="020B0606020202030204" pitchFamily="34" charset="0"/>
                        </a:rPr>
                        <a:t>Класс</a:t>
                      </a:r>
                      <a:endParaRPr lang="x-none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</a:rPr>
                        <a:t>Всего тем </a:t>
                      </a:r>
                      <a:endParaRPr lang="x-none" sz="1400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</a:rPr>
                        <a:t>по учебной программе</a:t>
                      </a:r>
                      <a:endParaRPr lang="x-none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</a:rPr>
                        <a:t>Из них</a:t>
                      </a:r>
                      <a:endParaRPr lang="x-none" sz="1400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</a:rPr>
                        <a:t>сложные темы</a:t>
                      </a:r>
                      <a:endParaRPr lang="x-none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65588816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/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ИКТ</a:t>
                      </a:r>
                      <a:endParaRPr lang="x-none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x-none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x-none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x-none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30883940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/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ИКТ</a:t>
                      </a:r>
                      <a:endParaRPr lang="x-none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x-none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x-none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x-none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98822366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/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Информатика</a:t>
                      </a:r>
                      <a:endParaRPr lang="x-none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x-none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x-none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x-none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63260927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/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Информатика</a:t>
                      </a:r>
                      <a:endParaRPr lang="x-none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x-none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x-none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x-none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78427195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/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Информатика</a:t>
                      </a:r>
                      <a:endParaRPr lang="x-none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x-none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x-none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x-none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83850472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/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Информатика</a:t>
                      </a:r>
                      <a:endParaRPr lang="x-none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x-none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x-none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x-none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86004905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/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Информатика</a:t>
                      </a:r>
                      <a:endParaRPr lang="x-none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x-none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x-none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x-none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06831266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/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Информатика</a:t>
                      </a:r>
                      <a:endParaRPr lang="x-none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 (ЕМН)</a:t>
                      </a:r>
                      <a:endParaRPr lang="x-none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x-none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x-none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6339562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73A16F83-E16C-412F-986F-793204A1B707}"/>
              </a:ext>
            </a:extLst>
          </p:cNvPr>
          <p:cNvSpPr txBox="1"/>
          <p:nvPr/>
        </p:nvSpPr>
        <p:spPr>
          <a:xfrm>
            <a:off x="172016" y="3259110"/>
            <a:ext cx="5911913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k-KZ" sz="13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sz="16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Темы учебной программы для повторения и </a:t>
            </a:r>
            <a:r>
              <a:rPr lang="ru-RU" sz="1600" b="1" dirty="0" smtClean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закрепления</a:t>
            </a:r>
            <a:r>
              <a:rPr lang="kk-KZ" sz="1600" b="1" dirty="0" smtClean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kk-KZ" sz="1600" b="1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x-none" sz="16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kk-KZ" sz="16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 класс </a:t>
            </a:r>
            <a:endParaRPr lang="x-none" sz="16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5113"/>
            <a:r>
              <a:rPr lang="kk-KZ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</a:t>
            </a:r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Гироскопический датчик</a:t>
            </a:r>
            <a:r>
              <a:rPr lang="kk-KZ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Повороты</a:t>
            </a:r>
            <a:endParaRPr lang="x-none" sz="16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5113"/>
            <a:r>
              <a:rPr lang="kk-KZ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</a:t>
            </a:r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Движение робота по линии</a:t>
            </a:r>
            <a:endParaRPr lang="x-none" sz="16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kk-KZ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x-none" sz="16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6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</a:t>
            </a:r>
            <a:r>
              <a:rPr lang="kk-KZ" sz="16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kk-KZ" sz="1600" b="1" dirty="0" smtClean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класс</a:t>
            </a:r>
            <a:endParaRPr lang="ru-RU" sz="16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600" dirty="0" smtClean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1. Программирование </a:t>
            </a:r>
            <a:r>
              <a:rPr lang="kk-KZ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линейных </a:t>
            </a:r>
            <a:r>
              <a:rPr lang="ru-RU" sz="16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алгоритмов на </a:t>
            </a:r>
            <a:r>
              <a:rPr lang="ru-RU" sz="1600" dirty="0" smtClean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языке </a:t>
            </a:r>
            <a:r>
              <a:rPr lang="ru-RU" sz="1600" dirty="0" err="1" smtClean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Python</a:t>
            </a:r>
            <a:r>
              <a:rPr lang="ru-RU" sz="1600" dirty="0" smtClean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1600" dirty="0" err="1" smtClean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пайтон</a:t>
            </a:r>
            <a:r>
              <a:rPr lang="ru-RU" sz="1600" dirty="0" smtClean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kk-KZ" sz="16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kk-KZ" sz="16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kk-KZ" sz="1600" dirty="0" smtClean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В </a:t>
            </a:r>
            <a:r>
              <a:rPr lang="kk-KZ" sz="16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2021-2022 учебном году 8, 9 классы будут изучать я</a:t>
            </a:r>
            <a:r>
              <a:rPr lang="ru-RU" sz="1600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зык  </a:t>
            </a:r>
            <a:r>
              <a:rPr lang="kk-KZ" sz="1600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</a:t>
            </a:r>
            <a:r>
              <a:rPr lang="ru-RU" sz="1600" dirty="0" err="1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рограммировани</a:t>
            </a:r>
            <a:r>
              <a:rPr lang="kk-KZ" sz="1600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я </a:t>
            </a:r>
            <a:r>
              <a:rPr lang="ru-RU" sz="1600" dirty="0" err="1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Python</a:t>
            </a:r>
            <a:r>
              <a:rPr lang="ru-RU" sz="1600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ru-RU" sz="1600" dirty="0" err="1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пайтон</a:t>
            </a:r>
            <a:r>
              <a:rPr lang="ru-RU" sz="1600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kk-KZ" sz="1600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впервые, поэтому в </a:t>
            </a:r>
            <a:r>
              <a:rPr lang="kk-KZ" sz="16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летней школе </a:t>
            </a:r>
            <a:r>
              <a:rPr lang="kk-KZ" sz="1600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рекомендуется ознакомить с синтаксисом я</a:t>
            </a:r>
            <a:r>
              <a:rPr lang="ru-RU" sz="1600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зык</a:t>
            </a:r>
            <a:r>
              <a:rPr lang="kk-KZ" sz="1600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  п</a:t>
            </a:r>
            <a:r>
              <a:rPr lang="ru-RU" sz="1600" dirty="0" err="1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рограммировани</a:t>
            </a:r>
            <a:r>
              <a:rPr lang="kk-KZ" sz="1600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я </a:t>
            </a:r>
            <a:r>
              <a:rPr lang="ru-RU" sz="1600" dirty="0" err="1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Python</a:t>
            </a:r>
            <a:r>
              <a:rPr lang="ru-RU" sz="1600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1600" dirty="0" err="1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пайтон</a:t>
            </a:r>
            <a:r>
              <a:rPr lang="ru-RU" sz="1600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kk-KZ" sz="1600" dirty="0" smtClean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x-none" sz="16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97758663"/>
      </p:ext>
    </p:extLst>
  </p:cSld>
  <p:clrMapOvr>
    <a:masterClrMapping/>
  </p:clrMapOvr>
  <p:transition spd="slow">
    <p:cover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Прямоугольник 1032"/>
          <p:cNvSpPr/>
          <p:nvPr/>
        </p:nvSpPr>
        <p:spPr>
          <a:xfrm>
            <a:off x="1" y="0"/>
            <a:ext cx="12191999" cy="4616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ИСТОРИЯ КАЗАХСТАНА (5-11 КЛАССЫ)</a:t>
            </a:r>
            <a:endParaRPr lang="ru-RU" sz="2400" b="1" dirty="0">
              <a:solidFill>
                <a:schemeClr val="bg1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="" xmlns:a16="http://schemas.microsoft.com/office/drawing/2014/main" id="{9BDBABF7-E0DC-4547-8EC1-A3AF52BBB0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24665584"/>
              </p:ext>
            </p:extLst>
          </p:nvPr>
        </p:nvGraphicFramePr>
        <p:xfrm>
          <a:off x="375728" y="542872"/>
          <a:ext cx="5163102" cy="166116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706670">
                  <a:extLst>
                    <a:ext uri="{9D8B030D-6E8A-4147-A177-3AD203B41FA5}">
                      <a16:colId xmlns="" xmlns:a16="http://schemas.microsoft.com/office/drawing/2014/main" val="506926750"/>
                    </a:ext>
                  </a:extLst>
                </a:gridCol>
                <a:gridCol w="1335022">
                  <a:extLst>
                    <a:ext uri="{9D8B030D-6E8A-4147-A177-3AD203B41FA5}">
                      <a16:colId xmlns="" xmlns:a16="http://schemas.microsoft.com/office/drawing/2014/main" val="2224137773"/>
                    </a:ext>
                  </a:extLst>
                </a:gridCol>
                <a:gridCol w="1088136">
                  <a:extLst>
                    <a:ext uri="{9D8B030D-6E8A-4147-A177-3AD203B41FA5}">
                      <a16:colId xmlns="" xmlns:a16="http://schemas.microsoft.com/office/drawing/2014/main" val="2925865684"/>
                    </a:ext>
                  </a:extLst>
                </a:gridCol>
                <a:gridCol w="1033274">
                  <a:extLst>
                    <a:ext uri="{9D8B030D-6E8A-4147-A177-3AD203B41FA5}">
                      <a16:colId xmlns="" xmlns:a16="http://schemas.microsoft.com/office/drawing/2014/main" val="3694658957"/>
                    </a:ext>
                  </a:extLst>
                </a:gridCol>
              </a:tblGrid>
              <a:tr h="39374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Предмет</a:t>
                      </a:r>
                      <a:endParaRPr lang="x-none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Класс</a:t>
                      </a:r>
                      <a:endParaRPr lang="x-none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Всего тем </a:t>
                      </a:r>
                      <a:endParaRPr lang="x-none" sz="1300" dirty="0"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по учебной программе</a:t>
                      </a:r>
                      <a:endParaRPr lang="x-none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Из них</a:t>
                      </a:r>
                      <a:endParaRPr lang="x-none" sz="1300" dirty="0"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сложные темы</a:t>
                      </a:r>
                      <a:endParaRPr lang="x-none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65588816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История Казахстана</a:t>
                      </a:r>
                      <a:endParaRPr lang="x-none" sz="11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x-none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</a:t>
                      </a:r>
                      <a:endParaRPr lang="x-none" sz="13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x-none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30883940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История Казахстана</a:t>
                      </a:r>
                      <a:endParaRPr lang="x-none" sz="11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x-none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</a:t>
                      </a:r>
                      <a:endParaRPr lang="x-none" sz="13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x-none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98822366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История Казахстана</a:t>
                      </a:r>
                      <a:endParaRPr lang="x-none" sz="11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x-none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</a:t>
                      </a:r>
                      <a:endParaRPr lang="x-none" sz="13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x-none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63260927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История Казахстана</a:t>
                      </a:r>
                      <a:endParaRPr lang="x-none" sz="11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x-none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</a:t>
                      </a:r>
                      <a:endParaRPr lang="x-none" sz="13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x-none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78427195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История Казахстана</a:t>
                      </a:r>
                      <a:endParaRPr lang="x-none" sz="11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x-none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</a:t>
                      </a:r>
                      <a:endParaRPr lang="x-none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x-none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83850472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5AC1FDB6-48BA-4A84-A6FD-06024FF36822}"/>
              </a:ext>
            </a:extLst>
          </p:cNvPr>
          <p:cNvSpPr txBox="1"/>
          <p:nvPr/>
        </p:nvSpPr>
        <p:spPr>
          <a:xfrm>
            <a:off x="177017" y="2722645"/>
            <a:ext cx="5361813" cy="42121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tabLst>
                <a:tab pos="270510" algn="l"/>
              </a:tabLst>
            </a:pPr>
            <a:r>
              <a:rPr lang="ru-RU" sz="16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Темы учебной программы для повторения и закрепления</a:t>
            </a:r>
          </a:p>
          <a:p>
            <a:pPr lvl="0" algn="just">
              <a:tabLst>
                <a:tab pos="270510" algn="l"/>
              </a:tabLst>
            </a:pPr>
            <a:endParaRPr lang="kk-KZ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"/>
              <a:tabLst>
                <a:tab pos="270510" algn="l"/>
              </a:tabLst>
            </a:pPr>
            <a:r>
              <a:rPr lang="kk-KZ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5 классе:  «</a:t>
            </a:r>
            <a:r>
              <a:rPr lang="ru-RU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Стоянки эпохи камня на территории Казахстана</a:t>
            </a:r>
            <a:r>
              <a:rPr lang="kk-KZ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», «</a:t>
            </a:r>
            <a:r>
              <a:rPr lang="ru-RU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Андроновская и </a:t>
            </a:r>
            <a:r>
              <a:rPr lang="ru-RU" sz="12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бегазы-дандыбаевская</a:t>
            </a:r>
            <a:r>
              <a:rPr lang="ru-RU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культуры</a:t>
            </a:r>
            <a:r>
              <a:rPr lang="kk-KZ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», «</a:t>
            </a:r>
            <a:r>
              <a:rPr lang="ru-RU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Исторические сведения о саках</a:t>
            </a:r>
            <a:r>
              <a:rPr lang="kk-KZ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»; «</a:t>
            </a:r>
            <a:r>
              <a:rPr lang="ru-RU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Письменные источники об </a:t>
            </a:r>
            <a:r>
              <a:rPr lang="ru-RU" sz="12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усунях</a:t>
            </a:r>
            <a:r>
              <a:rPr lang="kk-KZ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», «</a:t>
            </a:r>
            <a:r>
              <a:rPr lang="ru-RU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Материальная и духовная культура </a:t>
            </a:r>
            <a:r>
              <a:rPr lang="ru-RU" sz="12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усунов</a:t>
            </a:r>
            <a:r>
              <a:rPr lang="ru-RU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и </a:t>
            </a:r>
            <a:r>
              <a:rPr lang="ru-RU" sz="12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кангюев</a:t>
            </a:r>
            <a:r>
              <a:rPr lang="kk-KZ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», «</a:t>
            </a:r>
            <a:r>
              <a:rPr lang="ru-RU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Объединение гуннских племен</a:t>
            </a:r>
            <a:r>
              <a:rPr lang="kk-KZ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»,  «</a:t>
            </a:r>
            <a:r>
              <a:rPr lang="ru-RU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Переселение гуннов на Запад»</a:t>
            </a:r>
            <a:r>
              <a:rPr lang="kk-KZ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</a:p>
          <a:p>
            <a:pPr marL="342900" lvl="0" indent="-342900" algn="just">
              <a:buFont typeface="Wingdings" panose="05000000000000000000" pitchFamily="2" charset="2"/>
              <a:buChar char=""/>
              <a:tabLst>
                <a:tab pos="270510" algn="l"/>
              </a:tabLst>
            </a:pPr>
            <a:r>
              <a:rPr lang="ru-RU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kk-KZ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6 классе: «</a:t>
            </a:r>
            <a:r>
              <a:rPr lang="ru-RU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Раннесредневековые государства на территории Казахстана</a:t>
            </a:r>
            <a:r>
              <a:rPr lang="kk-KZ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», «</a:t>
            </a:r>
            <a:r>
              <a:rPr lang="ru-RU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Начало формирование тюркского мира</a:t>
            </a:r>
            <a:r>
              <a:rPr lang="kk-KZ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», «</a:t>
            </a:r>
            <a:r>
              <a:rPr lang="ru-RU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Политические процессы на территории Казахстана в X – нач. XІІІ вв.</a:t>
            </a:r>
            <a:r>
              <a:rPr lang="kk-KZ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»; «</a:t>
            </a:r>
            <a:r>
              <a:rPr lang="ru-RU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Кыпчакское ханство</a:t>
            </a:r>
            <a:r>
              <a:rPr lang="kk-KZ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», «</a:t>
            </a:r>
            <a:r>
              <a:rPr lang="ru-RU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Последствия монгольского завоевания</a:t>
            </a:r>
            <a:r>
              <a:rPr lang="kk-KZ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», «</a:t>
            </a:r>
            <a:r>
              <a:rPr lang="ru-RU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Образование улусов на территории Казахстана</a:t>
            </a:r>
            <a:r>
              <a:rPr lang="kk-KZ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»,  «</a:t>
            </a:r>
            <a:r>
              <a:rPr lang="ru-RU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Образование Казахского ханства», «Духовная культура казахов в XVI – XVII веках»</a:t>
            </a:r>
            <a:r>
              <a:rPr lang="kk-KZ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kk-KZ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в 7 классе: «</a:t>
            </a:r>
            <a:r>
              <a:rPr lang="ru-RU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Начало присоединения Казахского ханства к Российской империи</a:t>
            </a:r>
            <a:r>
              <a:rPr lang="kk-KZ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», «</a:t>
            </a:r>
            <a:r>
              <a:rPr lang="ru-RU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Национально-освободительное движение </a:t>
            </a:r>
            <a:r>
              <a:rPr lang="ru-RU" sz="12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Срыма</a:t>
            </a:r>
            <a:r>
              <a:rPr lang="ru-RU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Датулы</a:t>
            </a:r>
            <a:r>
              <a:rPr lang="kk-KZ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», «Н</a:t>
            </a:r>
            <a:r>
              <a:rPr lang="ru-RU" sz="12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ационально</a:t>
            </a:r>
            <a:r>
              <a:rPr lang="ru-RU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-освободительное движение под руководством </a:t>
            </a:r>
            <a:r>
              <a:rPr lang="ru-RU" sz="12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Кенесары</a:t>
            </a:r>
            <a:r>
              <a:rPr lang="ru-RU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Касымулы</a:t>
            </a:r>
            <a:r>
              <a:rPr lang="kk-KZ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»; «</a:t>
            </a:r>
            <a:r>
              <a:rPr lang="ru-RU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Взаимоотношения казахов со среднеазиатскими государствами в 40-е – в 60-е годы </a:t>
            </a:r>
            <a:r>
              <a:rPr lang="en-GB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XIX</a:t>
            </a:r>
            <a:r>
              <a:rPr lang="ru-RU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века</a:t>
            </a:r>
            <a:r>
              <a:rPr lang="kk-KZ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», «А</a:t>
            </a:r>
            <a:r>
              <a:rPr lang="ru-RU" sz="12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дминистративно</a:t>
            </a:r>
            <a:r>
              <a:rPr lang="ru-RU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-территориальные реформы в Казахстане во второй половине Х</a:t>
            </a:r>
            <a:r>
              <a:rPr lang="en-GB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ru-RU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Х века</a:t>
            </a:r>
            <a:r>
              <a:rPr lang="kk-KZ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», «О</a:t>
            </a:r>
            <a:r>
              <a:rPr lang="ru-RU" sz="12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свободительная</a:t>
            </a:r>
            <a:r>
              <a:rPr lang="ru-RU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борьба казахов в 1860-1870-х годах</a:t>
            </a:r>
            <a:r>
              <a:rPr lang="kk-KZ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»,  «</a:t>
            </a:r>
            <a:r>
              <a:rPr lang="ru-RU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Казахское общество во второй половине 19 века</a:t>
            </a:r>
            <a:r>
              <a:rPr lang="kk-KZ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», «</a:t>
            </a:r>
            <a:r>
              <a:rPr lang="ru-RU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Развитие устной исторической традиции казахов в конце </a:t>
            </a:r>
            <a:r>
              <a:rPr lang="en-US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XIX</a:t>
            </a:r>
            <a:r>
              <a:rPr lang="ru-RU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начале </a:t>
            </a:r>
            <a:r>
              <a:rPr lang="en-US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XX</a:t>
            </a:r>
            <a:r>
              <a:rPr lang="ru-RU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вв.</a:t>
            </a:r>
            <a:r>
              <a:rPr lang="kk-KZ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»;</a:t>
            </a:r>
            <a:endParaRPr lang="x-none" sz="12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07000"/>
              </a:lnSpc>
              <a:spcAft>
                <a:spcPts val="800"/>
              </a:spcAft>
            </a:pPr>
            <a:endParaRPr lang="x-none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B4858CB4-B766-4709-BA21-6912A4ACA190}"/>
              </a:ext>
            </a:extLst>
          </p:cNvPr>
          <p:cNvSpPr txBox="1"/>
          <p:nvPr/>
        </p:nvSpPr>
        <p:spPr>
          <a:xfrm>
            <a:off x="5871211" y="696826"/>
            <a:ext cx="6094476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algn="just"/>
            <a:endParaRPr lang="x-none" sz="12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"/>
            </a:pPr>
            <a:r>
              <a:rPr lang="kk-KZ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8 классе: «</a:t>
            </a:r>
            <a:r>
              <a:rPr lang="ru-RU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Социально-экономическая ситуация в Казахстане в начале ХХ века</a:t>
            </a:r>
            <a:r>
              <a:rPr lang="kk-KZ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», «</a:t>
            </a:r>
            <a:r>
              <a:rPr lang="ru-RU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Казахстан в годы гражданского противостояния (1917-1920 гг.)</a:t>
            </a:r>
            <a:r>
              <a:rPr lang="kk-KZ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», «Н</a:t>
            </a:r>
            <a:r>
              <a:rPr lang="ru-RU" sz="12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ациональные</a:t>
            </a:r>
            <a:r>
              <a:rPr lang="ru-RU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автономии в Казахстане</a:t>
            </a:r>
            <a:r>
              <a:rPr lang="kk-KZ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»; «И</a:t>
            </a:r>
            <a:r>
              <a:rPr lang="ru-RU" sz="12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ндустриализация</a:t>
            </a:r>
            <a:r>
              <a:rPr lang="ru-RU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в Казахстане в 1920-1930-е годы</a:t>
            </a:r>
            <a:r>
              <a:rPr lang="kk-KZ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», «</a:t>
            </a:r>
            <a:r>
              <a:rPr lang="ru-RU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Коллективизация в Казахстане</a:t>
            </a:r>
            <a:r>
              <a:rPr lang="kk-KZ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», «</a:t>
            </a:r>
            <a:r>
              <a:rPr lang="ru-RU" sz="1200" dirty="0">
                <a:latin typeface="Arial Narrow" panose="020B0606020202030204" pitchFamily="34" charset="0"/>
                <a:ea typeface="MS Minngs"/>
                <a:cs typeface="Times New Roman" panose="02020603050405020304" pitchFamily="18" charset="0"/>
              </a:rPr>
              <a:t>Политические репрессии 1920-30-х годов</a:t>
            </a:r>
            <a:r>
              <a:rPr lang="kk-KZ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»,  «У</a:t>
            </a:r>
            <a:r>
              <a:rPr lang="ru-RU" sz="12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частие</a:t>
            </a:r>
            <a:r>
              <a:rPr lang="ru-RU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казахстанцев в сражениях Великой Отечественной войны</a:t>
            </a:r>
            <a:r>
              <a:rPr lang="kk-KZ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»;</a:t>
            </a:r>
          </a:p>
          <a:p>
            <a:pPr algn="just"/>
            <a:endParaRPr lang="x-none" sz="12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"/>
            </a:pPr>
            <a:r>
              <a:rPr lang="kk-KZ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9 классе: «</a:t>
            </a:r>
            <a:r>
              <a:rPr lang="ru-RU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Социально-экономическая ситуация в Казахстане в начале ХХ века</a:t>
            </a:r>
            <a:r>
              <a:rPr lang="kk-KZ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», «</a:t>
            </a:r>
            <a:r>
              <a:rPr lang="ru-RU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Казахстан в годы гражданского противостояния (1917-1920 гг.)</a:t>
            </a:r>
            <a:r>
              <a:rPr lang="kk-KZ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», «</a:t>
            </a:r>
            <a:r>
              <a:rPr lang="ru-RU" sz="1200" dirty="0">
                <a:effectLst/>
                <a:latin typeface="Arial Narrow" panose="020B0606020202030204" pitchFamily="34" charset="0"/>
                <a:ea typeface="MS Minngs"/>
                <a:cs typeface="Times New Roman" panose="02020603050405020304" pitchFamily="18" charset="0"/>
              </a:rPr>
              <a:t>Политические репрессии 1920-30-х годов</a:t>
            </a:r>
            <a:r>
              <a:rPr lang="kk-KZ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»,  «У</a:t>
            </a:r>
            <a:r>
              <a:rPr lang="ru-RU" sz="12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частие</a:t>
            </a:r>
            <a:r>
              <a:rPr lang="ru-RU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казахстанцев в сражениях Великой Отечественной войны</a:t>
            </a:r>
            <a:r>
              <a:rPr lang="kk-KZ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»; «С</a:t>
            </a:r>
            <a:r>
              <a:rPr lang="ru-RU" sz="12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оциально</a:t>
            </a:r>
            <a:r>
              <a:rPr lang="ru-RU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-экономическое развитие Казахской ССР в послевоенные годы», «Общественно-политическое развитие </a:t>
            </a:r>
            <a:r>
              <a:rPr lang="ru-RU" sz="1200" dirty="0">
                <a:effectLst/>
                <a:latin typeface="Arial Narrow" panose="020B0606020202030204" pitchFamily="34" charset="0"/>
                <a:ea typeface="MS Minngs"/>
                <a:cs typeface="Times New Roman" panose="02020603050405020304" pitchFamily="18" charset="0"/>
              </a:rPr>
              <a:t>Казахстана в период «хрущевской оттепели</a:t>
            </a:r>
            <a:r>
              <a:rPr lang="ru-RU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», «</a:t>
            </a:r>
            <a:r>
              <a:rPr lang="kk-KZ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  <a:r>
              <a:rPr lang="ru-RU" sz="12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оциально</a:t>
            </a:r>
            <a:r>
              <a:rPr lang="ru-RU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-экономическое развитие Казахстана в 1965-1985 гг.», «</a:t>
            </a:r>
            <a:r>
              <a:rPr lang="kk-KZ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Противоречия в общественно-политическом развитии Казахстана в 60-80-е годы ХХ века</a:t>
            </a:r>
            <a:r>
              <a:rPr lang="ru-RU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», «</a:t>
            </a:r>
            <a:r>
              <a:rPr lang="ru-RU" sz="1200" dirty="0">
                <a:effectLst/>
                <a:latin typeface="Arial Narrow" panose="020B0606020202030204" pitchFamily="34" charset="0"/>
                <a:ea typeface="MS Minngs"/>
                <a:cs typeface="Times New Roman" panose="02020603050405020304" pitchFamily="18" charset="0"/>
              </a:rPr>
              <a:t>Казахстан на начальном этапе «перестройки</a:t>
            </a:r>
            <a:r>
              <a:rPr lang="ru-RU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», «</a:t>
            </a:r>
            <a:r>
              <a:rPr lang="ru-RU" sz="1200" dirty="0">
                <a:effectLst/>
                <a:latin typeface="Arial Narrow" panose="020B0606020202030204" pitchFamily="34" charset="0"/>
                <a:ea typeface="MS Minngs"/>
                <a:cs typeface="Times New Roman" panose="02020603050405020304" pitchFamily="18" charset="0"/>
              </a:rPr>
              <a:t>Экономическое развитие Казахстана в первые годы Независимости</a:t>
            </a:r>
            <a:r>
              <a:rPr lang="ru-RU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»;</a:t>
            </a:r>
            <a:endParaRPr lang="x-none" sz="12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92ECE949-18E3-4EBE-B476-0C535A9396A8}"/>
              </a:ext>
            </a:extLst>
          </p:cNvPr>
          <p:cNvSpPr txBox="1"/>
          <p:nvPr/>
        </p:nvSpPr>
        <p:spPr>
          <a:xfrm>
            <a:off x="5871211" y="3345580"/>
            <a:ext cx="6051042" cy="31916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>
              <a:lnSpc>
                <a:spcPct val="107000"/>
              </a:lnSpc>
            </a:pPr>
            <a:r>
              <a:rPr lang="kk-KZ" sz="2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x-none" sz="16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"/>
            </a:pPr>
            <a:r>
              <a:rPr lang="kk-KZ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 истории Казахствна в 10 классе (ОГН): «</a:t>
            </a:r>
            <a:r>
              <a:rPr lang="ru-RU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Древние очаги центрально-азиатских цивилизаций</a:t>
            </a:r>
            <a:r>
              <a:rPr lang="kk-KZ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», «</a:t>
            </a:r>
            <a:r>
              <a:rPr lang="ru-RU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Истоки и особенности возникновения цивилизации Великой Степи (энеолит, эпоха бронзы)</a:t>
            </a:r>
            <a:r>
              <a:rPr lang="kk-KZ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», «</a:t>
            </a:r>
            <a:r>
              <a:rPr lang="ru-RU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Этногенез и этнические процессы на территории Казахстана</a:t>
            </a:r>
            <a:r>
              <a:rPr lang="kk-KZ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»,  «</a:t>
            </a:r>
            <a:r>
              <a:rPr lang="ru-RU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Политическая организация ранних государств на территории Казахстана</a:t>
            </a:r>
            <a:r>
              <a:rPr lang="kk-KZ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»; «</a:t>
            </a:r>
            <a:r>
              <a:rPr lang="ru-RU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Тюркская империя - классический образец государственности кочевников. Преемники Тюркской империи», «Борьба казахского народа за восстановление государственного  суверенитета», «Советская форма казахской государственности», «Достижения и противоречия в области культуры советского периода»;</a:t>
            </a:r>
            <a:endParaRPr lang="x-none" sz="12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/>
            <a:r>
              <a:rPr lang="kk-KZ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 </a:t>
            </a:r>
            <a:endParaRPr lang="x-none" sz="12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"/>
            </a:pPr>
            <a:r>
              <a:rPr lang="kk-KZ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по истории Казахствна в 11 классе (ОГН): «</a:t>
            </a:r>
            <a:r>
              <a:rPr lang="ru-RU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Развитие экономики Казахстана в ХХ веке</a:t>
            </a:r>
            <a:r>
              <a:rPr lang="kk-KZ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», «</a:t>
            </a:r>
            <a:r>
              <a:rPr lang="ru-RU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Развитие экономики Республики Казахстан</a:t>
            </a:r>
            <a:r>
              <a:rPr lang="kk-KZ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», «</a:t>
            </a:r>
            <a:r>
              <a:rPr lang="ru-RU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Формирование полиэтнического общества в советский период</a:t>
            </a:r>
            <a:r>
              <a:rPr lang="kk-KZ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»,  «</a:t>
            </a:r>
            <a:r>
              <a:rPr lang="ru-RU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Движение "</a:t>
            </a:r>
            <a:r>
              <a:rPr lang="ru-RU" sz="12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Алаш</a:t>
            </a:r>
            <a:r>
              <a:rPr lang="ru-RU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" и политические взгляды казахских революционеров-демократов</a:t>
            </a:r>
            <a:r>
              <a:rPr lang="kk-KZ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»; «</a:t>
            </a:r>
            <a:r>
              <a:rPr lang="ru-RU" sz="1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Исследование Казахстана в XVIII - начале XX века», «Достижения и противоречия советской системы образования», «Проблемы и перспективы развития образования и науки Республики Казахстан».</a:t>
            </a:r>
            <a:endParaRPr lang="x-none" sz="12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3" name="Таблица 12">
            <a:extLst>
              <a:ext uri="{FF2B5EF4-FFF2-40B4-BE49-F238E27FC236}">
                <a16:creationId xmlns="" xmlns:a16="http://schemas.microsoft.com/office/drawing/2014/main" id="{871163C6-2226-44E7-892F-6B22497649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765031832"/>
              </p:ext>
            </p:extLst>
          </p:nvPr>
        </p:nvGraphicFramePr>
        <p:xfrm>
          <a:off x="375728" y="2204032"/>
          <a:ext cx="5163102" cy="42672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706670">
                  <a:extLst>
                    <a:ext uri="{9D8B030D-6E8A-4147-A177-3AD203B41FA5}">
                      <a16:colId xmlns="" xmlns:a16="http://schemas.microsoft.com/office/drawing/2014/main" val="2205721146"/>
                    </a:ext>
                  </a:extLst>
                </a:gridCol>
                <a:gridCol w="1335022">
                  <a:extLst>
                    <a:ext uri="{9D8B030D-6E8A-4147-A177-3AD203B41FA5}">
                      <a16:colId xmlns="" xmlns:a16="http://schemas.microsoft.com/office/drawing/2014/main" val="3817174177"/>
                    </a:ext>
                  </a:extLst>
                </a:gridCol>
                <a:gridCol w="1088136">
                  <a:extLst>
                    <a:ext uri="{9D8B030D-6E8A-4147-A177-3AD203B41FA5}">
                      <a16:colId xmlns="" xmlns:a16="http://schemas.microsoft.com/office/drawing/2014/main" val="2153094618"/>
                    </a:ext>
                  </a:extLst>
                </a:gridCol>
                <a:gridCol w="1033274">
                  <a:extLst>
                    <a:ext uri="{9D8B030D-6E8A-4147-A177-3AD203B41FA5}">
                      <a16:colId xmlns="" xmlns:a16="http://schemas.microsoft.com/office/drawing/2014/main" val="3929342038"/>
                    </a:ext>
                  </a:extLst>
                </a:gridCol>
              </a:tblGrid>
              <a:tr h="10194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История Казахстана</a:t>
                      </a:r>
                      <a:endParaRPr lang="x-none" sz="11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x-none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</a:t>
                      </a:r>
                      <a:endParaRPr lang="x-none" sz="13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x-none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37576768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История Казахстана</a:t>
                      </a:r>
                      <a:endParaRPr lang="x-none" sz="11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x-none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</a:t>
                      </a:r>
                      <a:endParaRPr lang="x-none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x-none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7570312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768006122"/>
      </p:ext>
    </p:extLst>
  </p:cSld>
  <p:clrMapOvr>
    <a:masterClrMapping/>
  </p:clrMapOvr>
  <p:transition spd="slow">
    <p:cover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Прямоугольник 1032"/>
          <p:cNvSpPr/>
          <p:nvPr/>
        </p:nvSpPr>
        <p:spPr>
          <a:xfrm>
            <a:off x="-1" y="0"/>
            <a:ext cx="12191999" cy="69249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endParaRPr lang="ru-RU" sz="600" b="1" dirty="0" smtClean="0">
              <a:solidFill>
                <a:schemeClr val="bg1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ВСЕМИРНАЯ ИСТОРИЯ (5-1</a:t>
            </a:r>
            <a:r>
              <a:rPr lang="en-US" sz="2400" b="1" dirty="0" smtClean="0">
                <a:solidFill>
                  <a:schemeClr val="bg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1</a:t>
            </a:r>
            <a:r>
              <a:rPr lang="kk-KZ" sz="2400" b="1" dirty="0" smtClean="0">
                <a:solidFill>
                  <a:schemeClr val="bg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 КЛАССЫ)</a:t>
            </a:r>
          </a:p>
          <a:p>
            <a:pPr algn="ctr"/>
            <a:endParaRPr lang="ru-RU" sz="900" b="1" dirty="0">
              <a:solidFill>
                <a:schemeClr val="bg1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="" xmlns:a16="http://schemas.microsoft.com/office/drawing/2014/main" id="{9BDBABF7-E0DC-4547-8EC1-A3AF52BBB0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141105937"/>
              </p:ext>
            </p:extLst>
          </p:nvPr>
        </p:nvGraphicFramePr>
        <p:xfrm>
          <a:off x="596803" y="875706"/>
          <a:ext cx="5163102" cy="2514729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706670">
                  <a:extLst>
                    <a:ext uri="{9D8B030D-6E8A-4147-A177-3AD203B41FA5}">
                      <a16:colId xmlns="" xmlns:a16="http://schemas.microsoft.com/office/drawing/2014/main" val="506926750"/>
                    </a:ext>
                  </a:extLst>
                </a:gridCol>
                <a:gridCol w="1335022">
                  <a:extLst>
                    <a:ext uri="{9D8B030D-6E8A-4147-A177-3AD203B41FA5}">
                      <a16:colId xmlns="" xmlns:a16="http://schemas.microsoft.com/office/drawing/2014/main" val="2224137773"/>
                    </a:ext>
                  </a:extLst>
                </a:gridCol>
                <a:gridCol w="1088136">
                  <a:extLst>
                    <a:ext uri="{9D8B030D-6E8A-4147-A177-3AD203B41FA5}">
                      <a16:colId xmlns="" xmlns:a16="http://schemas.microsoft.com/office/drawing/2014/main" val="2925865684"/>
                    </a:ext>
                  </a:extLst>
                </a:gridCol>
                <a:gridCol w="1033274">
                  <a:extLst>
                    <a:ext uri="{9D8B030D-6E8A-4147-A177-3AD203B41FA5}">
                      <a16:colId xmlns="" xmlns:a16="http://schemas.microsoft.com/office/drawing/2014/main" val="3694658957"/>
                    </a:ext>
                  </a:extLst>
                </a:gridCol>
              </a:tblGrid>
              <a:tr h="39374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Предмет</a:t>
                      </a:r>
                      <a:endParaRPr lang="x-none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Класс</a:t>
                      </a:r>
                      <a:endParaRPr lang="x-none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Всего тем </a:t>
                      </a:r>
                      <a:endParaRPr lang="x-none" sz="1300" dirty="0"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по учебной программе</a:t>
                      </a:r>
                      <a:endParaRPr lang="x-none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Из них</a:t>
                      </a:r>
                      <a:endParaRPr lang="x-none" sz="1300" dirty="0"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сложные темы</a:t>
                      </a:r>
                      <a:endParaRPr lang="x-none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extLst>
                  <a:ext uri="{0D108BD9-81ED-4DB2-BD59-A6C34878D82A}">
                    <a16:rowId xmlns="" xmlns:a16="http://schemas.microsoft.com/office/drawing/2014/main" val="1765588816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Всемирная история</a:t>
                      </a:r>
                      <a:endParaRPr lang="x-none" sz="13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x-none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 b="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</a:t>
                      </a:r>
                      <a:endParaRPr lang="x-none" sz="13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 b="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x-none" sz="13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30883940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Всемирная история</a:t>
                      </a:r>
                      <a:endParaRPr lang="x-none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x-none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 b="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x-none" sz="13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 b="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x-none" sz="13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98822366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Всемирная история</a:t>
                      </a:r>
                      <a:endParaRPr lang="x-none" sz="13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x-none" sz="13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 b="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x-none" sz="13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 b="0" dirty="0" smtClean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x-none" sz="13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63260927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Всемирная история</a:t>
                      </a:r>
                      <a:endParaRPr lang="x-none" sz="13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x-none" sz="13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 b="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x-none" sz="13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 b="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x-none" sz="13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78427195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Всемирная история</a:t>
                      </a:r>
                      <a:endParaRPr lang="x-none" sz="13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x-none" sz="13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 b="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x-none" sz="13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 b="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x-none" sz="13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83850472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Всемирная история</a:t>
                      </a:r>
                      <a:endParaRPr lang="x-none" sz="13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 (ЕМН)</a:t>
                      </a:r>
                      <a:endParaRPr lang="x-none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 b="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</a:t>
                      </a:r>
                      <a:endParaRPr lang="x-none" sz="13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 b="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x-none" sz="13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86004905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Всемирная история</a:t>
                      </a:r>
                      <a:endParaRPr lang="x-none" sz="13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 (ОГН)</a:t>
                      </a:r>
                      <a:endParaRPr lang="x-none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 b="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</a:t>
                      </a:r>
                      <a:endParaRPr lang="x-none" sz="13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 b="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x-none" sz="13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06831266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Всемирная история</a:t>
                      </a:r>
                      <a:endParaRPr lang="x-none" sz="13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 (ЕМН)</a:t>
                      </a:r>
                      <a:endParaRPr lang="x-none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 b="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</a:t>
                      </a:r>
                      <a:endParaRPr lang="x-none" sz="13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 b="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x-none" sz="13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63395623"/>
                  </a:ext>
                </a:extLst>
              </a:tr>
              <a:tr h="22466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Всемирная история</a:t>
                      </a:r>
                      <a:endParaRPr lang="x-none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 (ОГН)</a:t>
                      </a:r>
                      <a:endParaRPr lang="x-none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 b="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</a:t>
                      </a:r>
                      <a:endParaRPr lang="x-none" sz="13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 b="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x-none" sz="13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771850272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BB7953C7-EFF5-4D39-A927-1AE09AAF4AD3}"/>
              </a:ext>
            </a:extLst>
          </p:cNvPr>
          <p:cNvSpPr txBox="1"/>
          <p:nvPr/>
        </p:nvSpPr>
        <p:spPr>
          <a:xfrm>
            <a:off x="6177920" y="692497"/>
            <a:ext cx="5482943" cy="62710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 класс</a:t>
            </a:r>
            <a:endParaRPr lang="x-none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Как изменилось искусство в конце XIX - начале ХХ веков?</a:t>
            </a:r>
            <a:endParaRPr lang="x-none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Как страны мира преодолевали Великую депрессию?</a:t>
            </a:r>
            <a:endParaRPr lang="x-none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Каковы особенности развития культуры в первой половине ХХ века?</a:t>
            </a:r>
            <a:endParaRPr lang="x-none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4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9 класс</a:t>
            </a:r>
            <a:endParaRPr lang="x-none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Почему во второй половине  ХХ века усилился процесс деколонизации?</a:t>
            </a:r>
            <a:endParaRPr lang="x-none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Каковы особенности событий холодной войны в 1946-1963 гг.?</a:t>
            </a:r>
            <a:endParaRPr lang="x-none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Почему стал возможен «азиатский прорыв»?</a:t>
            </a:r>
            <a:endParaRPr lang="x-none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4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 класс ЕМН</a:t>
            </a:r>
            <a:endParaRPr lang="x-none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Традиционные цивилизации Африки, Америки, Австралии и </a:t>
            </a:r>
            <a:r>
              <a:rPr lang="ru-RU" sz="1400" dirty="0" smtClean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Океании;</a:t>
            </a:r>
            <a:endParaRPr lang="x-none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Военно-политический аспект взаимодействия </a:t>
            </a:r>
            <a:r>
              <a:rPr lang="ru-RU" sz="1400" dirty="0" smtClean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цивилизаций;</a:t>
            </a:r>
            <a:endParaRPr lang="x-none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Направления и стили искусства в контексте исторических </a:t>
            </a:r>
            <a:r>
              <a:rPr lang="ru-RU" sz="1400" dirty="0" smtClean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процессов.</a:t>
            </a:r>
            <a:endParaRPr lang="x-none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sz="14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11 класс ЕМН</a:t>
            </a:r>
            <a:endParaRPr lang="x-none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ru-RU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Дифференциация стран мира по уровню экономического </a:t>
            </a:r>
            <a:r>
              <a:rPr lang="ru-RU" sz="1400" dirty="0" smtClean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развития;</a:t>
            </a:r>
            <a:endParaRPr lang="x-none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ru-RU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Исторический опыт реализации принципов правового </a:t>
            </a:r>
            <a:r>
              <a:rPr lang="ru-RU" sz="1400" dirty="0" smtClean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государства;</a:t>
            </a:r>
            <a:endParaRPr lang="x-none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Современные вызовы и угрозы международной </a:t>
            </a:r>
            <a:r>
              <a:rPr lang="ru-RU" sz="1400" dirty="0" smtClean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безопасности.   </a:t>
            </a:r>
            <a:endParaRPr lang="x-none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4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 класс ОГН</a:t>
            </a:r>
            <a:endParaRPr lang="x-none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ru-RU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Цивилизации Древнего </a:t>
            </a:r>
            <a:r>
              <a:rPr lang="ru-RU" sz="1400" dirty="0" smtClean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мира;</a:t>
            </a:r>
            <a:endParaRPr lang="x-none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ru-RU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Мировые религии и развитие  </a:t>
            </a:r>
            <a:r>
              <a:rPr lang="ru-RU" sz="1400" dirty="0" smtClean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цивилизаций;</a:t>
            </a:r>
            <a:endParaRPr lang="x-none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Тенденции развития современного  </a:t>
            </a:r>
            <a:r>
              <a:rPr lang="ru-RU" sz="1400" dirty="0" smtClean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искусства.</a:t>
            </a:r>
            <a:endParaRPr lang="x-none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sz="14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11 класс ОГН</a:t>
            </a:r>
            <a:endParaRPr lang="x-none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ru-RU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Исторический опыт реализации принципов правового </a:t>
            </a:r>
            <a:r>
              <a:rPr lang="ru-RU" sz="1400" dirty="0" smtClean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государства;</a:t>
            </a:r>
            <a:endParaRPr lang="x-none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ru-RU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Совместные усилия государств по сохранению мира и </a:t>
            </a:r>
            <a:r>
              <a:rPr lang="ru-RU" sz="1400" dirty="0" smtClean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безопасности;</a:t>
            </a:r>
            <a:endParaRPr lang="x-none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Ли </a:t>
            </a:r>
            <a:r>
              <a:rPr lang="ru-RU" sz="14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Куан</a:t>
            </a:r>
            <a:r>
              <a:rPr lang="ru-RU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Ю и </a:t>
            </a:r>
            <a:r>
              <a:rPr lang="ru-RU" sz="14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Махатхир</a:t>
            </a:r>
            <a:r>
              <a:rPr lang="ru-RU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Мухаммад: «из третьего мира в первый</a:t>
            </a:r>
            <a:r>
              <a:rPr lang="ru-RU" sz="1400" dirty="0" smtClean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».</a:t>
            </a:r>
            <a:endParaRPr lang="x-none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082707FC-71A0-417B-8307-7D0478C4FB67}"/>
              </a:ext>
            </a:extLst>
          </p:cNvPr>
          <p:cNvSpPr txBox="1"/>
          <p:nvPr/>
        </p:nvSpPr>
        <p:spPr>
          <a:xfrm>
            <a:off x="186138" y="3327636"/>
            <a:ext cx="5821470" cy="33239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 класс</a:t>
            </a:r>
            <a:endParaRPr lang="x-none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Почему древние империи на Ближнем и Среднем Востоке были могущественными?</a:t>
            </a:r>
            <a:endParaRPr lang="x-none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Насколько были могущественными древние империи Средней Азии? </a:t>
            </a:r>
            <a:endParaRPr lang="x-none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Каково культурное наследие древнего мира?</a:t>
            </a:r>
            <a:endParaRPr lang="x-none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sz="14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 класс</a:t>
            </a:r>
            <a:endParaRPr lang="x-none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Почему VIII-XII века называют «золотым веком» исламской культуры?</a:t>
            </a:r>
            <a:endParaRPr lang="x-none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Как образовались централизованные государства в Европе?</a:t>
            </a:r>
            <a:endParaRPr lang="x-none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Как обогатил мировую культуру Восточный Ренессанс?  </a:t>
            </a:r>
            <a:endParaRPr lang="x-none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4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 класс</a:t>
            </a:r>
            <a:endParaRPr lang="x-none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Как промышленная революция изменила мир?</a:t>
            </a:r>
            <a:endParaRPr lang="x-none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Какие политические идеи сформировали революции 1848 года в Европе?</a:t>
            </a:r>
            <a:endParaRPr lang="x-none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Насколько были не схожи пути объединения Италии и Германии?</a:t>
            </a:r>
            <a:endParaRPr lang="x-none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14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Как искусство и литература XIX века отображали  социальную несправедливость</a:t>
            </a:r>
            <a:r>
              <a:rPr lang="ru-RU" sz="1400" dirty="0" smtClean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x-none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7112622"/>
      </p:ext>
    </p:extLst>
  </p:cSld>
  <p:clrMapOvr>
    <a:masterClrMapping/>
  </p:clrMapOvr>
  <p:transition spd="slow">
    <p:cover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FE903A36-7EF6-4908-A470-4BBF26857038}"/>
              </a:ext>
            </a:extLst>
          </p:cNvPr>
          <p:cNvSpPr txBox="1"/>
          <p:nvPr/>
        </p:nvSpPr>
        <p:spPr>
          <a:xfrm>
            <a:off x="0" y="0"/>
            <a:ext cx="12192000" cy="615553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endParaRPr lang="ru-RU" sz="500" b="1" dirty="0" smtClean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РЕКОМЕНДАЦИИ ПО ОРГАНИЗАЦИИ ЛЕТНЕЙ ШКОЛЫ</a:t>
            </a:r>
          </a:p>
          <a:p>
            <a:pPr algn="ctr"/>
            <a:endParaRPr lang="ru-RU" sz="500" b="1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16047" y="615553"/>
            <a:ext cx="11333795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14437" indent="-285750" algn="just">
              <a:buFont typeface="Wingdings" panose="05000000000000000000" pitchFamily="2" charset="2"/>
              <a:buChar char="ü"/>
            </a:pPr>
            <a:r>
              <a:rPr lang="ru-RU" dirty="0" smtClean="0">
                <a:latin typeface="Arial Narrow" panose="020B0606020202030204" pitchFamily="34" charset="0"/>
                <a:cs typeface="Arial" panose="020B0604020202020204" pitchFamily="34" charset="0"/>
              </a:rPr>
              <a:t>ОБСУЖДЕНИЕ на методических объединениях выбора наиболее сложных тем по предметам и их количества</a:t>
            </a:r>
          </a:p>
          <a:p>
            <a:pPr marL="28687" algn="just"/>
            <a:endParaRPr lang="ru-RU" dirty="0" smtClean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314437" indent="-285750" algn="just">
              <a:buFont typeface="Wingdings" panose="05000000000000000000" pitchFamily="2" charset="2"/>
              <a:buChar char="ü"/>
            </a:pPr>
            <a:r>
              <a:rPr lang="ru-RU" dirty="0" smtClean="0">
                <a:latin typeface="Arial Narrow" panose="020B0606020202030204" pitchFamily="34" charset="0"/>
                <a:cs typeface="Arial" panose="020B0604020202020204" pitchFamily="34" charset="0"/>
              </a:rPr>
              <a:t>ВЫБОР ОПТИМАЛЬНЫХ методов и приемов обучения (для закрепления учебного материала)</a:t>
            </a:r>
          </a:p>
          <a:p>
            <a:pPr marL="28687" algn="just"/>
            <a:endParaRPr lang="ru-RU" dirty="0" smtClean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314437" indent="-285750" algn="just">
              <a:buFont typeface="Wingdings" panose="05000000000000000000" pitchFamily="2" charset="2"/>
              <a:buChar char="ü"/>
            </a:pPr>
            <a:r>
              <a:rPr lang="ru-RU" dirty="0" smtClean="0">
                <a:latin typeface="Arial Narrow" panose="020B0606020202030204" pitchFamily="34" charset="0"/>
                <a:cs typeface="Arial" panose="020B0604020202020204" pitchFamily="34" charset="0"/>
              </a:rPr>
              <a:t>СОСТАВЛЕНИЕ совместных краткосрочных планов занятий</a:t>
            </a:r>
          </a:p>
          <a:p>
            <a:pPr marL="28687" algn="just"/>
            <a:endParaRPr lang="ru-RU" dirty="0" smtClean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43000" indent="-214313" algn="just">
              <a:buFont typeface="Wingdings" panose="05000000000000000000" pitchFamily="2" charset="2"/>
              <a:buChar char="ü"/>
            </a:pPr>
            <a:r>
              <a:rPr lang="kk-KZ" dirty="0" smtClean="0">
                <a:latin typeface="Arial Narrow" panose="020B0606020202030204" pitchFamily="34" charset="0"/>
                <a:cs typeface="Arial" panose="020B0604020202020204" pitchFamily="34" charset="0"/>
              </a:rPr>
              <a:t>ИНДИВИДУАЛЬНЫЕ КОНСУЛЬТАЦИИ для обучающихся</a:t>
            </a:r>
          </a:p>
          <a:p>
            <a:pPr marL="243000" indent="-214313" algn="just">
              <a:buFont typeface="Wingdings" panose="05000000000000000000" pitchFamily="2" charset="2"/>
              <a:buChar char="ü"/>
            </a:pPr>
            <a:endParaRPr lang="ru-RU" dirty="0" smtClean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43000" indent="-214313" algn="just">
              <a:buFont typeface="Wingdings" panose="05000000000000000000" pitchFamily="2" charset="2"/>
              <a:buChar char="ü"/>
            </a:pPr>
            <a:r>
              <a:rPr lang="kk-KZ" dirty="0" smtClean="0">
                <a:latin typeface="Arial Narrow" panose="020B0606020202030204" pitchFamily="34" charset="0"/>
                <a:cs typeface="Arial" panose="020B0604020202020204" pitchFamily="34" charset="0"/>
              </a:rPr>
              <a:t>КОНСУЛЬТАЦИИ ПО ОСНОВНЫМ ПРЕДМЕТАМ, в том числе с привлечением студентов педагогических вузов,колледжей </a:t>
            </a:r>
          </a:p>
          <a:p>
            <a:pPr marL="28687" algn="just"/>
            <a:endParaRPr lang="kk-KZ" dirty="0" smtClean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243000" indent="-214313" algn="just">
              <a:buFont typeface="Wingdings" panose="05000000000000000000" pitchFamily="2" charset="2"/>
              <a:buChar char="ü"/>
            </a:pPr>
            <a:r>
              <a:rPr lang="ru-RU" dirty="0" smtClean="0">
                <a:latin typeface="Arial Narrow" panose="020B0606020202030204" pitchFamily="34" charset="0"/>
                <a:ea typeface="+mn-lt"/>
                <a:cs typeface="Arial" panose="020B0604020202020204" pitchFamily="34" charset="0"/>
              </a:rPr>
              <a:t>АКТИВНОЕ ПРИМЕНЕНИЕ на занятиях заданий PISA, вышедших из режима конфиденциальности</a:t>
            </a:r>
          </a:p>
          <a:p>
            <a:pPr marL="28687" algn="just"/>
            <a:endParaRPr lang="ru-RU" dirty="0" smtClean="0">
              <a:latin typeface="Arial Narrow" panose="020B0606020202030204" pitchFamily="34" charset="0"/>
              <a:ea typeface="+mn-lt"/>
              <a:cs typeface="Arial" panose="020B0604020202020204" pitchFamily="34" charset="0"/>
            </a:endParaRPr>
          </a:p>
          <a:p>
            <a:pPr marL="243000" indent="-214313" algn="just">
              <a:buFont typeface="Wingdings" panose="05000000000000000000" pitchFamily="2" charset="2"/>
              <a:buChar char="ü"/>
            </a:pPr>
            <a:r>
              <a:rPr lang="ru-RU" dirty="0" smtClean="0">
                <a:latin typeface="Arial Narrow" panose="020B0606020202030204" pitchFamily="34" charset="0"/>
                <a:ea typeface="+mn-lt"/>
                <a:cs typeface="Arial" panose="020B0604020202020204" pitchFamily="34" charset="0"/>
              </a:rPr>
              <a:t>РАЗВИТИЕ НАВЫКОВ читательской грамотности («Читающая школа»)</a:t>
            </a:r>
          </a:p>
          <a:p>
            <a:pPr marL="28687" algn="just"/>
            <a:endParaRPr lang="ru-RU" dirty="0" smtClean="0">
              <a:latin typeface="Arial Narrow" panose="020B0606020202030204" pitchFamily="34" charset="0"/>
              <a:ea typeface="+mn-lt"/>
              <a:cs typeface="Arial" panose="020B0604020202020204" pitchFamily="34" charset="0"/>
            </a:endParaRPr>
          </a:p>
          <a:p>
            <a:pPr marL="243000" indent="-214313" algn="just">
              <a:buFont typeface="Wingdings" panose="05000000000000000000" pitchFamily="2" charset="2"/>
              <a:buChar char="ü"/>
            </a:pPr>
            <a:r>
              <a:rPr lang="ru-RU" dirty="0" smtClean="0">
                <a:latin typeface="Arial Narrow" panose="020B0606020202030204" pitchFamily="34" charset="0"/>
                <a:ea typeface="+mn-lt"/>
                <a:cs typeface="Arial" panose="020B0604020202020204" pitchFamily="34" charset="0"/>
              </a:rPr>
              <a:t>РАЗВИТИЕ НАВЫКОВ работы с электронной информацией</a:t>
            </a:r>
          </a:p>
          <a:p>
            <a:pPr marL="243000" indent="-214313" algn="just">
              <a:buFont typeface="Wingdings" panose="05000000000000000000" pitchFamily="2" charset="2"/>
              <a:buChar char="ü"/>
            </a:pPr>
            <a:endParaRPr lang="ru-RU" dirty="0" smtClean="0">
              <a:latin typeface="Arial Narrow" panose="020B0606020202030204" pitchFamily="34" charset="0"/>
              <a:ea typeface="+mn-lt"/>
              <a:cs typeface="Arial" panose="020B0604020202020204" pitchFamily="34" charset="0"/>
            </a:endParaRPr>
          </a:p>
          <a:p>
            <a:pPr marL="243000" indent="-214313" algn="just">
              <a:buFont typeface="Wingdings" panose="05000000000000000000" pitchFamily="2" charset="2"/>
              <a:buChar char="ü"/>
            </a:pPr>
            <a:r>
              <a:rPr lang="ru-RU" dirty="0" smtClean="0">
                <a:latin typeface="Arial Narrow" panose="020B0606020202030204" pitchFamily="34" charset="0"/>
                <a:ea typeface="+mn-lt"/>
                <a:cs typeface="Arial" panose="020B0604020202020204" pitchFamily="34" charset="0"/>
              </a:rPr>
              <a:t>ПРИМЕНЕНИЕ МЕТОДОВ решения сложных задач по математике с поиском неординарных практико-ориентированных подходов вместо применения шаблонных алгоритмов</a:t>
            </a:r>
          </a:p>
          <a:p>
            <a:pPr marL="28687" algn="just"/>
            <a:endParaRPr lang="ru-RU" dirty="0" smtClean="0">
              <a:latin typeface="Arial Narrow" panose="020B0606020202030204" pitchFamily="34" charset="0"/>
              <a:ea typeface="+mn-lt"/>
              <a:cs typeface="Arial" panose="020B0604020202020204" pitchFamily="34" charset="0"/>
            </a:endParaRPr>
          </a:p>
          <a:p>
            <a:pPr marL="243000" indent="-214313" algn="just">
              <a:buFont typeface="Wingdings" panose="05000000000000000000" pitchFamily="2" charset="2"/>
              <a:buChar char="ü"/>
            </a:pPr>
            <a:r>
              <a:rPr lang="ru-RU" dirty="0" smtClean="0">
                <a:latin typeface="Arial Narrow" panose="020B0606020202030204" pitchFamily="34" charset="0"/>
                <a:ea typeface="+mn-lt"/>
                <a:cs typeface="Arial" panose="020B0604020202020204" pitchFamily="34" charset="0"/>
              </a:rPr>
              <a:t>РАБОТА С ТЕКСТОМ, выполнение заданий по тексту (</a:t>
            </a:r>
            <a:r>
              <a:rPr lang="ru-RU" dirty="0" err="1" smtClean="0">
                <a:latin typeface="Arial Narrow" panose="020B0606020202030204" pitchFamily="34" charset="0"/>
                <a:ea typeface="+mn-lt"/>
                <a:cs typeface="Arial" panose="020B0604020202020204" pitchFamily="34" charset="0"/>
              </a:rPr>
              <a:t>аудирование</a:t>
            </a:r>
            <a:r>
              <a:rPr lang="ru-RU" dirty="0" smtClean="0">
                <a:latin typeface="Arial Narrow" panose="020B0606020202030204" pitchFamily="34" charset="0"/>
                <a:ea typeface="+mn-lt"/>
                <a:cs typeface="Arial" panose="020B0604020202020204" pitchFamily="34" charset="0"/>
              </a:rPr>
              <a:t>, говорение, чтение, письмо)</a:t>
            </a:r>
          </a:p>
          <a:p>
            <a:pPr marL="243000" indent="-214313" algn="just">
              <a:buFont typeface="Wingdings" panose="05000000000000000000" pitchFamily="2" charset="2"/>
              <a:buChar char="ü"/>
            </a:pPr>
            <a:endParaRPr lang="ru-RU" dirty="0" smtClean="0">
              <a:latin typeface="Arial Narrow" panose="020B0606020202030204" pitchFamily="34" charset="0"/>
              <a:ea typeface="+mn-lt"/>
              <a:cs typeface="Arial" panose="020B0604020202020204" pitchFamily="34" charset="0"/>
            </a:endParaRPr>
          </a:p>
          <a:p>
            <a:pPr marL="243000" indent="-214313" algn="just">
              <a:buFont typeface="Wingdings" panose="05000000000000000000" pitchFamily="2" charset="2"/>
              <a:buChar char="ü"/>
            </a:pPr>
            <a:r>
              <a:rPr lang="ru-RU" dirty="0" smtClean="0">
                <a:latin typeface="Arial Narrow" panose="020B0606020202030204" pitchFamily="34" charset="0"/>
                <a:ea typeface="+mn-lt"/>
                <a:cs typeface="Arial" panose="020B0604020202020204" pitchFamily="34" charset="0"/>
              </a:rPr>
              <a:t>ВЫПОЛНЕНИЕ практических заданий</a:t>
            </a:r>
          </a:p>
        </p:txBody>
      </p:sp>
    </p:spTree>
    <p:extLst>
      <p:ext uri="{BB962C8B-B14F-4D97-AF65-F5344CB8AC3E}">
        <p14:creationId xmlns="" xmlns:p14="http://schemas.microsoft.com/office/powerpoint/2010/main" val="37205016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Прямоугольник 1032"/>
          <p:cNvSpPr/>
          <p:nvPr/>
        </p:nvSpPr>
        <p:spPr>
          <a:xfrm>
            <a:off x="1" y="-727"/>
            <a:ext cx="12191999" cy="78483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endParaRPr lang="ru-RU" sz="900" b="1" dirty="0" smtClean="0">
              <a:solidFill>
                <a:schemeClr val="bg1"/>
              </a:solidFill>
            </a:endParaRPr>
          </a:p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ОЖИДАЕМЫЕ РЕЗУЛЬТАТЫ</a:t>
            </a:r>
          </a:p>
          <a:p>
            <a:pPr algn="ctr"/>
            <a:endParaRPr lang="ru-RU" sz="1200" i="1" dirty="0">
              <a:solidFill>
                <a:schemeClr val="bg1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347049" y="1636836"/>
            <a:ext cx="5695825" cy="2554545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lvl="0" indent="-342900" algn="just">
              <a:buFont typeface="+mj-lt"/>
              <a:buAutoNum type="arabicPeriod"/>
            </a:pP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Восполнение потерь в </a:t>
            </a:r>
            <a:r>
              <a:rPr lang="ru-RU" sz="1600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знаниях;</a:t>
            </a:r>
            <a:endParaRPr lang="ru-RU" sz="1600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Определение области затруднений по предметам и получение индивидуального образовательного </a:t>
            </a:r>
            <a:r>
              <a:rPr lang="ru-RU" sz="1600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маршрута;</a:t>
            </a:r>
            <a:endParaRPr lang="ru-RU" sz="1600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Приобретение навыков командного </a:t>
            </a:r>
            <a:r>
              <a:rPr lang="ru-RU" sz="1600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обучения;</a:t>
            </a:r>
            <a:endParaRPr lang="ru-RU" sz="1600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Повышение мотивации к обучению (коммуникация, креативность, критическое мышление</a:t>
            </a:r>
            <a:r>
              <a:rPr lang="ru-RU" sz="1600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);</a:t>
            </a:r>
            <a:endParaRPr lang="ru-RU" sz="1600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Формирование навыков исследовательской </a:t>
            </a:r>
            <a:r>
              <a:rPr lang="ru-RU" sz="1600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деятельности;</a:t>
            </a:r>
            <a:endParaRPr lang="ru-RU" sz="1600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Персональный познавательный </a:t>
            </a:r>
            <a:r>
              <a:rPr lang="ru-RU" sz="1600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опыт;</a:t>
            </a:r>
            <a:endParaRPr lang="ru-RU" sz="1600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Формирование навыка  решения практических </a:t>
            </a:r>
            <a:r>
              <a:rPr lang="ru-RU" sz="1600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задач;</a:t>
            </a:r>
            <a:endParaRPr lang="ru-RU" sz="1600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Качественное усвоение пройденного учебного </a:t>
            </a:r>
            <a:r>
              <a:rPr lang="ru-RU" sz="1600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материала. </a:t>
            </a:r>
            <a:endParaRPr lang="ru-RU" sz="1600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74587" y="1006158"/>
            <a:ext cx="5468288" cy="408623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Arial Narrow" panose="020B0606020202030204" pitchFamily="34" charset="0"/>
              </a:rPr>
              <a:t>ОБУЧАЮЩИЕСЯ</a:t>
            </a:r>
            <a:endParaRPr lang="ru-RU" sz="12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589693" y="956264"/>
            <a:ext cx="5468285" cy="408623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Arial Narrow" panose="020B0606020202030204" pitchFamily="34" charset="0"/>
              </a:rPr>
              <a:t>ПЕДАГОГИ</a:t>
            </a:r>
            <a:endParaRPr lang="ru-RU" sz="12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12064" y="4383138"/>
            <a:ext cx="5413248" cy="408623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Arial Narrow" panose="020B0606020202030204" pitchFamily="34" charset="0"/>
              </a:rPr>
              <a:t>РОДИТЕЛИ</a:t>
            </a:r>
            <a:endParaRPr lang="ru-RU" sz="12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589690" y="1592920"/>
            <a:ext cx="5468288" cy="2800767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 algn="just">
              <a:buFont typeface="+mj-lt"/>
              <a:buAutoNum type="arabicPeriod"/>
            </a:pP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Анализ учебных достижений обучающихся и построение образовательных, развивающих и воспитательных </a:t>
            </a:r>
            <a:r>
              <a:rPr lang="ru-RU" sz="1600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задач;</a:t>
            </a:r>
            <a:endParaRPr lang="ru-RU" sz="1600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Создание условий для выравнивания качества знаний </a:t>
            </a:r>
            <a:r>
              <a:rPr lang="ru-RU" sz="1600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обучающихся;</a:t>
            </a:r>
            <a:endParaRPr lang="ru-RU" sz="1600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Индивидуальная/командная работа с обучающимися на основе определения области </a:t>
            </a:r>
            <a:r>
              <a:rPr lang="ru-RU" sz="1600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затруднений;</a:t>
            </a:r>
            <a:endParaRPr lang="ru-RU" sz="1600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Проявление собственных профессиональных инициатив и поддержка детских </a:t>
            </a:r>
            <a:r>
              <a:rPr lang="ru-RU" sz="1600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инициатив;</a:t>
            </a:r>
            <a:endParaRPr lang="ru-RU" sz="1600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Использование инновационных программ и </a:t>
            </a:r>
            <a:r>
              <a:rPr lang="ru-RU" sz="1600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проектов;</a:t>
            </a:r>
            <a:endParaRPr lang="ru-RU" sz="1600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Качественная обратная связь и сопровождение обучающихся в соответствии с их </a:t>
            </a:r>
            <a:r>
              <a:rPr lang="ru-RU" sz="1600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потребностями.</a:t>
            </a:r>
            <a:endParaRPr lang="ru-RU" sz="1600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85353" y="4873080"/>
            <a:ext cx="5657521" cy="1815882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lvl="0" indent="-342900" algn="just">
              <a:buFont typeface="+mj-lt"/>
              <a:buAutoNum type="arabicPeriod"/>
            </a:pP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Получение образовательных услуг обучающимися и  обучение в соответствии с потребностями детей по итогам предыдущего учебного </a:t>
            </a:r>
            <a:r>
              <a:rPr lang="ru-RU" sz="1600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года;</a:t>
            </a:r>
            <a:endParaRPr lang="ru-RU" sz="1600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Вовлеченность родителей в процесс обеспечения и сопровождения развития </a:t>
            </a:r>
            <a:r>
              <a:rPr lang="ru-RU" sz="1600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ребенка;</a:t>
            </a:r>
            <a:endParaRPr lang="ru-RU" sz="1600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ru-RU" sz="16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Обеспечение занятости  детей и организация досуга в летний </a:t>
            </a:r>
            <a:r>
              <a:rPr lang="ru-RU" sz="1600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период.</a:t>
            </a:r>
            <a:endParaRPr lang="ru-RU" sz="1600" dirty="0">
              <a:solidFill>
                <a:schemeClr val="tx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528815" y="4463299"/>
            <a:ext cx="5468113" cy="408623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Arial Narrow" panose="020B0606020202030204" pitchFamily="34" charset="0"/>
              </a:rPr>
              <a:t>ШКОЛЫ</a:t>
            </a:r>
            <a:endParaRPr lang="ru-RU" sz="12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487919" y="4965192"/>
            <a:ext cx="5498870" cy="1754326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ru-RU" dirty="0" smtClean="0">
                <a:latin typeface="Arial Narrow" panose="020B0606020202030204" pitchFamily="34" charset="0"/>
                <a:cs typeface="Arial" panose="020B0604020202020204" pitchFamily="34" charset="0"/>
              </a:rPr>
              <a:t>Корректируют рабочие учебные планы, среднесрочные учебные планы по предметам</a:t>
            </a:r>
          </a:p>
          <a:p>
            <a:pPr marL="342900" indent="-342900">
              <a:buAutoNum type="arabicPeriod"/>
            </a:pPr>
            <a:r>
              <a:rPr lang="ru-RU" dirty="0" smtClean="0">
                <a:latin typeface="Arial Narrow" panose="020B0606020202030204" pitchFamily="34" charset="0"/>
                <a:cs typeface="Arial" panose="020B0604020202020204" pitchFamily="34" charset="0"/>
              </a:rPr>
              <a:t>Предоставляют педагогам возможность корректировать краткосрочные планы (</a:t>
            </a:r>
            <a:r>
              <a:rPr lang="ru-RU" dirty="0" err="1" smtClean="0">
                <a:latin typeface="Arial Narrow" panose="020B0606020202030204" pitchFamily="34" charset="0"/>
                <a:cs typeface="Arial" panose="020B0604020202020204" pitchFamily="34" charset="0"/>
              </a:rPr>
              <a:t>персонализация</a:t>
            </a:r>
            <a:r>
              <a:rPr lang="ru-RU" dirty="0" smtClean="0">
                <a:latin typeface="Arial Narrow" panose="020B0606020202030204" pitchFamily="34" charset="0"/>
                <a:cs typeface="Arial" panose="020B0604020202020204" pitchFamily="34" charset="0"/>
              </a:rPr>
              <a:t>)</a:t>
            </a:r>
          </a:p>
          <a:p>
            <a:pPr marL="342900" indent="-342900">
              <a:buAutoNum type="arabicPeriod"/>
            </a:pPr>
            <a:endParaRPr lang="ru-RU" dirty="0" smtClean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342900" indent="-342900"/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84213278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2591169"/>
            <a:ext cx="12192000" cy="150287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21320" y="2679824"/>
            <a:ext cx="6277824" cy="1325563"/>
          </a:xfrm>
        </p:spPr>
        <p:txBody>
          <a:bodyPr/>
          <a:lstStyle/>
          <a:p>
            <a:r>
              <a:rPr lang="kk-KZ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СПАСИБО ЗА ВНИМАНИЕ!</a:t>
            </a:r>
            <a:endParaRPr lang="ru-RU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586726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itle 3">
            <a:extLst>
              <a:ext uri="{FF2B5EF4-FFF2-40B4-BE49-F238E27FC236}">
                <a16:creationId xmlns="" xmlns:a16="http://schemas.microsoft.com/office/drawing/2014/main" id="{5DAE98CB-DE8F-4301-B7CC-DC694D0E1326}"/>
              </a:ext>
            </a:extLst>
          </p:cNvPr>
          <p:cNvSpPr txBox="1">
            <a:spLocks/>
          </p:cNvSpPr>
          <p:nvPr/>
        </p:nvSpPr>
        <p:spPr bwMode="auto">
          <a:xfrm>
            <a:off x="1140030" y="109028"/>
            <a:ext cx="11051969" cy="58832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ru-RU" b="1" dirty="0" smtClean="0">
                <a:solidFill>
                  <a:schemeClr val="bg1"/>
                </a:solidFill>
                <a:latin typeface="Arial Narrow" pitchFamily="34" charset="0"/>
                <a:cs typeface="Arial" pitchFamily="34" charset="0"/>
              </a:rPr>
              <a:t>  ИТОГОВАЯ АТТЕСТАЦИЯ </a:t>
            </a:r>
            <a:r>
              <a:rPr lang="ru-RU" b="1" dirty="0">
                <a:solidFill>
                  <a:schemeClr val="bg1"/>
                </a:solidFill>
                <a:latin typeface="Arial Narrow" pitchFamily="34" charset="0"/>
                <a:cs typeface="Arial" panose="020B0604020202020204" pitchFamily="34" charset="0"/>
              </a:rPr>
              <a:t>2020 – 2021 УЧЕБНОГО </a:t>
            </a:r>
            <a:r>
              <a:rPr lang="ru-RU" b="1" dirty="0" smtClean="0">
                <a:solidFill>
                  <a:schemeClr val="bg1"/>
                </a:solidFill>
                <a:latin typeface="Arial Narrow" pitchFamily="34" charset="0"/>
                <a:cs typeface="Arial" panose="020B0604020202020204" pitchFamily="34" charset="0"/>
              </a:rPr>
              <a:t>ГОДА</a:t>
            </a:r>
            <a:endParaRPr lang="ru-RU" b="1" dirty="0">
              <a:solidFill>
                <a:schemeClr val="bg1"/>
              </a:solidFill>
              <a:latin typeface="Arial Narrow" pitchFamily="34" charset="0"/>
              <a:cs typeface="Arial" panose="020B0604020202020204" pitchFamily="34" charset="0"/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6092043" y="1211282"/>
            <a:ext cx="59376" cy="4647053"/>
          </a:xfrm>
          <a:prstGeom prst="line">
            <a:avLst/>
          </a:prstGeom>
          <a:ln>
            <a:solidFill>
              <a:srgbClr val="254375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Прямоугольник 3"/>
          <p:cNvSpPr/>
          <p:nvPr/>
        </p:nvSpPr>
        <p:spPr>
          <a:xfrm>
            <a:off x="1472538" y="1211283"/>
            <a:ext cx="33377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Для обучающихся 9 (10) классов </a:t>
            </a:r>
            <a:endParaRPr lang="ru-RU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414741" y="1211283"/>
            <a:ext cx="34331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Для обучающихся 11 (12) классов</a:t>
            </a:r>
            <a:r>
              <a:rPr lang="ru-RU" dirty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 </a:t>
            </a:r>
          </a:p>
        </p:txBody>
      </p:sp>
      <p:pic>
        <p:nvPicPr>
          <p:cNvPr id="1026" name="Picture 2" descr="C:\Users\CRMSH_02\Desktop\Нуржауган\students-classroom-icon-260nw-236108038.jpg"/>
          <p:cNvPicPr>
            <a:picLocks noChangeAspect="1" noChangeArrowheads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8590"/>
          <a:stretch/>
        </p:blipFill>
        <p:spPr bwMode="auto">
          <a:xfrm>
            <a:off x="6380555" y="1033708"/>
            <a:ext cx="922770" cy="72448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CRMSH_02\Desktop\Нуржауган\185578.png"/>
          <p:cNvPicPr>
            <a:picLocks noChangeAspect="1" noChangeArrowheads="1"/>
          </p:cNvPicPr>
          <p:nvPr/>
        </p:nvPicPr>
        <p:blipFill rotWithShape="1"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3273" r="23532"/>
          <a:stretch/>
        </p:blipFill>
        <p:spPr bwMode="auto">
          <a:xfrm>
            <a:off x="570875" y="983132"/>
            <a:ext cx="836560" cy="82563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1643096" y="4374436"/>
            <a:ext cx="402043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>
                <a:latin typeface="Arial Narrow" pitchFamily="34" charset="0"/>
                <a:cs typeface="Arial" pitchFamily="34" charset="0"/>
              </a:rPr>
              <a:t>П</a:t>
            </a:r>
            <a:r>
              <a:rPr lang="ru-RU" sz="1600" dirty="0" smtClean="0">
                <a:latin typeface="Arial Narrow" pitchFamily="34" charset="0"/>
                <a:cs typeface="Arial" pitchFamily="34" charset="0"/>
              </a:rPr>
              <a:t>исьменный </a:t>
            </a:r>
            <a:r>
              <a:rPr lang="ru-RU" sz="1600" dirty="0">
                <a:latin typeface="Arial Narrow" pitchFamily="34" charset="0"/>
                <a:cs typeface="Arial" pitchFamily="34" charset="0"/>
              </a:rPr>
              <a:t>экзамен </a:t>
            </a:r>
            <a:r>
              <a:rPr lang="ru-RU" sz="1600" b="1" dirty="0">
                <a:latin typeface="Arial Narrow" pitchFamily="34" charset="0"/>
                <a:cs typeface="Arial" pitchFamily="34" charset="0"/>
              </a:rPr>
              <a:t>по казахскому языку и литературе</a:t>
            </a:r>
            <a:r>
              <a:rPr lang="ru-RU" sz="1600" dirty="0">
                <a:latin typeface="Arial Narrow" pitchFamily="34" charset="0"/>
                <a:cs typeface="Arial" pitchFamily="34" charset="0"/>
              </a:rPr>
              <a:t> в классах </a:t>
            </a:r>
            <a:r>
              <a:rPr lang="ru-RU" sz="1600" dirty="0" smtClean="0">
                <a:latin typeface="Arial Narrow" pitchFamily="34" charset="0"/>
                <a:cs typeface="Arial" pitchFamily="34" charset="0"/>
              </a:rPr>
              <a:t>с русским/узбекским/уйгурским/таджикским </a:t>
            </a:r>
            <a:r>
              <a:rPr lang="ru-RU" sz="1600" dirty="0">
                <a:latin typeface="Arial Narrow" pitchFamily="34" charset="0"/>
                <a:cs typeface="Arial" pitchFamily="34" charset="0"/>
              </a:rPr>
              <a:t>языком обучения и письменного экзамена по русскому языку и литературе в классах с казахским языком </a:t>
            </a:r>
            <a:r>
              <a:rPr lang="ru-RU" sz="1600" dirty="0" smtClean="0">
                <a:latin typeface="Arial Narrow" pitchFamily="34" charset="0"/>
                <a:cs typeface="Arial" pitchFamily="34" charset="0"/>
              </a:rPr>
              <a:t>обучения</a:t>
            </a:r>
            <a:endParaRPr lang="ru-RU" sz="2000" dirty="0"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71695" y="2062686"/>
            <a:ext cx="9204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28 </a:t>
            </a:r>
            <a:r>
              <a:rPr lang="ru-RU" b="1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мая -</a:t>
            </a:r>
            <a:endParaRPr lang="ru-RU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54091" y="3808557"/>
            <a:ext cx="9621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2</a:t>
            </a:r>
            <a:r>
              <a:rPr lang="ru-RU" b="1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 июня -</a:t>
            </a:r>
            <a:endParaRPr lang="ru-RU" dirty="0">
              <a:latin typeface="Arial Narrow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61061" y="4891303"/>
            <a:ext cx="10150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5</a:t>
            </a:r>
            <a:r>
              <a:rPr lang="ru-RU" b="1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 июня - </a:t>
            </a:r>
            <a:endParaRPr lang="ru-RU" dirty="0">
              <a:latin typeface="Arial Narrow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624511" y="1850246"/>
            <a:ext cx="405760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>
                <a:latin typeface="Arial Narrow" pitchFamily="34" charset="0"/>
                <a:cs typeface="Arial" pitchFamily="34" charset="0"/>
              </a:rPr>
              <a:t>П</a:t>
            </a:r>
            <a:r>
              <a:rPr lang="ru-RU" sz="1600" dirty="0" smtClean="0">
                <a:latin typeface="Arial Narrow" pitchFamily="34" charset="0"/>
                <a:cs typeface="Arial" pitchFamily="34" charset="0"/>
              </a:rPr>
              <a:t>исьменный </a:t>
            </a:r>
            <a:r>
              <a:rPr lang="ru-RU" sz="1600" dirty="0">
                <a:latin typeface="Arial Narrow" pitchFamily="34" charset="0"/>
                <a:cs typeface="Arial" pitchFamily="34" charset="0"/>
              </a:rPr>
              <a:t>экзамен </a:t>
            </a:r>
            <a:r>
              <a:rPr lang="ru-RU" sz="1600" b="1" dirty="0">
                <a:latin typeface="Arial Narrow" pitchFamily="34" charset="0"/>
                <a:cs typeface="Arial" pitchFamily="34" charset="0"/>
              </a:rPr>
              <a:t>по казахскому языку/русскому языку и родному языку </a:t>
            </a:r>
            <a:r>
              <a:rPr lang="ru-RU" sz="1600" dirty="0">
                <a:latin typeface="Arial Narrow" pitchFamily="34" charset="0"/>
                <a:cs typeface="Arial" pitchFamily="34" charset="0"/>
              </a:rPr>
              <a:t>для школ с уйгурским/таджикским/узбекским языком обучения (язык обучения) в форме эссе, для обучающихся школ с углубленным изучением предметов гуманитарного цикла – письменной работы (статья, рассказ, эссе) 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643096" y="3863205"/>
            <a:ext cx="398538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 smtClean="0">
                <a:latin typeface="Arial Narrow" pitchFamily="34" charset="0"/>
                <a:cs typeface="Arial" pitchFamily="34" charset="0"/>
              </a:rPr>
              <a:t>Письменный </a:t>
            </a:r>
            <a:r>
              <a:rPr lang="ru-RU" sz="1600" dirty="0">
                <a:latin typeface="Arial Narrow" pitchFamily="34" charset="0"/>
                <a:cs typeface="Arial" pitchFamily="34" charset="0"/>
              </a:rPr>
              <a:t>экзамен по </a:t>
            </a:r>
            <a:r>
              <a:rPr lang="ru-RU" sz="1600" b="1" dirty="0">
                <a:latin typeface="Arial Narrow" pitchFamily="34" charset="0"/>
                <a:cs typeface="Arial" pitchFamily="34" charset="0"/>
              </a:rPr>
              <a:t>математике (алгебре) </a:t>
            </a:r>
            <a:endParaRPr lang="ru-RU" sz="1600" b="1" dirty="0">
              <a:latin typeface="Arial Narrow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7438684" y="4650280"/>
            <a:ext cx="399564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>
                <a:latin typeface="Arial Narrow" pitchFamily="34" charset="0"/>
                <a:cs typeface="Arial" pitchFamily="34" charset="0"/>
              </a:rPr>
              <a:t>Т</a:t>
            </a:r>
            <a:r>
              <a:rPr lang="ru-RU" sz="1600" dirty="0" smtClean="0">
                <a:latin typeface="Arial Narrow" pitchFamily="34" charset="0"/>
                <a:cs typeface="Arial" pitchFamily="34" charset="0"/>
              </a:rPr>
              <a:t>естирование </a:t>
            </a:r>
            <a:r>
              <a:rPr lang="ru-RU" sz="1600" b="1" dirty="0">
                <a:latin typeface="Arial Narrow" pitchFamily="34" charset="0"/>
                <a:cs typeface="Arial" pitchFamily="34" charset="0"/>
              </a:rPr>
              <a:t>по казахскому языку </a:t>
            </a:r>
            <a:r>
              <a:rPr lang="ru-RU" sz="1600" dirty="0">
                <a:latin typeface="Arial Narrow" pitchFamily="34" charset="0"/>
                <a:cs typeface="Arial" pitchFamily="34" charset="0"/>
              </a:rPr>
              <a:t>в школах с русским/ узбекским/ уйгурским/таджикским языком обучения и тестирования по русскому языку в школах с казахским языком обучения </a:t>
            </a:r>
            <a:endParaRPr lang="ru-RU" sz="2000" dirty="0"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6325907" y="2086326"/>
            <a:ext cx="9621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1 июня -</a:t>
            </a:r>
            <a:endParaRPr lang="ru-RU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6380554" y="4104009"/>
            <a:ext cx="9621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7 июня -</a:t>
            </a:r>
            <a:endParaRPr lang="ru-RU" dirty="0">
              <a:latin typeface="Arial Narrow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6325907" y="4973355"/>
            <a:ext cx="11208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10 июня - </a:t>
            </a:r>
            <a:endParaRPr lang="ru-RU" dirty="0">
              <a:latin typeface="Arial Narrow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7387224" y="2097190"/>
            <a:ext cx="405760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>
                <a:latin typeface="Arial Narrow" pitchFamily="34" charset="0"/>
                <a:cs typeface="Arial" pitchFamily="34" charset="0"/>
              </a:rPr>
              <a:t>П</a:t>
            </a:r>
            <a:r>
              <a:rPr lang="ru-RU" sz="1600" dirty="0" smtClean="0">
                <a:latin typeface="Arial Narrow" pitchFamily="34" charset="0"/>
                <a:cs typeface="Arial" pitchFamily="34" charset="0"/>
              </a:rPr>
              <a:t>исьменный </a:t>
            </a:r>
            <a:r>
              <a:rPr lang="ru-RU" sz="1600" dirty="0">
                <a:latin typeface="Arial Narrow" pitchFamily="34" charset="0"/>
                <a:cs typeface="Arial" pitchFamily="34" charset="0"/>
              </a:rPr>
              <a:t>экзамен </a:t>
            </a:r>
            <a:r>
              <a:rPr lang="ru-RU" sz="1600" b="1" dirty="0">
                <a:latin typeface="Arial Narrow" pitchFamily="34" charset="0"/>
                <a:cs typeface="Arial" pitchFamily="34" charset="0"/>
              </a:rPr>
              <a:t>по казахскому языку/русскому языку и родному языку </a:t>
            </a:r>
            <a:r>
              <a:rPr lang="ru-RU" sz="1600" dirty="0">
                <a:latin typeface="Arial Narrow" pitchFamily="34" charset="0"/>
                <a:cs typeface="Arial" pitchFamily="34" charset="0"/>
              </a:rPr>
              <a:t>для школ с уйгурским/таджикским/узбекским языком обучения (язык обучения) в форме эссе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6380555" y="3428202"/>
            <a:ext cx="9621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4 июня -</a:t>
            </a:r>
            <a:endParaRPr lang="ru-RU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428840" y="3428202"/>
            <a:ext cx="427282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latin typeface="Arial Narrow" pitchFamily="34" charset="0"/>
                <a:cs typeface="Arial" pitchFamily="34" charset="0"/>
              </a:rPr>
              <a:t>П</a:t>
            </a:r>
            <a:r>
              <a:rPr lang="ru-RU" sz="1600" dirty="0" smtClean="0">
                <a:latin typeface="Arial Narrow" pitchFamily="34" charset="0"/>
                <a:cs typeface="Arial" pitchFamily="34" charset="0"/>
              </a:rPr>
              <a:t>исьменный </a:t>
            </a:r>
            <a:r>
              <a:rPr lang="ru-RU" sz="1600" dirty="0">
                <a:latin typeface="Arial Narrow" pitchFamily="34" charset="0"/>
                <a:cs typeface="Arial" pitchFamily="34" charset="0"/>
              </a:rPr>
              <a:t>экзамен </a:t>
            </a:r>
            <a:r>
              <a:rPr lang="ru-RU" sz="1600" b="1" dirty="0">
                <a:latin typeface="Arial Narrow" pitchFamily="34" charset="0"/>
                <a:cs typeface="Arial" pitchFamily="34" charset="0"/>
              </a:rPr>
              <a:t>по алгебре и началам анализа 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7420624" y="4134786"/>
            <a:ext cx="327525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>
                <a:latin typeface="Arial Narrow" pitchFamily="34" charset="0"/>
                <a:cs typeface="Arial" pitchFamily="34" charset="0"/>
              </a:rPr>
              <a:t>Т</a:t>
            </a:r>
            <a:r>
              <a:rPr lang="ru-RU" sz="1600" dirty="0" smtClean="0">
                <a:latin typeface="Arial Narrow" pitchFamily="34" charset="0"/>
                <a:cs typeface="Arial" pitchFamily="34" charset="0"/>
              </a:rPr>
              <a:t>естирование </a:t>
            </a:r>
            <a:r>
              <a:rPr lang="ru-RU" sz="1600" dirty="0">
                <a:latin typeface="Arial Narrow" pitchFamily="34" charset="0"/>
                <a:cs typeface="Arial" pitchFamily="34" charset="0"/>
              </a:rPr>
              <a:t>по </a:t>
            </a:r>
            <a:r>
              <a:rPr lang="ru-RU" sz="1600" b="1" dirty="0">
                <a:latin typeface="Arial Narrow" pitchFamily="34" charset="0"/>
                <a:cs typeface="Arial" pitchFamily="34" charset="0"/>
              </a:rPr>
              <a:t>истории Казахстана 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199128" y="6340406"/>
            <a:ext cx="1088724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>
                <a:latin typeface="Arial Narrow" pitchFamily="34" charset="0"/>
                <a:cs typeface="Arial" pitchFamily="34" charset="0"/>
              </a:rPr>
              <a:t>Повторная </a:t>
            </a:r>
            <a:r>
              <a:rPr lang="ru-RU" sz="1200" b="1" dirty="0">
                <a:latin typeface="Arial Narrow" pitchFamily="34" charset="0"/>
                <a:cs typeface="Arial" pitchFamily="34" charset="0"/>
              </a:rPr>
              <a:t>итоговая аттестация</a:t>
            </a:r>
            <a:r>
              <a:rPr lang="ru-RU" sz="1200" dirty="0">
                <a:latin typeface="Arial Narrow" pitchFamily="34" charset="0"/>
                <a:cs typeface="Arial" pitchFamily="34" charset="0"/>
              </a:rPr>
              <a:t> </a:t>
            </a:r>
            <a:r>
              <a:rPr lang="ru-RU" sz="1200" b="1" dirty="0">
                <a:latin typeface="Arial Narrow" pitchFamily="34" charset="0"/>
                <a:cs typeface="Arial" pitchFamily="34" charset="0"/>
              </a:rPr>
              <a:t>обучающихся 9 (10), 11 </a:t>
            </a:r>
            <a:r>
              <a:rPr lang="kk-KZ" sz="1200" b="1" dirty="0">
                <a:latin typeface="Arial Narrow" pitchFamily="34" charset="0"/>
                <a:cs typeface="Arial" pitchFamily="34" charset="0"/>
              </a:rPr>
              <a:t>(12)</a:t>
            </a:r>
            <a:r>
              <a:rPr lang="ru-RU" sz="1200" b="1" dirty="0">
                <a:latin typeface="Arial Narrow" pitchFamily="34" charset="0"/>
                <a:cs typeface="Arial" pitchFamily="34" charset="0"/>
              </a:rPr>
              <a:t>  классов </a:t>
            </a:r>
            <a:r>
              <a:rPr lang="ru-RU" sz="1200" dirty="0" smtClean="0">
                <a:latin typeface="Arial Narrow" pitchFamily="34" charset="0"/>
                <a:cs typeface="Arial" pitchFamily="34" charset="0"/>
              </a:rPr>
              <a:t>(при необходимости) с </a:t>
            </a:r>
            <a:r>
              <a:rPr lang="ru-RU" sz="1200" dirty="0">
                <a:latin typeface="Arial Narrow" pitchFamily="34" charset="0"/>
                <a:cs typeface="Arial" pitchFamily="34" charset="0"/>
              </a:rPr>
              <a:t>соблюдением санитарных требований проводится </a:t>
            </a:r>
            <a:r>
              <a:rPr lang="ru-RU" sz="1200" b="1" dirty="0">
                <a:latin typeface="Arial Narrow" pitchFamily="34" charset="0"/>
                <a:cs typeface="Arial" pitchFamily="34" charset="0"/>
              </a:rPr>
              <a:t>с 11 по </a:t>
            </a:r>
            <a:r>
              <a:rPr lang="kk-KZ" sz="1200" b="1" dirty="0">
                <a:latin typeface="Arial Narrow" pitchFamily="34" charset="0"/>
                <a:cs typeface="Arial" pitchFamily="34" charset="0"/>
              </a:rPr>
              <a:t>20</a:t>
            </a:r>
            <a:r>
              <a:rPr lang="ru-RU" sz="1200" b="1" dirty="0">
                <a:latin typeface="Arial Narrow" pitchFamily="34" charset="0"/>
                <a:cs typeface="Arial" pitchFamily="34" charset="0"/>
              </a:rPr>
              <a:t> июня 2021 </a:t>
            </a:r>
            <a:r>
              <a:rPr lang="ru-RU" sz="1200" b="1" dirty="0" smtClean="0">
                <a:latin typeface="Arial Narrow" pitchFamily="34" charset="0"/>
                <a:cs typeface="Arial" pitchFamily="34" charset="0"/>
              </a:rPr>
              <a:t>года</a:t>
            </a:r>
            <a:endParaRPr lang="ru-RU" sz="1200" dirty="0">
              <a:latin typeface="Arial Narrow" pitchFamily="34" charset="0"/>
              <a:cs typeface="Arial" pitchFamily="34" charset="0"/>
            </a:endParaRPr>
          </a:p>
        </p:txBody>
      </p:sp>
      <p:pic>
        <p:nvPicPr>
          <p:cNvPr id="1028" name="Picture 4" descr="C:\Users\CRMSH_02\Desktop\Нуржауган\content_photo_2020-03-25_09-43-39.jp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="" xmlns:a14="http://schemas.microsoft.com/office/drawing/2010/main">
                  <a14:imgLayer r:embed="rId5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920" y="5925914"/>
            <a:ext cx="740457" cy="74045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xmlns="" id="{FE903A36-7EF6-4908-A470-4BBF26857038}"/>
              </a:ext>
            </a:extLst>
          </p:cNvPr>
          <p:cNvSpPr txBox="1"/>
          <p:nvPr/>
        </p:nvSpPr>
        <p:spPr>
          <a:xfrm>
            <a:off x="0" y="-20367"/>
            <a:ext cx="12192000" cy="4616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ИТОГОВАЯ АТТЕСТАЦИЯ</a:t>
            </a:r>
            <a:endParaRPr lang="ru-RU" sz="2400" b="1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95528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FE903A36-7EF6-4908-A470-4BBF26857038}"/>
              </a:ext>
            </a:extLst>
          </p:cNvPr>
          <p:cNvSpPr txBox="1"/>
          <p:nvPr/>
        </p:nvSpPr>
        <p:spPr>
          <a:xfrm>
            <a:off x="0" y="0"/>
            <a:ext cx="12192000" cy="4616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ПЕРИОД </a:t>
            </a:r>
            <a:r>
              <a:rPr lang="ru-RU" sz="24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ЛЕТНЕЙ   ШКОЛЫ</a:t>
            </a:r>
            <a:endParaRPr lang="ru-RU" sz="2400" b="1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0" name="Прямоугольник 39">
            <a:extLst>
              <a:ext uri="{FF2B5EF4-FFF2-40B4-BE49-F238E27FC236}">
                <a16:creationId xmlns:a16="http://schemas.microsoft.com/office/drawing/2014/main" xmlns="" id="{61486CF7-D922-4736-A3B6-C4D4405C772C}"/>
              </a:ext>
            </a:extLst>
          </p:cNvPr>
          <p:cNvSpPr/>
          <p:nvPr/>
        </p:nvSpPr>
        <p:spPr>
          <a:xfrm>
            <a:off x="6717018" y="1621732"/>
            <a:ext cx="4889525" cy="3000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kk-KZ" b="1" dirty="0" smtClean="0">
                <a:solidFill>
                  <a:schemeClr val="tx1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/>
              </a:rPr>
              <a:t>ОРГАНИЗАЦИЯ   ПО   </a:t>
            </a:r>
            <a:r>
              <a:rPr lang="kk-KZ" b="1" dirty="0" smtClean="0">
                <a:solidFill>
                  <a:schemeClr val="tx1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/>
              </a:rPr>
              <a:t>ЖЕЛАНИЮ </a:t>
            </a:r>
            <a:r>
              <a:rPr lang="kk-KZ" b="1" dirty="0" smtClean="0">
                <a:solidFill>
                  <a:schemeClr val="tx1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/>
              </a:rPr>
              <a:t>  РОДИТЕЛЕЙ</a:t>
            </a:r>
            <a:endParaRPr lang="kk-KZ" b="1" dirty="0" smtClean="0">
              <a:solidFill>
                <a:schemeClr val="tx1"/>
              </a:solidFill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  <a:sym typeface="Calibri"/>
            </a:endParaRPr>
          </a:p>
          <a:p>
            <a:pPr>
              <a:defRPr/>
            </a:pPr>
            <a:endParaRPr lang="kk-KZ" sz="1200" dirty="0" smtClean="0">
              <a:solidFill>
                <a:schemeClr val="tx1"/>
              </a:solidFill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  <a:sym typeface="Calibri"/>
            </a:endParaRP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xmlns="" id="{FCF0061D-5746-4A6E-B0CD-699EBDF3BACB}"/>
              </a:ext>
            </a:extLst>
          </p:cNvPr>
          <p:cNvSpPr/>
          <p:nvPr/>
        </p:nvSpPr>
        <p:spPr>
          <a:xfrm>
            <a:off x="8759992" y="1461719"/>
            <a:ext cx="1731050" cy="3000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 b="1" dirty="0">
              <a:solidFill>
                <a:schemeClr val="tx1"/>
              </a:solidFill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19" name="Таблица 18">
            <a:extLst>
              <a:ext uri="{FF2B5EF4-FFF2-40B4-BE49-F238E27FC236}">
                <a16:creationId xmlns:a16="http://schemas.microsoft.com/office/drawing/2014/main" xmlns="" id="{2D610D43-AC73-40A6-9104-C79624E3DE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492819707"/>
              </p:ext>
            </p:extLst>
          </p:nvPr>
        </p:nvGraphicFramePr>
        <p:xfrm>
          <a:off x="488887" y="2214664"/>
          <a:ext cx="5125142" cy="290664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93328">
                  <a:extLst>
                    <a:ext uri="{9D8B030D-6E8A-4147-A177-3AD203B41FA5}">
                      <a16:colId xmlns:a16="http://schemas.microsoft.com/office/drawing/2014/main" xmlns="" val="68135185"/>
                    </a:ext>
                  </a:extLst>
                </a:gridCol>
                <a:gridCol w="2331814">
                  <a:extLst>
                    <a:ext uri="{9D8B030D-6E8A-4147-A177-3AD203B41FA5}">
                      <a16:colId xmlns:a16="http://schemas.microsoft.com/office/drawing/2014/main" xmlns="" val="4154738998"/>
                    </a:ext>
                  </a:extLst>
                </a:gridCol>
              </a:tblGrid>
              <a:tr h="84924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ШКОЛЫ</a:t>
                      </a:r>
                      <a:r>
                        <a:rPr lang="ru-RU" sz="1800" b="0" kern="120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В РЕЖИМЕ ДИСТАНЦИОННОГО/КОМБИНИРОВАННОГО ОБУЧЕНИЯ</a:t>
                      </a:r>
                      <a:endParaRPr lang="ru-RU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  <a:sym typeface="Quattrocento Sans"/>
                        </a:rPr>
                        <a:t>УЧАЩИЕСЯ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6,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7, 8, 10 КЛАССОВ</a:t>
                      </a:r>
                      <a:endParaRPr lang="ru-RU" sz="1600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6446260"/>
                  </a:ext>
                </a:extLst>
              </a:tr>
              <a:tr h="84924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ШКОЛЫ</a:t>
                      </a:r>
                      <a:r>
                        <a:rPr lang="ru-RU" sz="1800" b="0" kern="120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В РЕЖИМЕ КОМБИНИРОВАННОГО ОБУЧЕНИЯ</a:t>
                      </a:r>
                      <a:endParaRPr lang="ru-RU" sz="1800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1-5 КЛАССЫ, ОБУЧАВШИЕСЯ ДИСТАНЦИОННО</a:t>
                      </a:r>
                      <a:endParaRPr lang="ru-RU" sz="1600" b="0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86104120"/>
                  </a:ext>
                </a:extLst>
              </a:tr>
              <a:tr h="84924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ВСЕ ШКОЛЫ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ВЫПУСКНИКИ 9 КЛАССОВ</a:t>
                      </a:r>
                      <a:r>
                        <a:rPr lang="ru-RU" sz="1600" b="0" kern="120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                 </a:t>
                      </a:r>
                      <a:r>
                        <a:rPr lang="ru-RU" sz="1200" b="0" kern="120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ПО ЖЕЛАНИЮ</a:t>
                      </a:r>
                      <a:endParaRPr lang="ru-RU" sz="1200" b="0" kern="1200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ru-RU" sz="1600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graphicFrame>
        <p:nvGraphicFramePr>
          <p:cNvPr id="20" name="Таблица 19">
            <a:extLst>
              <a:ext uri="{FF2B5EF4-FFF2-40B4-BE49-F238E27FC236}">
                <a16:creationId xmlns:a16="http://schemas.microsoft.com/office/drawing/2014/main" xmlns="" id="{2D610D43-AC73-40A6-9104-C79624E3DE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396990597"/>
              </p:ext>
            </p:extLst>
          </p:nvPr>
        </p:nvGraphicFramePr>
        <p:xfrm>
          <a:off x="6544893" y="2118048"/>
          <a:ext cx="5296755" cy="303337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23911">
                  <a:extLst>
                    <a:ext uri="{9D8B030D-6E8A-4147-A177-3AD203B41FA5}">
                      <a16:colId xmlns:a16="http://schemas.microsoft.com/office/drawing/2014/main" xmlns="" val="68135185"/>
                    </a:ext>
                  </a:extLst>
                </a:gridCol>
                <a:gridCol w="3072844">
                  <a:extLst>
                    <a:ext uri="{9D8B030D-6E8A-4147-A177-3AD203B41FA5}">
                      <a16:colId xmlns:a16="http://schemas.microsoft.com/office/drawing/2014/main" xmlns="" val="4154738998"/>
                    </a:ext>
                  </a:extLst>
                </a:gridCol>
              </a:tblGrid>
              <a:tr h="100218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ШКОЛЫ</a:t>
                      </a:r>
                      <a:r>
                        <a:rPr lang="ru-RU" sz="1800" b="0" kern="120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ДО 300 УЧАЩИХСЯ</a:t>
                      </a:r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ВЕСЬ УЧЕБНЫЙ ГОД ОБУЧАВШИЕСЯ ТРАДИЦИОННО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0805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ДЕЖУРНЫЕ 1-5 КЛАССЫ</a:t>
                      </a:r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ВЕСЬ УЧЕБНЫЙ ГОД ОБУЧАВШИЕСЯ ТРАДИЦИОННО</a:t>
                      </a:r>
                      <a:endParaRPr lang="ru-RU" sz="1600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5061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ВЫПУСКНИКИ 9,11 КЛАССОВ</a:t>
                      </a:r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ВСЕ</a:t>
                      </a:r>
                      <a:endParaRPr lang="ru-RU" sz="1600" b="0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373224" y="1511097"/>
            <a:ext cx="57657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РЕКОМЕНДАЦИИ </a:t>
            </a:r>
            <a:r>
              <a:rPr lang="ru-RU" b="1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ДЛЯ  ОРГАНИЗАЦИИ  ЛЕТНЕЙ  ШКОЛЫ</a:t>
            </a:r>
            <a:endParaRPr lang="ru-RU" b="1" dirty="0"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63893" y="655618"/>
            <a:ext cx="1156995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12644438" algn="l"/>
                <a:tab pos="12912725" algn="l"/>
              </a:tabLst>
            </a:pPr>
            <a:r>
              <a:rPr lang="ru-RU" b="1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ЛЕТНЯЯ ШКОЛА </a:t>
            </a:r>
            <a:r>
              <a:rPr lang="ru-RU" b="1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–  С </a:t>
            </a:r>
            <a:r>
              <a:rPr lang="ru-RU" b="1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26 </a:t>
            </a:r>
            <a:r>
              <a:rPr lang="ru-RU" b="1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МАЯ - </a:t>
            </a:r>
            <a:r>
              <a:rPr lang="ru-RU" b="1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19 </a:t>
            </a:r>
            <a:r>
              <a:rPr lang="ru-RU" b="1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ИЮНЯ </a:t>
            </a:r>
            <a:r>
              <a:rPr lang="ru-RU" b="1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smtClean="0">
                <a:latin typeface="Arial Narrow" panose="020B0606020202030204" pitchFamily="34" charset="0"/>
                <a:cs typeface="Arial" panose="020B0604020202020204" pitchFamily="34" charset="0"/>
              </a:rPr>
              <a:t>для </a:t>
            </a:r>
            <a:r>
              <a:rPr lang="ru-RU" dirty="0" smtClean="0">
                <a:latin typeface="Arial Narrow" panose="020B0606020202030204" pitchFamily="34" charset="0"/>
                <a:cs typeface="Arial" panose="020B0604020202020204" pitchFamily="34" charset="0"/>
              </a:rPr>
              <a:t>всех желающих </a:t>
            </a:r>
            <a:r>
              <a:rPr lang="kk-KZ" dirty="0" smtClean="0">
                <a:latin typeface="Arial Narrow" panose="020B0606020202030204" pitchFamily="34" charset="0"/>
                <a:cs typeface="Arial" panose="020B0604020202020204" pitchFamily="34" charset="0"/>
              </a:rPr>
              <a:t>обучающихся</a:t>
            </a:r>
            <a:r>
              <a:rPr lang="ru-RU" dirty="0" smtClean="0"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latin typeface="Arial Narrow" panose="020B0606020202030204" pitchFamily="34" charset="0"/>
                <a:cs typeface="Arial" panose="020B0604020202020204" pitchFamily="34" charset="0"/>
              </a:rPr>
              <a:t> по  заявлению  родителей </a:t>
            </a:r>
            <a:endParaRPr lang="ru-RU" dirty="0" smtClean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algn="ctr">
              <a:tabLst>
                <a:tab pos="12644438" algn="l"/>
                <a:tab pos="12912725" algn="l"/>
              </a:tabLst>
            </a:pPr>
            <a:r>
              <a:rPr lang="ru-RU" dirty="0" smtClean="0">
                <a:latin typeface="Arial Narrow" panose="020B0606020202030204" pitchFamily="34" charset="0"/>
                <a:cs typeface="Arial" panose="020B0604020202020204" pitchFamily="34" charset="0"/>
              </a:rPr>
              <a:t>с </a:t>
            </a:r>
            <a:r>
              <a:rPr lang="ru-RU" dirty="0" smtClean="0">
                <a:latin typeface="Arial Narrow" panose="020B0606020202030204" pitchFamily="34" charset="0"/>
                <a:cs typeface="Arial" panose="020B0604020202020204" pitchFamily="34" charset="0"/>
              </a:rPr>
              <a:t> целью  повышения качества  </a:t>
            </a:r>
            <a:r>
              <a:rPr lang="kk-KZ" dirty="0" smtClean="0">
                <a:latin typeface="Arial Narrow" panose="020B0606020202030204" pitchFamily="34" charset="0"/>
                <a:cs typeface="Arial" panose="020B0604020202020204" pitchFamily="34" charset="0"/>
              </a:rPr>
              <a:t>обучения </a:t>
            </a:r>
            <a:r>
              <a:rPr lang="kk-KZ" dirty="0" smtClean="0"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latin typeface="Arial Narrow" panose="020B0606020202030204" pitchFamily="34" charset="0"/>
                <a:cs typeface="Arial" panose="020B0604020202020204" pitchFamily="34" charset="0"/>
              </a:rPr>
              <a:t>и  </a:t>
            </a:r>
            <a:r>
              <a:rPr lang="ru-RU" dirty="0" smtClean="0">
                <a:latin typeface="Arial Narrow" panose="020B0606020202030204" pitchFamily="34" charset="0"/>
                <a:cs typeface="Arial" panose="020B0604020202020204" pitchFamily="34" charset="0"/>
              </a:rPr>
              <a:t>восполнения </a:t>
            </a:r>
            <a:r>
              <a:rPr lang="ru-RU" dirty="0" smtClean="0">
                <a:latin typeface="Arial Narrow" panose="020B0606020202030204" pitchFamily="34" charset="0"/>
                <a:cs typeface="Arial" panose="020B0604020202020204" pitchFamily="34" charset="0"/>
              </a:rPr>
              <a:t> пробелов  в  знаниях</a:t>
            </a:r>
            <a:r>
              <a:rPr lang="ru-RU" dirty="0" smtClean="0">
                <a:latin typeface="Arial Narrow" panose="020B0606020202030204" pitchFamily="34" charset="0"/>
                <a:cs typeface="Arial" panose="020B0604020202020204" pitchFamily="34" charset="0"/>
              </a:rPr>
              <a:t>, </a:t>
            </a:r>
            <a:r>
              <a:rPr lang="ru-RU" dirty="0" smtClean="0">
                <a:latin typeface="Arial Narrow" panose="020B0606020202030204" pitchFamily="34" charset="0"/>
                <a:cs typeface="Arial" panose="020B0604020202020204" pitchFamily="34" charset="0"/>
              </a:rPr>
              <a:t> допущенных  в  период  </a:t>
            </a:r>
            <a:r>
              <a:rPr lang="kk-KZ" dirty="0" smtClean="0">
                <a:latin typeface="Arial Narrow" panose="020B0606020202030204" pitchFamily="34" charset="0"/>
                <a:cs typeface="Arial" panose="020B0604020202020204" pitchFamily="34" charset="0"/>
              </a:rPr>
              <a:t>ограничительных </a:t>
            </a:r>
            <a:r>
              <a:rPr lang="kk-KZ" dirty="0" smtClean="0">
                <a:latin typeface="Arial Narrow" panose="020B0606020202030204" pitchFamily="34" charset="0"/>
                <a:cs typeface="Arial" panose="020B0604020202020204" pitchFamily="34" charset="0"/>
              </a:rPr>
              <a:t> мер</a:t>
            </a:r>
            <a:endParaRPr lang="ru-RU" dirty="0" smtClean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30424" y="5602885"/>
            <a:ext cx="1048760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ПРЕДМЕТЫ </a:t>
            </a:r>
            <a:r>
              <a:rPr lang="ru-RU" b="1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ВЕДУТСЯ    ПЕДАГОГАМИ   СОГЛАСНО   РАСПРЕДЕЛЕНИЯ    </a:t>
            </a:r>
            <a:r>
              <a:rPr lang="ru-RU" b="1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ЧАСОВ </a:t>
            </a:r>
            <a:r>
              <a:rPr lang="ru-RU" b="1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ПО   ТАРИФИКАЦИИ</a:t>
            </a:r>
            <a:endParaRPr lang="ru-RU" b="1" dirty="0" smtClean="0"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ru-RU" b="1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ЦИФРОВОЙ </a:t>
            </a:r>
            <a:r>
              <a:rPr lang="ru-RU" b="1" dirty="0" smtClean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РЕПЕТИТОР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392007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Прямоугольник 1032"/>
          <p:cNvSpPr/>
          <p:nvPr/>
        </p:nvSpPr>
        <p:spPr>
          <a:xfrm>
            <a:off x="6596083" y="1275158"/>
            <a:ext cx="5146809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КАДРОВОЕ ОБЕСПЕЧЕНИЕ</a:t>
            </a:r>
            <a:endParaRPr lang="ru-RU" sz="1200" i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6349073" y="1644490"/>
            <a:ext cx="5842927" cy="1323439"/>
          </a:xfrm>
          <a:prstGeom prst="rect">
            <a:avLst/>
          </a:prstGeom>
          <a:noFill/>
          <a:ln>
            <a:noFill/>
            <a:prstDash val="sysDash"/>
          </a:ln>
        </p:spPr>
        <p:txBody>
          <a:bodyPr wrap="square">
            <a:spAutoFit/>
          </a:bodyPr>
          <a:lstStyle/>
          <a:p>
            <a:pPr marL="285750" lvl="0" indent="-285750">
              <a:buFont typeface="Wingdings" pitchFamily="2" charset="2"/>
              <a:buChar char="ü"/>
            </a:pPr>
            <a:r>
              <a:rPr lang="ru-RU" sz="1600" dirty="0">
                <a:latin typeface="Arial Narrow" pitchFamily="34" charset="0"/>
                <a:cs typeface="Arial" pitchFamily="34" charset="0"/>
              </a:rPr>
              <a:t>Не потребуется дополнительное финансирование педагогам за ведение уроков;</a:t>
            </a:r>
          </a:p>
          <a:p>
            <a:pPr marL="285750" lvl="0" indent="-285750">
              <a:buFont typeface="Wingdings" pitchFamily="2" charset="2"/>
              <a:buChar char="ü"/>
            </a:pPr>
            <a:r>
              <a:rPr lang="ru-RU" sz="1600" dirty="0">
                <a:latin typeface="Arial Narrow" pitchFamily="34" charset="0"/>
                <a:cs typeface="Arial" pitchFamily="34" charset="0"/>
              </a:rPr>
              <a:t>Педагоги работают в рамках утвержденной нагрузки на текущий учебный год.</a:t>
            </a:r>
          </a:p>
          <a:p>
            <a:pPr marL="285750" lvl="0" indent="-285750">
              <a:buFont typeface="Wingdings" pitchFamily="2" charset="2"/>
              <a:buChar char="ü"/>
            </a:pPr>
            <a:r>
              <a:rPr lang="ru-RU" sz="1600" dirty="0">
                <a:latin typeface="Arial Narrow" pitchFamily="34" charset="0"/>
                <a:cs typeface="Arial" pitchFamily="34" charset="0"/>
              </a:rPr>
              <a:t>Очередной трудовой отпуск предоставляется после 19 июня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176335" y="1275158"/>
            <a:ext cx="5303456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ПРИЕМ В ЛЕТНЮЮ ШКОЛУ</a:t>
            </a:r>
            <a:endParaRPr lang="ru-RU" sz="1200" i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84" y="1368379"/>
            <a:ext cx="514105" cy="3855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" name="Picture 8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84" y="3127867"/>
            <a:ext cx="570841" cy="340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 rotWithShape="1"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="" xmlns:a14="http://schemas.microsoft.com/office/drawing/2010/main">
                  <a14:imgLayer r:embed="rId6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5154" t="19102" r="19155" b="12658"/>
          <a:stretch/>
        </p:blipFill>
        <p:spPr bwMode="auto">
          <a:xfrm>
            <a:off x="5711788" y="4532442"/>
            <a:ext cx="433892" cy="338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Прямоугольник 16"/>
          <p:cNvSpPr/>
          <p:nvPr/>
        </p:nvSpPr>
        <p:spPr>
          <a:xfrm>
            <a:off x="0" y="5524"/>
            <a:ext cx="12015665" cy="83099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>
              <a:buNone/>
              <a:defRPr/>
            </a:pPr>
            <a:endParaRPr lang="ru-RU" sz="1200" b="1" dirty="0" smtClean="0">
              <a:solidFill>
                <a:schemeClr val="bg1"/>
              </a:solidFill>
            </a:endParaRPr>
          </a:p>
          <a:p>
            <a:pPr algn="ctr">
              <a:buNone/>
              <a:defRPr/>
            </a:pPr>
            <a:r>
              <a:rPr lang="ru-RU" sz="24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ОРГАНИЗАЦИЯ ЛЕТНЕЙ </a:t>
            </a:r>
            <a:r>
              <a:rPr lang="ru-RU" sz="24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ШКОЛЫ</a:t>
            </a:r>
          </a:p>
          <a:p>
            <a:pPr algn="ctr">
              <a:buNone/>
              <a:defRPr/>
            </a:pPr>
            <a:endParaRPr lang="ru-RU" sz="1200" b="1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596082" y="3085382"/>
            <a:ext cx="5146809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СОБЛЮДЕНИЕ МЕР БЕЗОПАСНОСТИ</a:t>
            </a:r>
            <a:endParaRPr lang="ru-RU" sz="1200" i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374858" y="3748738"/>
            <a:ext cx="558925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itchFamily="2" charset="2"/>
              <a:buChar char="ü"/>
            </a:pPr>
            <a:r>
              <a:rPr lang="ru-RU" sz="1600" dirty="0">
                <a:latin typeface="Arial Narrow" pitchFamily="34" charset="0"/>
                <a:cs typeface="Arial" pitchFamily="34" charset="0"/>
              </a:rPr>
              <a:t>Инструктирование всех участников Летней школы о соблюдении </a:t>
            </a:r>
            <a:r>
              <a:rPr lang="ru-RU" sz="1600" dirty="0" smtClean="0">
                <a:latin typeface="Arial Narrow" pitchFamily="34" charset="0"/>
                <a:cs typeface="Arial" pitchFamily="34" charset="0"/>
              </a:rPr>
              <a:t>мер санитарной безопасности</a:t>
            </a:r>
            <a:endParaRPr lang="ru-RU" sz="1600" dirty="0">
              <a:latin typeface="Arial Narrow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sz="1600" dirty="0">
                <a:latin typeface="Arial Narrow" pitchFamily="34" charset="0"/>
                <a:cs typeface="Arial" pitchFamily="34" charset="0"/>
              </a:rPr>
              <a:t> Ежедневный замер температуры у входа, </a:t>
            </a:r>
            <a:r>
              <a:rPr lang="ru-RU" sz="1600" dirty="0" smtClean="0">
                <a:latin typeface="Arial Narrow" pitchFamily="34" charset="0"/>
                <a:cs typeface="Arial" pitchFamily="34" charset="0"/>
              </a:rPr>
              <a:t>маски </a:t>
            </a:r>
            <a:endParaRPr lang="ru-RU" sz="1600" dirty="0">
              <a:latin typeface="Arial Narrow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sz="1600" dirty="0">
                <a:latin typeface="Arial Narrow" pitchFamily="34" charset="0"/>
                <a:cs typeface="Arial" pitchFamily="34" charset="0"/>
              </a:rPr>
              <a:t>Частое мытье рук после </a:t>
            </a:r>
            <a:endParaRPr lang="ru-RU" sz="1600" dirty="0" smtClean="0">
              <a:latin typeface="Arial Narrow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sz="1600" dirty="0" smtClean="0">
                <a:latin typeface="Arial Narrow" pitchFamily="34" charset="0"/>
                <a:cs typeface="Arial" pitchFamily="34" charset="0"/>
              </a:rPr>
              <a:t>Влажная уборка </a:t>
            </a:r>
            <a:r>
              <a:rPr lang="ru-RU" sz="1600" dirty="0">
                <a:latin typeface="Arial Narrow" pitchFamily="34" charset="0"/>
                <a:cs typeface="Arial" pitchFamily="34" charset="0"/>
              </a:rPr>
              <a:t>помещений, </a:t>
            </a:r>
            <a:r>
              <a:rPr lang="ru-RU" sz="1600" dirty="0" smtClean="0">
                <a:latin typeface="Arial Narrow" pitchFamily="34" charset="0"/>
                <a:cs typeface="Arial" pitchFamily="34" charset="0"/>
              </a:rPr>
              <a:t>проветривание</a:t>
            </a:r>
            <a:r>
              <a:rPr lang="ru-RU" sz="1600" dirty="0">
                <a:latin typeface="Arial Narrow" pitchFamily="34" charset="0"/>
                <a:cs typeface="Arial" pitchFamily="34" charset="0"/>
              </a:rPr>
              <a:t>, </a:t>
            </a:r>
            <a:r>
              <a:rPr lang="ru-RU" sz="1600" dirty="0" err="1">
                <a:latin typeface="Arial Narrow" pitchFamily="34" charset="0"/>
                <a:cs typeface="Arial" pitchFamily="34" charset="0"/>
              </a:rPr>
              <a:t>кварцевание</a:t>
            </a:r>
            <a:endParaRPr lang="ru-RU" sz="1600" dirty="0">
              <a:latin typeface="Arial Narrow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sz="1600" dirty="0" smtClean="0">
                <a:latin typeface="Arial Narrow" pitchFamily="34" charset="0"/>
                <a:cs typeface="Arial" pitchFamily="34" charset="0"/>
              </a:rPr>
              <a:t>Массовые мероприятия не проводятся</a:t>
            </a:r>
            <a:endParaRPr lang="ru-RU" sz="1600" dirty="0"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20711" y="1766141"/>
            <a:ext cx="560914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ru-RU" sz="1600" dirty="0">
                <a:latin typeface="Arial Narrow" pitchFamily="34" charset="0"/>
                <a:cs typeface="Arial" pitchFamily="34" charset="0"/>
              </a:rPr>
              <a:t>Заявление родителей или законных представителей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600" dirty="0">
                <a:latin typeface="Arial Narrow" pitchFamily="34" charset="0"/>
                <a:cs typeface="Arial" pitchFamily="34" charset="0"/>
              </a:rPr>
              <a:t>Обучение в летней школе на бесплатной </a:t>
            </a:r>
            <a:r>
              <a:rPr lang="ru-RU" sz="1600" dirty="0" smtClean="0">
                <a:latin typeface="Arial Narrow" pitchFamily="34" charset="0"/>
                <a:cs typeface="Arial" pitchFamily="34" charset="0"/>
              </a:rPr>
              <a:t>основе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600" dirty="0" smtClean="0">
                <a:latin typeface="Arial Narrow" pitchFamily="34" charset="0"/>
                <a:cs typeface="Arial" pitchFamily="34" charset="0"/>
              </a:rPr>
              <a:t>Организация занятий с упором на слабоуспевающих 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600" dirty="0" smtClean="0">
                <a:latin typeface="Arial Narrow" pitchFamily="34" charset="0"/>
                <a:cs typeface="Arial" pitchFamily="34" charset="0"/>
              </a:rPr>
              <a:t>Посещение </a:t>
            </a:r>
            <a:r>
              <a:rPr lang="ru-RU" sz="1600" dirty="0">
                <a:latin typeface="Arial Narrow" pitchFamily="34" charset="0"/>
                <a:cs typeface="Arial" pitchFamily="34" charset="0"/>
              </a:rPr>
              <a:t>занятий в свободной </a:t>
            </a:r>
            <a:r>
              <a:rPr lang="ru-RU" sz="1600" dirty="0" smtClean="0">
                <a:latin typeface="Arial Narrow" pitchFamily="34" charset="0"/>
                <a:cs typeface="Arial" pitchFamily="34" charset="0"/>
              </a:rPr>
              <a:t>форме</a:t>
            </a:r>
            <a:endParaRPr lang="ru-RU" sz="1600" dirty="0"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32982" y="2991977"/>
            <a:ext cx="5146809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ВЕДЕНИЕ ДОКУМЕНТАЦИИ</a:t>
            </a:r>
            <a:endParaRPr lang="ru-RU" sz="1200" i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3261" y="3526440"/>
            <a:ext cx="4869603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Wingdings" pitchFamily="2" charset="2"/>
              <a:buChar char="ü"/>
            </a:pPr>
            <a:r>
              <a:rPr lang="ru-RU" sz="1600" dirty="0">
                <a:latin typeface="Arial Narrow" pitchFamily="34" charset="0"/>
                <a:cs typeface="Arial" pitchFamily="34" charset="0"/>
              </a:rPr>
              <a:t>Приказ </a:t>
            </a:r>
            <a:r>
              <a:rPr lang="ru-RU" sz="1600" dirty="0" smtClean="0">
                <a:latin typeface="Arial Narrow" pitchFamily="34" charset="0"/>
                <a:cs typeface="Arial" pitchFamily="34" charset="0"/>
              </a:rPr>
              <a:t>директора школы </a:t>
            </a:r>
            <a:r>
              <a:rPr lang="ru-RU" sz="1600" dirty="0">
                <a:latin typeface="Arial Narrow" pitchFamily="34" charset="0"/>
                <a:cs typeface="Arial" pitchFamily="34" charset="0"/>
              </a:rPr>
              <a:t>о работе Летней школы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600" dirty="0">
                <a:latin typeface="Arial Narrow" pitchFamily="34" charset="0"/>
                <a:cs typeface="Arial" pitchFamily="34" charset="0"/>
              </a:rPr>
              <a:t>За 2 недели до завершения учебного года утвердить План Летней школы</a:t>
            </a:r>
          </a:p>
          <a:p>
            <a:pPr marL="285750" lvl="0" indent="-285750">
              <a:buFont typeface="Wingdings" pitchFamily="2" charset="2"/>
              <a:buChar char="ü"/>
            </a:pPr>
            <a:r>
              <a:rPr lang="ru-RU" sz="1600" dirty="0" smtClean="0">
                <a:latin typeface="Arial Narrow" pitchFamily="34" charset="0"/>
                <a:cs typeface="Arial" pitchFamily="34" charset="0"/>
              </a:rPr>
              <a:t>Список </a:t>
            </a:r>
            <a:r>
              <a:rPr lang="ru-RU" sz="1600" dirty="0">
                <a:latin typeface="Arial Narrow" pitchFamily="34" charset="0"/>
                <a:cs typeface="Arial" pitchFamily="34" charset="0"/>
              </a:rPr>
              <a:t>обучающихся и класс-комплектов </a:t>
            </a:r>
          </a:p>
          <a:p>
            <a:pPr marL="285750" lvl="0" indent="-285750">
              <a:buFont typeface="Wingdings" pitchFamily="2" charset="2"/>
              <a:buChar char="ü"/>
            </a:pPr>
            <a:r>
              <a:rPr lang="ru-RU" sz="1600" dirty="0">
                <a:latin typeface="Arial Narrow" pitchFamily="34" charset="0"/>
                <a:cs typeface="Arial" pitchFamily="34" charset="0"/>
              </a:rPr>
              <a:t>Перечень учебных предметов </a:t>
            </a:r>
            <a:endParaRPr lang="ru-RU" sz="1600" dirty="0" smtClean="0">
              <a:latin typeface="Arial Narrow" pitchFamily="34" charset="0"/>
              <a:cs typeface="Arial" pitchFamily="34" charset="0"/>
            </a:endParaRPr>
          </a:p>
          <a:p>
            <a:pPr marL="285750" lvl="0" indent="-285750">
              <a:buFont typeface="Wingdings" pitchFamily="2" charset="2"/>
              <a:buChar char="ü"/>
            </a:pPr>
            <a:r>
              <a:rPr lang="ru-RU" sz="1600" dirty="0" smtClean="0">
                <a:latin typeface="Arial Narrow" pitchFamily="34" charset="0"/>
                <a:cs typeface="Arial" pitchFamily="34" charset="0"/>
              </a:rPr>
              <a:t>Среднесрочные </a:t>
            </a:r>
            <a:r>
              <a:rPr lang="ru-RU" sz="1600" dirty="0">
                <a:latin typeface="Arial Narrow" pitchFamily="34" charset="0"/>
                <a:cs typeface="Arial" pitchFamily="34" charset="0"/>
              </a:rPr>
              <a:t>и краткосрочные планы</a:t>
            </a:r>
          </a:p>
          <a:p>
            <a:pPr marL="285750" lvl="0" indent="-285750">
              <a:buFont typeface="Wingdings" pitchFamily="2" charset="2"/>
              <a:buChar char="ü"/>
            </a:pPr>
            <a:r>
              <a:rPr lang="ru-RU" sz="1600" dirty="0">
                <a:latin typeface="Arial Narrow" pitchFamily="34" charset="0"/>
                <a:cs typeface="Arial" pitchFamily="34" charset="0"/>
              </a:rPr>
              <a:t>Временные классные журналы  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="" xmlns:a16="http://schemas.microsoft.com/office/drawing/2014/main" id="{D6584186-E321-4860-87D3-3CB23548FE7F}"/>
              </a:ext>
            </a:extLst>
          </p:cNvPr>
          <p:cNvSpPr/>
          <p:nvPr/>
        </p:nvSpPr>
        <p:spPr>
          <a:xfrm>
            <a:off x="477837" y="6051228"/>
            <a:ext cx="1018714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  <a:defRPr/>
            </a:pPr>
            <a:r>
              <a:rPr lang="ru-RU" sz="1600" dirty="0">
                <a:latin typeface="Arial Narrow" panose="020B0606020202030204" pitchFamily="34" charset="0"/>
              </a:rPr>
              <a:t>учебные </a:t>
            </a:r>
            <a:r>
              <a:rPr lang="ru-RU" sz="1600" dirty="0" smtClean="0">
                <a:latin typeface="Arial Narrow" panose="020B0606020202030204" pitchFamily="34" charset="0"/>
              </a:rPr>
              <a:t>занятия, </a:t>
            </a:r>
            <a:r>
              <a:rPr lang="ru-RU" sz="1600" dirty="0">
                <a:latin typeface="Arial Narrow" panose="020B0606020202030204" pitchFamily="34" charset="0"/>
              </a:rPr>
              <a:t>проектная деятельность, </a:t>
            </a:r>
            <a:r>
              <a:rPr lang="ru-RU" sz="1600" dirty="0" smtClean="0">
                <a:latin typeface="Arial Narrow" panose="020B0606020202030204" pitchFamily="34" charset="0"/>
              </a:rPr>
              <a:t>исследования, </a:t>
            </a:r>
            <a:r>
              <a:rPr lang="ru-RU" sz="1600" dirty="0">
                <a:latin typeface="Arial Narrow" panose="020B0606020202030204" pitchFamily="34" charset="0"/>
              </a:rPr>
              <a:t>лабораторные работы, </a:t>
            </a:r>
            <a:r>
              <a:rPr lang="ru-RU" sz="1600" dirty="0" smtClean="0">
                <a:latin typeface="Arial Narrow" panose="020B0606020202030204" pitchFamily="34" charset="0"/>
              </a:rPr>
              <a:t>занятия </a:t>
            </a:r>
            <a:r>
              <a:rPr lang="ru-RU" sz="1600" dirty="0">
                <a:latin typeface="Arial Narrow" panose="020B0606020202030204" pitchFamily="34" charset="0"/>
              </a:rPr>
              <a:t>на свежем воздухе и др</a:t>
            </a:r>
            <a:r>
              <a:rPr lang="ru-RU" sz="1600" dirty="0" smtClean="0">
                <a:latin typeface="Arial Narrow" panose="020B0606020202030204" pitchFamily="34" charset="0"/>
              </a:rPr>
              <a:t>.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  <a:defRPr/>
            </a:pPr>
            <a:r>
              <a:rPr lang="ru-RU" sz="1600" dirty="0" smtClean="0">
                <a:latin typeface="Arial Narrow" panose="020B0606020202030204" pitchFamily="34" charset="0"/>
              </a:rPr>
              <a:t>Задания на дом не задаются</a:t>
            </a:r>
            <a:endParaRPr lang="ru-RU" sz="1600" dirty="0">
              <a:latin typeface="Arial Narrow" panose="020B060602020203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32982" y="5481841"/>
            <a:ext cx="3644124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ФОРМЫ РАБОТЫ</a:t>
            </a:r>
            <a:endParaRPr lang="ru-RU" sz="1200" i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9347684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Прямоугольник 1032"/>
          <p:cNvSpPr/>
          <p:nvPr/>
        </p:nvSpPr>
        <p:spPr>
          <a:xfrm>
            <a:off x="1" y="0"/>
            <a:ext cx="12191999" cy="80021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endParaRPr lang="ru-RU" sz="1100" b="1" dirty="0" smtClean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ОБУЧЕНИЕ ГРАМОТЕ (1 КЛАСС), РУССКИЙ ЯЗЫК (2-4 КЛАССЫ)</a:t>
            </a:r>
          </a:p>
          <a:p>
            <a:pPr algn="ctr"/>
            <a:endParaRPr lang="ru-RU" sz="1100" b="1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3" name="Таблица 12">
            <a:extLst>
              <a:ext uri="{FF2B5EF4-FFF2-40B4-BE49-F238E27FC236}">
                <a16:creationId xmlns="" xmlns:a16="http://schemas.microsoft.com/office/drawing/2014/main" id="{49A8654B-5A74-4B0D-9F00-0DB6F9F4B6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825284866"/>
              </p:ext>
            </p:extLst>
          </p:nvPr>
        </p:nvGraphicFramePr>
        <p:xfrm>
          <a:off x="402555" y="1213041"/>
          <a:ext cx="5163102" cy="1711071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706670">
                  <a:extLst>
                    <a:ext uri="{9D8B030D-6E8A-4147-A177-3AD203B41FA5}">
                      <a16:colId xmlns="" xmlns:a16="http://schemas.microsoft.com/office/drawing/2014/main" val="506926750"/>
                    </a:ext>
                  </a:extLst>
                </a:gridCol>
                <a:gridCol w="1335022">
                  <a:extLst>
                    <a:ext uri="{9D8B030D-6E8A-4147-A177-3AD203B41FA5}">
                      <a16:colId xmlns="" xmlns:a16="http://schemas.microsoft.com/office/drawing/2014/main" val="2224137773"/>
                    </a:ext>
                  </a:extLst>
                </a:gridCol>
                <a:gridCol w="1088136">
                  <a:extLst>
                    <a:ext uri="{9D8B030D-6E8A-4147-A177-3AD203B41FA5}">
                      <a16:colId xmlns="" xmlns:a16="http://schemas.microsoft.com/office/drawing/2014/main" val="2925865684"/>
                    </a:ext>
                  </a:extLst>
                </a:gridCol>
                <a:gridCol w="1033274">
                  <a:extLst>
                    <a:ext uri="{9D8B030D-6E8A-4147-A177-3AD203B41FA5}">
                      <a16:colId xmlns="" xmlns:a16="http://schemas.microsoft.com/office/drawing/2014/main" val="3694658957"/>
                    </a:ext>
                  </a:extLst>
                </a:gridCol>
              </a:tblGrid>
              <a:tr h="393741"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kk-KZ" sz="14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Учебный </a:t>
                      </a:r>
                    </a:p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kk-KZ" sz="14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предмет</a:t>
                      </a:r>
                      <a:endParaRPr lang="x-none" sz="1400" kern="1200" dirty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endParaRPr lang="kk-KZ" sz="1400" kern="1200" dirty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kk-KZ" sz="14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Класс</a:t>
                      </a:r>
                      <a:endParaRPr lang="x-none" sz="1400" kern="1200" dirty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kk-KZ" sz="14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Всего тем </a:t>
                      </a:r>
                      <a:endParaRPr lang="x-none" sz="1400" kern="1200" dirty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kk-KZ" sz="14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по учебной программе</a:t>
                      </a:r>
                      <a:endParaRPr lang="x-none" sz="1400" kern="1200" dirty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kk-KZ" sz="14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Из них</a:t>
                      </a:r>
                      <a:endParaRPr lang="x-none" sz="1400" kern="1200" dirty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kk-KZ" sz="14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сложные темы</a:t>
                      </a:r>
                      <a:endParaRPr lang="x-none" sz="1400" kern="1200" dirty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35924" marR="35924" marT="0" marB="0"/>
                </a:tc>
                <a:extLst>
                  <a:ext uri="{0D108BD9-81ED-4DB2-BD59-A6C34878D82A}">
                    <a16:rowId xmlns="" xmlns:a16="http://schemas.microsoft.com/office/drawing/2014/main" val="1765588816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kern="120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Обучение грамоте</a:t>
                      </a:r>
                      <a:endParaRPr lang="x-none" sz="1400" kern="120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1</a:t>
                      </a:r>
                      <a:endParaRPr lang="x-none" sz="1400" kern="1200" dirty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39</a:t>
                      </a:r>
                      <a:endParaRPr lang="x-none" sz="1400" kern="1200" dirty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15</a:t>
                      </a:r>
                      <a:endParaRPr lang="x-none" sz="1400" kern="1200" dirty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30883940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kern="120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Русский язык</a:t>
                      </a:r>
                      <a:endParaRPr lang="x-none" sz="1400" kern="120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2</a:t>
                      </a:r>
                      <a:endParaRPr lang="x-none" sz="1400" kern="1200" dirty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71</a:t>
                      </a:r>
                      <a:endParaRPr lang="x-none" sz="1400" kern="1200" dirty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15</a:t>
                      </a:r>
                      <a:endParaRPr lang="x-none" sz="1400" kern="1200" dirty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98822366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kern="120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Русский язык</a:t>
                      </a:r>
                      <a:endParaRPr lang="x-none" sz="1400" kern="120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kern="120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3</a:t>
                      </a:r>
                      <a:endParaRPr lang="x-none" sz="1400" kern="120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74</a:t>
                      </a:r>
                      <a:endParaRPr lang="x-none" sz="1400" kern="1200" dirty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20</a:t>
                      </a:r>
                      <a:endParaRPr lang="x-none" sz="1400" kern="1200" dirty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63260927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kern="120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Русский язык</a:t>
                      </a:r>
                      <a:endParaRPr lang="x-none" sz="1400" kern="120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kern="120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4</a:t>
                      </a:r>
                      <a:endParaRPr lang="x-none" sz="1400" kern="120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80</a:t>
                      </a:r>
                      <a:endParaRPr lang="x-none" sz="1400" kern="1200" dirty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15</a:t>
                      </a:r>
                      <a:endParaRPr lang="x-none" sz="1400" kern="1200" dirty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78427195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4300C1D6-9D93-4A7F-BA55-490193CA36C6}"/>
              </a:ext>
            </a:extLst>
          </p:cNvPr>
          <p:cNvSpPr txBox="1"/>
          <p:nvPr/>
        </p:nvSpPr>
        <p:spPr>
          <a:xfrm>
            <a:off x="482808" y="3095112"/>
            <a:ext cx="5002596" cy="31085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b="1" dirty="0" smtClean="0">
                <a:latin typeface="Arial Narrow" pitchFamily="34" charset="0"/>
                <a:cs typeface="Arial" pitchFamily="34" charset="0"/>
              </a:rPr>
              <a:t>Обучение </a:t>
            </a:r>
            <a:r>
              <a:rPr lang="ru-RU" sz="1400" b="1" dirty="0">
                <a:latin typeface="Arial Narrow" pitchFamily="34" charset="0"/>
                <a:cs typeface="Arial" pitchFamily="34" charset="0"/>
              </a:rPr>
              <a:t>грамоте – 1 класс</a:t>
            </a:r>
            <a:endParaRPr lang="x-none" sz="1400" b="1" dirty="0">
              <a:latin typeface="Arial Narrow" pitchFamily="34" charset="0"/>
              <a:cs typeface="Arial" pitchFamily="34" charset="0"/>
            </a:endParaRPr>
          </a:p>
          <a:p>
            <a:pPr marL="182563" lvl="0" algn="just"/>
            <a:r>
              <a:rPr lang="ru-RU" sz="1400" dirty="0">
                <a:latin typeface="Arial Narrow" pitchFamily="34" charset="0"/>
                <a:cs typeface="Arial" pitchFamily="34" charset="0"/>
              </a:rPr>
              <a:t>речь, текст, предложение, слово;</a:t>
            </a:r>
            <a:endParaRPr lang="x-none" sz="1400" dirty="0">
              <a:latin typeface="Arial Narrow" pitchFamily="34" charset="0"/>
              <a:cs typeface="Arial" pitchFamily="34" charset="0"/>
            </a:endParaRPr>
          </a:p>
          <a:p>
            <a:pPr marL="182563" lvl="0" algn="just"/>
            <a:r>
              <a:rPr lang="ru-RU" sz="1400" dirty="0">
                <a:latin typeface="Arial Narrow" pitchFamily="34" charset="0"/>
                <a:cs typeface="Arial" pitchFamily="34" charset="0"/>
              </a:rPr>
              <a:t>использовать в речи слова-описания/сравнения, невербальные средства общения (мимика, жесты), соблюдать интонацию для передачи смысла высказывания;</a:t>
            </a:r>
            <a:endParaRPr lang="x-none" sz="1400" dirty="0">
              <a:latin typeface="Arial Narrow" pitchFamily="34" charset="0"/>
              <a:cs typeface="Arial" pitchFamily="34" charset="0"/>
            </a:endParaRPr>
          </a:p>
          <a:p>
            <a:pPr marL="182563" lvl="0" algn="just"/>
            <a:r>
              <a:rPr lang="ru-RU" sz="1400" dirty="0">
                <a:latin typeface="Arial Narrow" pitchFamily="34" charset="0"/>
                <a:cs typeface="Arial" pitchFamily="34" charset="0"/>
              </a:rPr>
              <a:t>выделять звуки в словах и различать их признаки (гласные ударные/безударные</a:t>
            </a:r>
            <a:r>
              <a:rPr lang="kk-KZ" sz="1400" dirty="0">
                <a:latin typeface="Arial Narrow" pitchFamily="34" charset="0"/>
                <a:cs typeface="Arial" pitchFamily="34" charset="0"/>
              </a:rPr>
              <a:t>, </a:t>
            </a:r>
            <a:r>
              <a:rPr lang="ru-RU" sz="1400" dirty="0">
                <a:latin typeface="Arial Narrow" pitchFamily="34" charset="0"/>
                <a:cs typeface="Arial" pitchFamily="34" charset="0"/>
              </a:rPr>
              <a:t>согласные твердые/мягкие, глухие/звонкие);</a:t>
            </a:r>
            <a:endParaRPr lang="x-none" sz="1400" dirty="0">
              <a:latin typeface="Arial Narrow" pitchFamily="34" charset="0"/>
              <a:cs typeface="Arial" pitchFamily="34" charset="0"/>
            </a:endParaRPr>
          </a:p>
          <a:p>
            <a:pPr marL="182563" lvl="0" algn="just"/>
            <a:r>
              <a:rPr lang="ru-RU" sz="1400" dirty="0">
                <a:latin typeface="Arial Narrow" pitchFamily="34" charset="0"/>
                <a:cs typeface="Arial" pitchFamily="34" charset="0"/>
              </a:rPr>
              <a:t>понимать смыслоразличительную роль звука  и ударения в слове;</a:t>
            </a:r>
            <a:endParaRPr lang="x-none" sz="1400" dirty="0">
              <a:latin typeface="Arial Narrow" pitchFamily="34" charset="0"/>
              <a:cs typeface="Arial" pitchFamily="34" charset="0"/>
            </a:endParaRPr>
          </a:p>
          <a:p>
            <a:pPr marL="182563" lvl="0" algn="just"/>
            <a:r>
              <a:rPr lang="ru-RU" sz="1400" dirty="0">
                <a:latin typeface="Arial Narrow" pitchFamily="34" charset="0"/>
                <a:cs typeface="Arial" pitchFamily="34" charset="0"/>
              </a:rPr>
              <a:t>понимать лексическое значение и смысл слов </a:t>
            </a:r>
            <a:r>
              <a:rPr lang="kk-KZ" sz="1400" dirty="0">
                <a:latin typeface="Arial Narrow" pitchFamily="34" charset="0"/>
                <a:cs typeface="Arial" pitchFamily="34" charset="0"/>
              </a:rPr>
              <a:t>   </a:t>
            </a:r>
            <a:r>
              <a:rPr lang="ru-RU" sz="1400" dirty="0">
                <a:latin typeface="Arial Narrow" pitchFamily="34" charset="0"/>
                <a:cs typeface="Arial" pitchFamily="34" charset="0"/>
              </a:rPr>
              <a:t>с учетом обобщенности их значений (слова-предметы/слова-признаки/слова-действия)</a:t>
            </a:r>
            <a:r>
              <a:rPr lang="kk-KZ" sz="1400" dirty="0">
                <a:latin typeface="Arial Narrow" pitchFamily="34" charset="0"/>
                <a:cs typeface="Arial" pitchFamily="34" charset="0"/>
              </a:rPr>
              <a:t>, </a:t>
            </a:r>
            <a:r>
              <a:rPr lang="ru-RU" sz="1400" dirty="0">
                <a:latin typeface="Arial Narrow" pitchFamily="34" charset="0"/>
                <a:cs typeface="Arial" pitchFamily="34" charset="0"/>
              </a:rPr>
              <a:t>близкие/ противоположные по значению/многозначные слова; </a:t>
            </a:r>
            <a:r>
              <a:rPr lang="kk-KZ" sz="1400" dirty="0">
                <a:latin typeface="Arial Narrow" pitchFamily="34" charset="0"/>
                <a:cs typeface="Arial" pitchFamily="34" charset="0"/>
              </a:rPr>
              <a:t>                   </a:t>
            </a:r>
            <a:endParaRPr lang="x-none" sz="1400" dirty="0">
              <a:latin typeface="Arial Narrow" pitchFamily="34" charset="0"/>
              <a:cs typeface="Arial" pitchFamily="34" charset="0"/>
            </a:endParaRPr>
          </a:p>
          <a:p>
            <a:pPr marL="182563" lvl="0" algn="just"/>
            <a:r>
              <a:rPr lang="ru-RU" sz="1400" dirty="0">
                <a:latin typeface="Arial Narrow" pitchFamily="34" charset="0"/>
                <a:cs typeface="Arial" pitchFamily="34" charset="0"/>
              </a:rPr>
              <a:t>сравнивать тексты разных жанров (сказка, рассказ, стихотворение) и стилей (художественные и нехудожественные) </a:t>
            </a:r>
            <a:endParaRPr lang="x-none" sz="1400" dirty="0"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63CA0951-B6F1-4346-8D0E-E34BDD653376}"/>
              </a:ext>
            </a:extLst>
          </p:cNvPr>
          <p:cNvSpPr txBox="1"/>
          <p:nvPr/>
        </p:nvSpPr>
        <p:spPr>
          <a:xfrm>
            <a:off x="6173028" y="809450"/>
            <a:ext cx="5635752" cy="56938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b="1" dirty="0">
                <a:latin typeface="Arial Narrow" pitchFamily="34" charset="0"/>
                <a:cs typeface="Arial" pitchFamily="34" charset="0"/>
              </a:rPr>
              <a:t>Русский язык – 2 класс </a:t>
            </a:r>
            <a:endParaRPr lang="x-none" sz="1400" b="1" dirty="0">
              <a:latin typeface="Arial Narrow" pitchFamily="34" charset="0"/>
              <a:cs typeface="Arial" pitchFamily="34" charset="0"/>
            </a:endParaRPr>
          </a:p>
          <a:p>
            <a:pPr marL="182563"/>
            <a:r>
              <a:rPr lang="kk-KZ" sz="1400" dirty="0">
                <a:latin typeface="Arial Narrow" pitchFamily="34" charset="0"/>
                <a:cs typeface="Arial" pitchFamily="34" charset="0"/>
              </a:rPr>
              <a:t>п</a:t>
            </a:r>
            <a:r>
              <a:rPr lang="ru-RU" sz="1400" dirty="0" err="1">
                <a:latin typeface="Arial Narrow" pitchFamily="34" charset="0"/>
                <a:cs typeface="Arial" pitchFamily="34" charset="0"/>
              </a:rPr>
              <a:t>ередача</a:t>
            </a:r>
            <a:r>
              <a:rPr lang="ru-RU" sz="1400" dirty="0">
                <a:latin typeface="Arial Narrow" pitchFamily="34" charset="0"/>
                <a:cs typeface="Arial" pitchFamily="34" charset="0"/>
              </a:rPr>
              <a:t> эмоциональных переживаний, оценки содержания читаемого с помощью средств выразительного чтения (интонация, темп, громкость);</a:t>
            </a:r>
            <a:endParaRPr lang="x-none" sz="1400" dirty="0">
              <a:latin typeface="Arial Narrow" pitchFamily="34" charset="0"/>
              <a:cs typeface="Arial" pitchFamily="34" charset="0"/>
            </a:endParaRPr>
          </a:p>
          <a:p>
            <a:pPr marL="182563" lvl="0"/>
            <a:r>
              <a:rPr lang="kk-KZ" sz="1400" dirty="0">
                <a:latin typeface="Arial Narrow" pitchFamily="34" charset="0"/>
                <a:cs typeface="Arial" pitchFamily="34" charset="0"/>
              </a:rPr>
              <a:t>п</a:t>
            </a:r>
            <a:r>
              <a:rPr lang="ru-RU" sz="1400" dirty="0" err="1">
                <a:latin typeface="Arial Narrow" pitchFamily="34" charset="0"/>
                <a:cs typeface="Arial" pitchFamily="34" charset="0"/>
              </a:rPr>
              <a:t>редставление</a:t>
            </a:r>
            <a:r>
              <a:rPr lang="ru-RU" sz="1400" dirty="0">
                <a:latin typeface="Arial Narrow" pitchFamily="34" charset="0"/>
                <a:cs typeface="Arial" pitchFamily="34" charset="0"/>
              </a:rPr>
              <a:t> о языке как средстве человеческого общения и речи как самом общении</a:t>
            </a:r>
            <a:r>
              <a:rPr lang="kk-KZ" sz="1400" dirty="0">
                <a:latin typeface="Arial Narrow" pitchFamily="34" charset="0"/>
                <a:cs typeface="Arial" pitchFamily="34" charset="0"/>
              </a:rPr>
              <a:t>,</a:t>
            </a:r>
            <a:r>
              <a:rPr lang="ru-RU" sz="1400" dirty="0">
                <a:latin typeface="Arial Narrow" pitchFamily="34" charset="0"/>
                <a:cs typeface="Arial" pitchFamily="34" charset="0"/>
              </a:rPr>
              <a:t> о речевой деятельности и продукте этой деятельности</a:t>
            </a:r>
            <a:r>
              <a:rPr lang="kk-KZ" sz="1400" dirty="0">
                <a:latin typeface="Arial Narrow" pitchFamily="34" charset="0"/>
                <a:cs typeface="Arial" pitchFamily="34" charset="0"/>
              </a:rPr>
              <a:t>;</a:t>
            </a:r>
            <a:endParaRPr lang="x-none" sz="1400" dirty="0">
              <a:latin typeface="Arial Narrow" pitchFamily="34" charset="0"/>
              <a:cs typeface="Arial" pitchFamily="34" charset="0"/>
            </a:endParaRPr>
          </a:p>
          <a:p>
            <a:pPr marL="182563" lvl="0"/>
            <a:r>
              <a:rPr lang="kk-KZ" sz="1400" dirty="0">
                <a:latin typeface="Arial Narrow" pitchFamily="34" charset="0"/>
                <a:cs typeface="Arial" pitchFamily="34" charset="0"/>
              </a:rPr>
              <a:t>п</a:t>
            </a:r>
            <a:r>
              <a:rPr lang="ru-RU" sz="1400" dirty="0" err="1">
                <a:latin typeface="Arial Narrow" pitchFamily="34" charset="0"/>
                <a:cs typeface="Arial" pitchFamily="34" charset="0"/>
              </a:rPr>
              <a:t>онятие</a:t>
            </a:r>
            <a:r>
              <a:rPr lang="ru-RU" sz="1400" dirty="0">
                <a:latin typeface="Arial Narrow" pitchFamily="34" charset="0"/>
                <a:cs typeface="Arial" pitchFamily="34" charset="0"/>
              </a:rPr>
              <a:t> о тексте, предложении</a:t>
            </a:r>
            <a:r>
              <a:rPr lang="kk-KZ" sz="1400" dirty="0">
                <a:latin typeface="Arial Narrow" pitchFamily="34" charset="0"/>
                <a:cs typeface="Arial" pitchFamily="34" charset="0"/>
              </a:rPr>
              <a:t>, т</a:t>
            </a:r>
            <a:r>
              <a:rPr lang="ru-RU" sz="1400" dirty="0" err="1">
                <a:latin typeface="Arial Narrow" pitchFamily="34" charset="0"/>
                <a:cs typeface="Arial" pitchFamily="34" charset="0"/>
              </a:rPr>
              <a:t>екст</a:t>
            </a:r>
            <a:r>
              <a:rPr lang="ru-RU" sz="1400" dirty="0">
                <a:latin typeface="Arial Narrow" pitchFamily="34" charset="0"/>
                <a:cs typeface="Arial" pitchFamily="34" charset="0"/>
              </a:rPr>
              <a:t>-описание</a:t>
            </a:r>
            <a:r>
              <a:rPr lang="kk-KZ" sz="1400" dirty="0">
                <a:latin typeface="Arial Narrow" pitchFamily="34" charset="0"/>
                <a:cs typeface="Arial" pitchFamily="34" charset="0"/>
              </a:rPr>
              <a:t>, п</a:t>
            </a:r>
            <a:r>
              <a:rPr lang="ru-RU" sz="1400" dirty="0" err="1">
                <a:latin typeface="Arial Narrow" pitchFamily="34" charset="0"/>
                <a:cs typeface="Arial" pitchFamily="34" charset="0"/>
              </a:rPr>
              <a:t>онимание</a:t>
            </a:r>
            <a:r>
              <a:rPr lang="ru-RU" sz="1400" dirty="0">
                <a:latin typeface="Arial Narrow" pitchFamily="34" charset="0"/>
                <a:cs typeface="Arial" pitchFamily="34" charset="0"/>
              </a:rPr>
              <a:t> содержания предложения;</a:t>
            </a:r>
            <a:endParaRPr lang="x-none" sz="1400" dirty="0">
              <a:latin typeface="Arial Narrow" pitchFamily="34" charset="0"/>
              <a:cs typeface="Arial" pitchFamily="34" charset="0"/>
            </a:endParaRPr>
          </a:p>
          <a:p>
            <a:endParaRPr lang="ru-RU" sz="1400" dirty="0">
              <a:latin typeface="Arial Narrow" pitchFamily="34" charset="0"/>
              <a:cs typeface="Arial" pitchFamily="34" charset="0"/>
            </a:endParaRPr>
          </a:p>
          <a:p>
            <a:r>
              <a:rPr lang="ru-RU" sz="1400" b="1" dirty="0">
                <a:latin typeface="Arial Narrow" pitchFamily="34" charset="0"/>
                <a:cs typeface="Arial" pitchFamily="34" charset="0"/>
              </a:rPr>
              <a:t>Русский язык – 3 класс</a:t>
            </a:r>
            <a:endParaRPr lang="x-none" sz="1400" b="1" dirty="0">
              <a:latin typeface="Arial Narrow" pitchFamily="34" charset="0"/>
              <a:cs typeface="Arial" pitchFamily="34" charset="0"/>
            </a:endParaRPr>
          </a:p>
          <a:p>
            <a:pPr marL="182563"/>
            <a:r>
              <a:rPr lang="ru-RU" sz="1400" dirty="0">
                <a:latin typeface="Arial Narrow" pitchFamily="34" charset="0"/>
                <a:cs typeface="Arial" pitchFamily="34" charset="0"/>
              </a:rPr>
              <a:t>создавать </a:t>
            </a:r>
            <a:r>
              <a:rPr lang="kk-KZ" sz="1400" dirty="0">
                <a:latin typeface="Arial Narrow" pitchFamily="34" charset="0"/>
                <a:cs typeface="Arial" pitchFamily="34" charset="0"/>
              </a:rPr>
              <a:t>нехудожественные тексты </a:t>
            </a:r>
            <a:r>
              <a:rPr lang="ru-RU" sz="1400" dirty="0">
                <a:latin typeface="Arial Narrow" pitchFamily="34" charset="0"/>
                <a:cs typeface="Arial" pitchFamily="34" charset="0"/>
              </a:rPr>
              <a:t> на основе их особенностей; </a:t>
            </a:r>
            <a:endParaRPr lang="x-none" sz="1400" dirty="0">
              <a:latin typeface="Arial Narrow" pitchFamily="34" charset="0"/>
              <a:cs typeface="Arial" pitchFamily="34" charset="0"/>
            </a:endParaRPr>
          </a:p>
          <a:p>
            <a:pPr marL="182563" lvl="0" fontAlgn="base"/>
            <a:r>
              <a:rPr lang="ru-RU" sz="1400" dirty="0">
                <a:latin typeface="Arial Narrow" pitchFamily="34" charset="0"/>
                <a:cs typeface="Arial" pitchFamily="34" charset="0"/>
              </a:rPr>
              <a:t>различать синонимы, антонимы, омонимы (без термина), однозначные и многозначные слова, устойчивые сочетания слов и использовать их в речи</a:t>
            </a:r>
            <a:r>
              <a:rPr lang="kk-KZ" sz="1400" dirty="0">
                <a:latin typeface="Arial Narrow" pitchFamily="34" charset="0"/>
                <a:cs typeface="Arial" pitchFamily="34" charset="0"/>
              </a:rPr>
              <a:t>,</a:t>
            </a:r>
            <a:r>
              <a:rPr lang="ru-RU" sz="1400" dirty="0">
                <a:latin typeface="Arial Narrow" pitchFamily="34" charset="0"/>
                <a:cs typeface="Arial" pitchFamily="34" charset="0"/>
              </a:rPr>
              <a:t> понимать прямое и переносное значение слов из контекста; </a:t>
            </a:r>
            <a:endParaRPr lang="x-none" sz="1400" dirty="0">
              <a:latin typeface="Arial Narrow" pitchFamily="34" charset="0"/>
              <a:cs typeface="Arial" pitchFamily="34" charset="0"/>
            </a:endParaRPr>
          </a:p>
          <a:p>
            <a:pPr marL="182563" lvl="0"/>
            <a:r>
              <a:rPr lang="kk-KZ" sz="1400" dirty="0">
                <a:latin typeface="Arial Narrow" pitchFamily="34" charset="0"/>
                <a:cs typeface="Arial" pitchFamily="34" charset="0"/>
              </a:rPr>
              <a:t>определять основу и окончание слова, определять части основы;</a:t>
            </a:r>
            <a:endParaRPr lang="x-none" sz="1400" dirty="0">
              <a:latin typeface="Arial Narrow" pitchFamily="34" charset="0"/>
              <a:cs typeface="Arial" pitchFamily="34" charset="0"/>
            </a:endParaRPr>
          </a:p>
          <a:p>
            <a:pPr marL="182563" lvl="0"/>
            <a:r>
              <a:rPr lang="ru-RU" sz="1400" dirty="0">
                <a:latin typeface="Arial Narrow" pitchFamily="34" charset="0"/>
                <a:cs typeface="Arial" pitchFamily="34" charset="0"/>
              </a:rPr>
              <a:t>сравнивать тексты описательного и повествовательного характера; </a:t>
            </a:r>
            <a:endParaRPr lang="x-none" sz="1400" dirty="0">
              <a:latin typeface="Arial Narrow" pitchFamily="34" charset="0"/>
              <a:cs typeface="Arial" pitchFamily="34" charset="0"/>
            </a:endParaRPr>
          </a:p>
          <a:p>
            <a:endParaRPr lang="ru-RU" sz="1400" dirty="0">
              <a:latin typeface="Arial Narrow" pitchFamily="34" charset="0"/>
              <a:cs typeface="Arial" pitchFamily="34" charset="0"/>
            </a:endParaRPr>
          </a:p>
          <a:p>
            <a:r>
              <a:rPr lang="ru-RU" sz="1400" b="1" dirty="0">
                <a:latin typeface="Arial Narrow" pitchFamily="34" charset="0"/>
                <a:cs typeface="Arial" pitchFamily="34" charset="0"/>
              </a:rPr>
              <a:t>Русский язык – 4 класс</a:t>
            </a:r>
            <a:endParaRPr lang="x-none" sz="1400" b="1" dirty="0">
              <a:latin typeface="Arial Narrow" pitchFamily="34" charset="0"/>
              <a:cs typeface="Arial" pitchFamily="34" charset="0"/>
            </a:endParaRPr>
          </a:p>
          <a:p>
            <a:pPr marL="182563" lvl="0" fontAlgn="base"/>
            <a:r>
              <a:rPr lang="ru-RU" sz="1400" dirty="0">
                <a:latin typeface="Arial Narrow" pitchFamily="34" charset="0"/>
                <a:cs typeface="Arial" pitchFamily="34" charset="0"/>
              </a:rPr>
              <a:t>исправлять лексические, стилистические, орфографические и пунктуационные ошибки;</a:t>
            </a:r>
            <a:endParaRPr lang="x-none" sz="1400" dirty="0">
              <a:latin typeface="Arial Narrow" pitchFamily="34" charset="0"/>
              <a:cs typeface="Arial" pitchFamily="34" charset="0"/>
            </a:endParaRPr>
          </a:p>
          <a:p>
            <a:pPr marL="182563" lvl="0" fontAlgn="base"/>
            <a:r>
              <a:rPr lang="ru-RU" sz="1400" dirty="0">
                <a:latin typeface="Arial Narrow" pitchFamily="34" charset="0"/>
                <a:cs typeface="Arial" pitchFamily="34" charset="0"/>
              </a:rPr>
              <a:t>определять в тексте синонимы, антонимы, омонимы, однозначные и </a:t>
            </a:r>
            <a:r>
              <a:rPr lang="kk-KZ" sz="1400" dirty="0">
                <a:latin typeface="Arial Narrow" pitchFamily="34" charset="0"/>
                <a:cs typeface="Arial" pitchFamily="34" charset="0"/>
              </a:rPr>
              <a:t>многозначные слова, </a:t>
            </a:r>
            <a:r>
              <a:rPr lang="ru-RU" sz="1400" dirty="0">
                <a:latin typeface="Arial Narrow" pitchFamily="34" charset="0"/>
                <a:cs typeface="Arial" pitchFamily="34" charset="0"/>
              </a:rPr>
              <a:t>фразеологизмы, понимать их роль в тексте и </a:t>
            </a:r>
            <a:r>
              <a:rPr lang="ru-RU" sz="1400" dirty="0" err="1">
                <a:latin typeface="Arial Narrow" pitchFamily="34" charset="0"/>
                <a:cs typeface="Arial" pitchFamily="34" charset="0"/>
              </a:rPr>
              <a:t>использова</a:t>
            </a:r>
            <a:r>
              <a:rPr lang="kk-KZ" sz="1400" dirty="0">
                <a:latin typeface="Arial Narrow" pitchFamily="34" charset="0"/>
                <a:cs typeface="Arial" pitchFamily="34" charset="0"/>
              </a:rPr>
              <a:t>ть в речи, </a:t>
            </a:r>
            <a:r>
              <a:rPr lang="ru-RU" sz="1400" dirty="0">
                <a:latin typeface="Arial Narrow" pitchFamily="34" charset="0"/>
                <a:cs typeface="Arial" pitchFamily="34" charset="0"/>
              </a:rPr>
              <a:t>понимать прямое и переносное значение слов, опираясь на контекст;</a:t>
            </a:r>
            <a:endParaRPr lang="x-none" sz="1400" dirty="0">
              <a:latin typeface="Arial Narrow" pitchFamily="34" charset="0"/>
              <a:cs typeface="Arial" pitchFamily="34" charset="0"/>
            </a:endParaRPr>
          </a:p>
          <a:p>
            <a:pPr marL="182563" lvl="0" fontAlgn="base"/>
            <a:r>
              <a:rPr lang="ru-RU" sz="1400" dirty="0">
                <a:latin typeface="Arial Narrow" pitchFamily="34" charset="0"/>
                <a:cs typeface="Arial" pitchFamily="34" charset="0"/>
              </a:rPr>
              <a:t>писать глаголы на -</a:t>
            </a:r>
            <a:r>
              <a:rPr lang="ru-RU" sz="1400" dirty="0" err="1">
                <a:latin typeface="Arial Narrow" pitchFamily="34" charset="0"/>
                <a:cs typeface="Arial" pitchFamily="34" charset="0"/>
              </a:rPr>
              <a:t>тся</a:t>
            </a:r>
            <a:r>
              <a:rPr lang="ru-RU" sz="1400" dirty="0">
                <a:latin typeface="Arial Narrow" pitchFamily="34" charset="0"/>
                <a:cs typeface="Arial" pitchFamily="34" charset="0"/>
              </a:rPr>
              <a:t>,-</a:t>
            </a:r>
            <a:r>
              <a:rPr lang="ru-RU" sz="1400" dirty="0" err="1">
                <a:latin typeface="Arial Narrow" pitchFamily="34" charset="0"/>
                <a:cs typeface="Arial" pitchFamily="34" charset="0"/>
              </a:rPr>
              <a:t>ться</a:t>
            </a:r>
            <a:r>
              <a:rPr lang="ru-RU" sz="1400" dirty="0">
                <a:latin typeface="Arial Narrow" pitchFamily="34" charset="0"/>
                <a:cs typeface="Arial" pitchFamily="34" charset="0"/>
              </a:rPr>
              <a:t>, безударные личные окончания глаголов в настоящем и будущем времени, определяя тип спряжения, писать  ь после шипящих в глаголах 2 лица </a:t>
            </a:r>
            <a:r>
              <a:rPr lang="ru-RU" sz="1400" dirty="0" err="1">
                <a:latin typeface="Arial Narrow" pitchFamily="34" charset="0"/>
                <a:cs typeface="Arial" pitchFamily="34" charset="0"/>
              </a:rPr>
              <a:t>ед</a:t>
            </a:r>
            <a:r>
              <a:rPr lang="kk-KZ" sz="1400" dirty="0">
                <a:latin typeface="Arial Narrow" pitchFamily="34" charset="0"/>
                <a:cs typeface="Arial" pitchFamily="34" charset="0"/>
              </a:rPr>
              <a:t>инственного числа;</a:t>
            </a:r>
            <a:endParaRPr lang="x-none" sz="1400" dirty="0">
              <a:latin typeface="Arial Narrow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83700690"/>
      </p:ext>
    </p:extLst>
  </p:cSld>
  <p:clrMapOvr>
    <a:masterClrMapping/>
  </p:clrMapOvr>
  <p:transition spd="slow">
    <p:cover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Прямоугольник 1032"/>
          <p:cNvSpPr/>
          <p:nvPr/>
        </p:nvSpPr>
        <p:spPr>
          <a:xfrm>
            <a:off x="1" y="0"/>
            <a:ext cx="12191999" cy="738664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endParaRPr lang="ru-RU" sz="900" b="1" dirty="0" smtClean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ПОЗНАНИЕ МИРА (1-4 КЛАССЫ)</a:t>
            </a:r>
          </a:p>
          <a:p>
            <a:pPr algn="ctr"/>
            <a:endParaRPr lang="ru-RU" sz="900" b="1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3" name="Таблица 12">
            <a:extLst>
              <a:ext uri="{FF2B5EF4-FFF2-40B4-BE49-F238E27FC236}">
                <a16:creationId xmlns="" xmlns:a16="http://schemas.microsoft.com/office/drawing/2014/main" id="{49A8654B-5A74-4B0D-9F00-0DB6F9F4B6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131525958"/>
              </p:ext>
            </p:extLst>
          </p:nvPr>
        </p:nvGraphicFramePr>
        <p:xfrm>
          <a:off x="479718" y="1243708"/>
          <a:ext cx="5163102" cy="170243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706670">
                  <a:extLst>
                    <a:ext uri="{9D8B030D-6E8A-4147-A177-3AD203B41FA5}">
                      <a16:colId xmlns="" xmlns:a16="http://schemas.microsoft.com/office/drawing/2014/main" val="506926750"/>
                    </a:ext>
                  </a:extLst>
                </a:gridCol>
                <a:gridCol w="1335022">
                  <a:extLst>
                    <a:ext uri="{9D8B030D-6E8A-4147-A177-3AD203B41FA5}">
                      <a16:colId xmlns="" xmlns:a16="http://schemas.microsoft.com/office/drawing/2014/main" val="2224137773"/>
                    </a:ext>
                  </a:extLst>
                </a:gridCol>
                <a:gridCol w="1088136">
                  <a:extLst>
                    <a:ext uri="{9D8B030D-6E8A-4147-A177-3AD203B41FA5}">
                      <a16:colId xmlns="" xmlns:a16="http://schemas.microsoft.com/office/drawing/2014/main" val="2925865684"/>
                    </a:ext>
                  </a:extLst>
                </a:gridCol>
                <a:gridCol w="1033274">
                  <a:extLst>
                    <a:ext uri="{9D8B030D-6E8A-4147-A177-3AD203B41FA5}">
                      <a16:colId xmlns="" xmlns:a16="http://schemas.microsoft.com/office/drawing/2014/main" val="3694658957"/>
                    </a:ext>
                  </a:extLst>
                </a:gridCol>
              </a:tblGrid>
              <a:tr h="393741"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kk-KZ" sz="14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Учебный </a:t>
                      </a:r>
                    </a:p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kk-KZ" sz="14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предмет</a:t>
                      </a:r>
                      <a:endParaRPr lang="x-none" sz="1400" kern="1200" dirty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endParaRPr lang="kk-KZ" sz="1400" kern="1200" dirty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kk-KZ" sz="14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Класс</a:t>
                      </a:r>
                      <a:endParaRPr lang="x-none" sz="1400" kern="1200" dirty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kk-KZ" sz="14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Всего тем </a:t>
                      </a:r>
                      <a:endParaRPr lang="x-none" sz="1400" kern="1200" dirty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kk-KZ" sz="14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по учебной программе</a:t>
                      </a:r>
                      <a:endParaRPr lang="x-none" sz="1400" kern="1200" dirty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kk-KZ" sz="14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Из них</a:t>
                      </a:r>
                      <a:endParaRPr lang="x-none" sz="1400" kern="1200" dirty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kk-KZ" sz="14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сложные темы</a:t>
                      </a:r>
                      <a:endParaRPr lang="x-none" sz="1400" kern="1200" dirty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35924" marR="35924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65588816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600"/>
                        </a:spcAft>
                      </a:pPr>
                      <a:r>
                        <a:rPr lang="kk-KZ" sz="1400" kern="120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Познание мира </a:t>
                      </a:r>
                      <a:endParaRPr lang="x-none" sz="1400" kern="120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600"/>
                        </a:spcAft>
                      </a:pPr>
                      <a:r>
                        <a:rPr lang="kk-KZ" sz="14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1</a:t>
                      </a:r>
                      <a:endParaRPr lang="x-none" sz="1400" kern="1200" dirty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600"/>
                        </a:spcAft>
                      </a:pPr>
                      <a:r>
                        <a:rPr lang="kk-KZ" sz="14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34</a:t>
                      </a:r>
                      <a:endParaRPr lang="x-none" sz="1400" kern="1200" dirty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600"/>
                        </a:spcAft>
                      </a:pPr>
                      <a:r>
                        <a:rPr lang="kk-KZ" sz="14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12</a:t>
                      </a:r>
                      <a:endParaRPr lang="x-none" sz="1400" kern="1200" dirty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30883940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600"/>
                        </a:spcAft>
                      </a:pPr>
                      <a:r>
                        <a:rPr lang="kk-KZ" sz="1400" kern="120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Познание мира </a:t>
                      </a:r>
                      <a:endParaRPr lang="x-none" sz="1400" kern="120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600"/>
                        </a:spcAft>
                      </a:pPr>
                      <a:r>
                        <a:rPr lang="kk-KZ" sz="1400" kern="120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2</a:t>
                      </a:r>
                      <a:endParaRPr lang="x-none" sz="1400" kern="120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600"/>
                        </a:spcAft>
                      </a:pPr>
                      <a:r>
                        <a:rPr lang="kk-KZ" sz="14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34</a:t>
                      </a:r>
                      <a:endParaRPr lang="x-none" sz="1400" kern="1200" dirty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600"/>
                        </a:spcAft>
                      </a:pPr>
                      <a:r>
                        <a:rPr lang="kk-KZ" sz="14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10</a:t>
                      </a:r>
                      <a:endParaRPr lang="x-none" sz="1400" kern="1200" dirty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98822366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600"/>
                        </a:spcAft>
                      </a:pPr>
                      <a:r>
                        <a:rPr lang="kk-KZ" sz="1400" kern="120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Познание мира </a:t>
                      </a:r>
                      <a:endParaRPr lang="x-none" sz="1400" kern="120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600"/>
                        </a:spcAft>
                      </a:pPr>
                      <a:r>
                        <a:rPr lang="kk-KZ" sz="1400" kern="120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3</a:t>
                      </a:r>
                      <a:endParaRPr lang="x-none" sz="1400" kern="120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600"/>
                        </a:spcAft>
                      </a:pPr>
                      <a:r>
                        <a:rPr lang="kk-KZ" sz="1400" kern="120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34</a:t>
                      </a:r>
                      <a:endParaRPr lang="x-none" sz="1400" kern="120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600"/>
                        </a:spcAft>
                      </a:pPr>
                      <a:r>
                        <a:rPr lang="kk-KZ" sz="14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10</a:t>
                      </a:r>
                      <a:endParaRPr lang="x-none" sz="1400" kern="1200" dirty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63260927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600"/>
                        </a:spcAft>
                      </a:pPr>
                      <a:r>
                        <a:rPr lang="kk-KZ" sz="1400" kern="120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Познание мира </a:t>
                      </a:r>
                      <a:endParaRPr lang="x-none" sz="1400" kern="120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600"/>
                        </a:spcAft>
                      </a:pPr>
                      <a:r>
                        <a:rPr lang="kk-KZ" sz="1400" kern="120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4</a:t>
                      </a:r>
                      <a:endParaRPr lang="x-none" sz="1400" kern="120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600"/>
                        </a:spcAft>
                      </a:pPr>
                      <a:r>
                        <a:rPr lang="kk-KZ" sz="14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34</a:t>
                      </a:r>
                      <a:endParaRPr lang="x-none" sz="1400" kern="1200" dirty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600"/>
                        </a:spcAft>
                      </a:pPr>
                      <a:r>
                        <a:rPr lang="kk-KZ" sz="1400" kern="1200" dirty="0">
                          <a:solidFill>
                            <a:schemeClr val="tx1"/>
                          </a:solidFill>
                          <a:latin typeface="Arial Narrow" pitchFamily="34" charset="0"/>
                          <a:ea typeface="+mn-ea"/>
                          <a:cs typeface="Arial" pitchFamily="34" charset="0"/>
                        </a:rPr>
                        <a:t>8</a:t>
                      </a:r>
                      <a:endParaRPr lang="x-none" sz="1400" kern="1200" dirty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78427195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4300C1D6-9D93-4A7F-BA55-490193CA36C6}"/>
              </a:ext>
            </a:extLst>
          </p:cNvPr>
          <p:cNvSpPr txBox="1"/>
          <p:nvPr/>
        </p:nvSpPr>
        <p:spPr>
          <a:xfrm>
            <a:off x="286722" y="3612511"/>
            <a:ext cx="5356098" cy="16262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kk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kk-KZ" sz="1400" dirty="0">
                <a:latin typeface="Arial Narrow" pitchFamily="34" charset="0"/>
                <a:cs typeface="Arial" pitchFamily="34" charset="0"/>
              </a:rPr>
              <a:t>Темы рекомендуемые для летней школы по «Познанию мира»:</a:t>
            </a:r>
            <a:endParaRPr lang="x-none" sz="1400" dirty="0">
              <a:latin typeface="Arial Narrow" pitchFamily="34" charset="0"/>
              <a:cs typeface="Arial" pitchFamily="34" charset="0"/>
            </a:endParaRP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kk-KZ" sz="1400" dirty="0">
                <a:latin typeface="Arial Narrow" pitchFamily="34" charset="0"/>
                <a:cs typeface="Arial" pitchFamily="34" charset="0"/>
              </a:rPr>
              <a:t>1 класс – темы из 2 разделов «В потоке истории»: древние культуры и цивилизации: первоначальные знания о жизни древних людей, о саках, Томирис, о древней письменности на территории Казахстана»;  Природа моей страны»: ориентирование на местности; определение сторон горизонта по местным признакам</a:t>
            </a:r>
            <a:endParaRPr lang="x-none" sz="1400" dirty="0"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6E5BD066-8AE1-4CFF-BC9A-08EA55F2FB89}"/>
              </a:ext>
            </a:extLst>
          </p:cNvPr>
          <p:cNvSpPr txBox="1"/>
          <p:nvPr/>
        </p:nvSpPr>
        <p:spPr>
          <a:xfrm>
            <a:off x="6301133" y="789929"/>
            <a:ext cx="5739975" cy="60680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kk-KZ" sz="1400" dirty="0">
                <a:latin typeface="Arial Narrow" pitchFamily="34" charset="0"/>
                <a:cs typeface="Arial" pitchFamily="34" charset="0"/>
              </a:rPr>
              <a:t>2 класс – темы из 3 разделов «Я и общество»: структура потребностей в предметах потребления и источники их поступления», «Значимость служения обществу», «Природа моей страны»: ориентирование на местности; определение сторон горизонта по компасу; хозяйственное значение крупных природных объектов (гор, равнин, озер и рек); «</a:t>
            </a:r>
            <a:r>
              <a:rPr lang="ru-RU" sz="1400" dirty="0">
                <a:latin typeface="Arial Narrow" pitchFamily="34" charset="0"/>
                <a:cs typeface="Arial" pitchFamily="34" charset="0"/>
              </a:rPr>
              <a:t>В потоке истории</a:t>
            </a:r>
            <a:r>
              <a:rPr lang="kk-KZ" sz="1400" dirty="0">
                <a:latin typeface="Arial Narrow" pitchFamily="34" charset="0"/>
                <a:cs typeface="Arial" pitchFamily="34" charset="0"/>
              </a:rPr>
              <a:t>»: з</a:t>
            </a:r>
            <a:r>
              <a:rPr lang="ru-RU" sz="1400" dirty="0" err="1">
                <a:latin typeface="Arial Narrow" pitchFamily="34" charset="0"/>
                <a:cs typeface="Arial" pitchFamily="34" charset="0"/>
              </a:rPr>
              <a:t>накомство</a:t>
            </a:r>
            <a:r>
              <a:rPr lang="ru-RU" sz="1400" dirty="0">
                <a:latin typeface="Arial Narrow" pitchFamily="34" charset="0"/>
                <a:cs typeface="Arial" pitchFamily="34" charset="0"/>
              </a:rPr>
              <a:t> с понятиями «</a:t>
            </a:r>
            <a:r>
              <a:rPr lang="ru-RU" sz="1400" dirty="0" err="1">
                <a:latin typeface="Arial Narrow" pitchFamily="34" charset="0"/>
                <a:cs typeface="Arial" pitchFamily="34" charset="0"/>
              </a:rPr>
              <a:t>скотоводст</a:t>
            </a:r>
            <a:r>
              <a:rPr lang="ru-RU" sz="1400" dirty="0">
                <a:latin typeface="Arial Narrow" pitchFamily="34" charset="0"/>
                <a:cs typeface="Arial" pitchFamily="34" charset="0"/>
              </a:rPr>
              <a:t> и «земледелие»</a:t>
            </a:r>
            <a:r>
              <a:rPr lang="kk-KZ" sz="1400" dirty="0">
                <a:latin typeface="Arial Narrow" pitchFamily="34" charset="0"/>
                <a:cs typeface="Arial" pitchFamily="34" charset="0"/>
              </a:rPr>
              <a:t>; первоначальные знания об о</a:t>
            </a:r>
            <a:r>
              <a:rPr lang="ru-RU" sz="1400" dirty="0" err="1">
                <a:latin typeface="Arial Narrow" pitchFamily="34" charset="0"/>
                <a:cs typeface="Arial" pitchFamily="34" charset="0"/>
              </a:rPr>
              <a:t>браз</a:t>
            </a:r>
            <a:r>
              <a:rPr lang="kk-KZ" sz="1400" dirty="0">
                <a:latin typeface="Arial Narrow" pitchFamily="34" charset="0"/>
                <a:cs typeface="Arial" pitchFamily="34" charset="0"/>
              </a:rPr>
              <a:t>е</a:t>
            </a:r>
            <a:r>
              <a:rPr lang="ru-RU" sz="1400" dirty="0">
                <a:latin typeface="Arial Narrow" pitchFamily="34" charset="0"/>
                <a:cs typeface="Arial" pitchFamily="34" charset="0"/>
              </a:rPr>
              <a:t> жизни гуннов</a:t>
            </a:r>
            <a:r>
              <a:rPr lang="kk-KZ" sz="1400" dirty="0">
                <a:latin typeface="Arial Narrow" pitchFamily="34" charset="0"/>
                <a:cs typeface="Arial" pitchFamily="34" charset="0"/>
              </a:rPr>
              <a:t>; о</a:t>
            </a:r>
            <a:r>
              <a:rPr lang="ru-RU" sz="1400" dirty="0" err="1">
                <a:latin typeface="Arial Narrow" pitchFamily="34" charset="0"/>
                <a:cs typeface="Arial" pitchFamily="34" charset="0"/>
              </a:rPr>
              <a:t>собенности</a:t>
            </a:r>
            <a:r>
              <a:rPr lang="ru-RU" sz="1400" dirty="0">
                <a:latin typeface="Arial Narrow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 Narrow" pitchFamily="34" charset="0"/>
                <a:cs typeface="Arial" pitchFamily="34" charset="0"/>
              </a:rPr>
              <a:t>Ботайской</a:t>
            </a:r>
            <a:r>
              <a:rPr lang="ru-RU" sz="1400" dirty="0">
                <a:latin typeface="Arial Narrow" pitchFamily="34" charset="0"/>
                <a:cs typeface="Arial" pitchFamily="34" charset="0"/>
              </a:rPr>
              <a:t> культуры»</a:t>
            </a:r>
          </a:p>
          <a:p>
            <a:pPr marL="342900" indent="-342900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endParaRPr lang="x-none" sz="1400" dirty="0">
              <a:latin typeface="Arial Narrow" pitchFamily="34" charset="0"/>
              <a:cs typeface="Arial" pitchFamily="34" charset="0"/>
            </a:endParaRP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kk-KZ" sz="1400" dirty="0">
                <a:latin typeface="Arial Narrow" pitchFamily="34" charset="0"/>
                <a:cs typeface="Arial" pitchFamily="34" charset="0"/>
              </a:rPr>
              <a:t>3 класс – темы из 2 разделов «Я и общество»: планирование собственных расходов; пути оптимизации собственных расходов; школа и школьное сообщество; правила самоуправления в классе; пути принятия коллективных решений в классе в условиях существования различных точек зрения»; «</a:t>
            </a:r>
            <a:r>
              <a:rPr lang="ru-RU" sz="1400" dirty="0">
                <a:latin typeface="Arial Narrow" pitchFamily="34" charset="0"/>
                <a:cs typeface="Arial" pitchFamily="34" charset="0"/>
              </a:rPr>
              <a:t>Природа моей страны</a:t>
            </a:r>
            <a:r>
              <a:rPr lang="kk-KZ" sz="1400" dirty="0">
                <a:latin typeface="Arial Narrow" pitchFamily="34" charset="0"/>
                <a:cs typeface="Arial" pitchFamily="34" charset="0"/>
              </a:rPr>
              <a:t>»: о</a:t>
            </a:r>
            <a:r>
              <a:rPr lang="ru-RU" sz="1400" dirty="0" err="1">
                <a:latin typeface="Arial Narrow" pitchFamily="34" charset="0"/>
                <a:cs typeface="Arial" pitchFamily="34" charset="0"/>
              </a:rPr>
              <a:t>риентирование</a:t>
            </a:r>
            <a:r>
              <a:rPr lang="ru-RU" sz="1400" dirty="0">
                <a:latin typeface="Arial Narrow" pitchFamily="34" charset="0"/>
                <a:cs typeface="Arial" pitchFamily="34" charset="0"/>
              </a:rPr>
              <a:t> на местности</a:t>
            </a:r>
            <a:r>
              <a:rPr lang="kk-KZ" sz="1400" dirty="0">
                <a:latin typeface="Arial Narrow" pitchFamily="34" charset="0"/>
                <a:cs typeface="Arial" pitchFamily="34" charset="0"/>
              </a:rPr>
              <a:t>; о</a:t>
            </a:r>
            <a:r>
              <a:rPr lang="ru-RU" sz="1400" dirty="0" err="1">
                <a:latin typeface="Arial Narrow" pitchFamily="34" charset="0"/>
                <a:cs typeface="Arial" pitchFamily="34" charset="0"/>
              </a:rPr>
              <a:t>пределение</a:t>
            </a:r>
            <a:r>
              <a:rPr lang="ru-RU" sz="1400" dirty="0">
                <a:latin typeface="Arial Narrow" pitchFamily="34" charset="0"/>
                <a:cs typeface="Arial" pitchFamily="34" charset="0"/>
              </a:rPr>
              <a:t> сторон горизонта по астрономическим признакам</a:t>
            </a:r>
            <a:r>
              <a:rPr lang="kk-KZ" sz="1400" dirty="0">
                <a:latin typeface="Arial Narrow" pitchFamily="34" charset="0"/>
                <a:cs typeface="Arial" pitchFamily="34" charset="0"/>
              </a:rPr>
              <a:t>; с</a:t>
            </a:r>
            <a:r>
              <a:rPr lang="ru-RU" sz="1400" dirty="0">
                <a:latin typeface="Arial Narrow" pitchFamily="34" charset="0"/>
                <a:cs typeface="Arial" pitchFamily="34" charset="0"/>
              </a:rPr>
              <a:t>оставление плана местности с соблюдением масштаба и использованием условных знаков</a:t>
            </a:r>
            <a:r>
              <a:rPr lang="kk-KZ" sz="1400" dirty="0">
                <a:latin typeface="Arial Narrow" pitchFamily="34" charset="0"/>
                <a:cs typeface="Arial" pitchFamily="34" charset="0"/>
              </a:rPr>
              <a:t>»</a:t>
            </a: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endParaRPr lang="kk-KZ" sz="1400" dirty="0">
              <a:latin typeface="Arial Narrow" pitchFamily="34" charset="0"/>
              <a:cs typeface="Arial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"/>
            </a:pPr>
            <a:r>
              <a:rPr lang="kk-KZ" sz="1400" dirty="0">
                <a:latin typeface="Arial Narrow" pitchFamily="34" charset="0"/>
                <a:cs typeface="Arial" pitchFamily="34" charset="0"/>
              </a:rPr>
              <a:t>4 класс – темы из 3 разделов «Я и общество»: административно-территориальные единицы различного ранга (округ, район, область); описание   субъектов экономической деятельности своего края»; «Природа  моей страны»: ориентирование на местности; определение местоположения объекта по отношению к другим; объяснение назначения глобуса и карт; параллели, меридианы, экватор»; «В потоке истории»: знакомство с определением «технологический прогресс».</a:t>
            </a:r>
            <a:endParaRPr lang="x-none" sz="1400" dirty="0">
              <a:latin typeface="Arial Narrow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97786382"/>
      </p:ext>
    </p:extLst>
  </p:cSld>
  <p:clrMapOvr>
    <a:masterClrMapping/>
  </p:clrMapOvr>
  <p:transition spd="slow">
    <p:cover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Прямоугольник 1032"/>
          <p:cNvSpPr/>
          <p:nvPr/>
        </p:nvSpPr>
        <p:spPr>
          <a:xfrm>
            <a:off x="-1" y="0"/>
            <a:ext cx="12191999" cy="738664"/>
          </a:xfrm>
          <a:prstGeom prst="rect">
            <a:avLst/>
          </a:prstGeom>
          <a:solidFill>
            <a:srgbClr val="0070C0"/>
          </a:solidFill>
        </p:spPr>
        <p:txBody>
          <a:bodyPr wrap="square">
            <a:spAutoFit/>
          </a:bodyPr>
          <a:lstStyle/>
          <a:p>
            <a:pPr algn="ctr"/>
            <a:endParaRPr lang="ru-RU" sz="900" b="1" dirty="0" smtClean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ЕСТЕСТВОЗНАНИЕ (1</a:t>
            </a:r>
            <a:r>
              <a:rPr lang="en-US" sz="24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</a:t>
            </a:r>
            <a:r>
              <a:rPr lang="en-US" sz="24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 КЛАССЫ)</a:t>
            </a:r>
          </a:p>
          <a:p>
            <a:pPr algn="ctr"/>
            <a:endParaRPr lang="ru-RU" sz="900" b="1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3" name="Таблица 12">
            <a:extLst>
              <a:ext uri="{FF2B5EF4-FFF2-40B4-BE49-F238E27FC236}">
                <a16:creationId xmlns="" xmlns:a16="http://schemas.microsoft.com/office/drawing/2014/main" id="{49A8654B-5A74-4B0D-9F00-0DB6F9F4B6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473710790"/>
              </p:ext>
            </p:extLst>
          </p:nvPr>
        </p:nvGraphicFramePr>
        <p:xfrm>
          <a:off x="451314" y="1242558"/>
          <a:ext cx="5163102" cy="155321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706670">
                  <a:extLst>
                    <a:ext uri="{9D8B030D-6E8A-4147-A177-3AD203B41FA5}">
                      <a16:colId xmlns="" xmlns:a16="http://schemas.microsoft.com/office/drawing/2014/main" val="506926750"/>
                    </a:ext>
                  </a:extLst>
                </a:gridCol>
                <a:gridCol w="1335022">
                  <a:extLst>
                    <a:ext uri="{9D8B030D-6E8A-4147-A177-3AD203B41FA5}">
                      <a16:colId xmlns="" xmlns:a16="http://schemas.microsoft.com/office/drawing/2014/main" val="2224137773"/>
                    </a:ext>
                  </a:extLst>
                </a:gridCol>
                <a:gridCol w="1088136">
                  <a:extLst>
                    <a:ext uri="{9D8B030D-6E8A-4147-A177-3AD203B41FA5}">
                      <a16:colId xmlns="" xmlns:a16="http://schemas.microsoft.com/office/drawing/2014/main" val="2925865684"/>
                    </a:ext>
                  </a:extLst>
                </a:gridCol>
                <a:gridCol w="1033274">
                  <a:extLst>
                    <a:ext uri="{9D8B030D-6E8A-4147-A177-3AD203B41FA5}">
                      <a16:colId xmlns="" xmlns:a16="http://schemas.microsoft.com/office/drawing/2014/main" val="3694658957"/>
                    </a:ext>
                  </a:extLst>
                </a:gridCol>
              </a:tblGrid>
              <a:tr h="39374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</a:rPr>
                        <a:t>Учебный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</a:rPr>
                        <a:t>предмет</a:t>
                      </a:r>
                      <a:endParaRPr lang="x-none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k-KZ" sz="1400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</a:rPr>
                        <a:t>Класс</a:t>
                      </a:r>
                      <a:endParaRPr lang="x-none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</a:rPr>
                        <a:t>Всего тем </a:t>
                      </a:r>
                      <a:endParaRPr lang="x-none" sz="1400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</a:rPr>
                        <a:t>по учебной программе</a:t>
                      </a:r>
                      <a:endParaRPr lang="x-none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</a:rPr>
                        <a:t>Из них</a:t>
                      </a:r>
                      <a:endParaRPr lang="x-none" sz="1400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</a:rPr>
                        <a:t>сложные темы</a:t>
                      </a:r>
                      <a:endParaRPr lang="x-none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924" marR="35924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65588816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Естествознание</a:t>
                      </a:r>
                      <a:endParaRPr lang="x-none" sz="11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x-none" sz="11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</a:t>
                      </a:r>
                      <a:endParaRPr lang="x-none" sz="11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x-none" sz="11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30883940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Естествознание</a:t>
                      </a:r>
                      <a:endParaRPr lang="x-none" sz="11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x-none" sz="11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</a:t>
                      </a:r>
                      <a:endParaRPr lang="x-none" sz="11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x-none" sz="11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98822366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Естествознание</a:t>
                      </a:r>
                      <a:endParaRPr lang="x-none" sz="11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x-none" sz="11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</a:t>
                      </a:r>
                      <a:endParaRPr lang="x-none" sz="11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x-none" sz="11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63260927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Естествознание</a:t>
                      </a:r>
                      <a:endParaRPr lang="x-none" sz="11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x-none" sz="11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</a:t>
                      </a:r>
                      <a:endParaRPr lang="x-none" sz="11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x-none" sz="11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78427195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7EC62B5C-3364-4F4A-B9E9-6CDFB6E20F46}"/>
              </a:ext>
            </a:extLst>
          </p:cNvPr>
          <p:cNvSpPr txBox="1"/>
          <p:nvPr/>
        </p:nvSpPr>
        <p:spPr>
          <a:xfrm>
            <a:off x="249659" y="3153358"/>
            <a:ext cx="5562665" cy="28931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dirty="0">
                <a:latin typeface="Arial Narrow" pitchFamily="34" charset="0"/>
                <a:cs typeface="Arial" pitchFamily="34" charset="0"/>
              </a:rPr>
              <a:t>Темы учебной программы для повторения и   закрепления</a:t>
            </a:r>
            <a:r>
              <a:rPr lang="kk-KZ" sz="1400" dirty="0">
                <a:latin typeface="Arial Narrow" pitchFamily="34" charset="0"/>
                <a:cs typeface="Arial" pitchFamily="34" charset="0"/>
              </a:rPr>
              <a:t> </a:t>
            </a:r>
          </a:p>
          <a:p>
            <a:endParaRPr lang="x-none" sz="1400" dirty="0">
              <a:latin typeface="Arial Narrow" pitchFamily="34" charset="0"/>
              <a:cs typeface="Arial" pitchFamily="34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"/>
            </a:pPr>
            <a:r>
              <a:rPr lang="kk-KZ" sz="1400" dirty="0">
                <a:latin typeface="Arial Narrow" pitchFamily="34" charset="0"/>
                <a:cs typeface="Arial" pitchFamily="34" charset="0"/>
              </a:rPr>
              <a:t>1 класс – темы из 2 разделов «Земля и космос»: форма Земли, глобус – модель Земли, первоначальные знания о космосе, космических телах, астрономии; ракеты, телескопы, время, средства измерения времени, часы, календарь; «Физика природы»: движения различных тел, движение в природе, движение людей, траектория движений, обозначение траектории движения  в виде рисунка, свет и темнота, естественные и искусственные источники света, освещение, звук и особенности его распространения, естественные и искусственные источники звука, приборы для получения тепла, электричество в повседневной жизни, свойства магнитов, предметы, обладающие магнитными свойствами».</a:t>
            </a:r>
            <a:endParaRPr lang="x-none" sz="1400" dirty="0"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62D4C525-5EAF-43D4-B3E9-722C7C6D1630}"/>
              </a:ext>
            </a:extLst>
          </p:cNvPr>
          <p:cNvSpPr txBox="1"/>
          <p:nvPr/>
        </p:nvSpPr>
        <p:spPr>
          <a:xfrm>
            <a:off x="5964845" y="798318"/>
            <a:ext cx="5986548" cy="59093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algn="just">
              <a:buFont typeface="Wingdings" panose="05000000000000000000" pitchFamily="2" charset="2"/>
              <a:buChar char=""/>
            </a:pPr>
            <a:r>
              <a:rPr lang="kk-KZ" sz="1400" dirty="0">
                <a:latin typeface="Arial Narrow" pitchFamily="34" charset="0"/>
                <a:cs typeface="Arial" pitchFamily="34" charset="0"/>
              </a:rPr>
              <a:t>2 класс – темы из 2 разделов «Я – исследователь»: признаки наблюдения; признаки эксперимента; проведение эксперимента и фиксирование результатов; «Земля и космос»: роль Солнца для планеты Земля, Луна, планеты Солнечной системы, их расположение и характеристики; особенности расстояния и времени в космосе»;</a:t>
            </a:r>
          </a:p>
          <a:p>
            <a:pPr marL="342900" lvl="0" indent="-342900" algn="just">
              <a:buFont typeface="Wingdings" panose="05000000000000000000" pitchFamily="2" charset="2"/>
              <a:buChar char=""/>
            </a:pPr>
            <a:endParaRPr lang="x-none" sz="1400" dirty="0">
              <a:latin typeface="Arial Narrow" pitchFamily="34" charset="0"/>
              <a:cs typeface="Arial" pitchFamily="34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"/>
            </a:pPr>
            <a:r>
              <a:rPr lang="kk-KZ" sz="1400" dirty="0">
                <a:latin typeface="Arial Narrow" pitchFamily="34" charset="0"/>
                <a:cs typeface="Arial" pitchFamily="34" charset="0"/>
              </a:rPr>
              <a:t>3 класс – темы из 3 разделов «Я – исследователь»: планирование и проведение эксперимента, фиксирование результатов эксперимента в виде диаграмм, формулирование выводов»; «Вещества и их свойства»: вещества и тела, классификация веществ по происхождению, естественные и искусственные вещества, классификация веществ по агрегатному состоянию (твердое, жидкое и газообразное)»; «Земля и космос»: первоначальные понятия о сферах Земли (литосфера, гидросфера, атмосфера, биосфера),  графическое изображение сфер Земли, значимые события в освоении космоса, запуск первого искусственного спутника Земли;</a:t>
            </a:r>
          </a:p>
          <a:p>
            <a:pPr lvl="0" algn="just"/>
            <a:endParaRPr lang="x-none" sz="1400" dirty="0">
              <a:latin typeface="Arial Narrow" pitchFamily="34" charset="0"/>
              <a:cs typeface="Arial" pitchFamily="34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"/>
            </a:pPr>
            <a:r>
              <a:rPr lang="kk-KZ" sz="1400" dirty="0">
                <a:latin typeface="Arial Narrow" pitchFamily="34" charset="0"/>
                <a:cs typeface="Arial" pitchFamily="34" charset="0"/>
              </a:rPr>
              <a:t>4 класс – темы из 3 разделов «Вещества и их свойства»: свойства веществ, применение веществ согласно их свойствам, получение нового вещества согласно плану эксперимента»; «Земля и космос»: крупные элементы земной поверхности, космические тела, влияние космоса на жизнь на Земле, движение Земли по орбите, смена времен года, характеристика сезонов года»; «Физика природы»: сила Архимеда, примеры ее проявления, прогнозирование силы Архимеда, действие силы Архимеда на предметы в воде, зависимость тени от размера преграды и расстояния от источника до преграды, свойства света, отражение, поглощение, влияние преград на громкость и распространение звука, теплопроводность различных материалов, электропроводность различных материалов.</a:t>
            </a:r>
            <a:endParaRPr lang="x-none" sz="1400" dirty="0">
              <a:latin typeface="Arial Narrow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44368400"/>
      </p:ext>
    </p:extLst>
  </p:cSld>
  <p:clrMapOvr>
    <a:masterClrMapping/>
  </p:clrMapOvr>
  <p:transition spd="slow">
    <p:cover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Прямоугольник 1032"/>
          <p:cNvSpPr/>
          <p:nvPr/>
        </p:nvSpPr>
        <p:spPr>
          <a:xfrm>
            <a:off x="-1" y="0"/>
            <a:ext cx="12191999" cy="738664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endParaRPr lang="ru-RU" sz="900" b="1" dirty="0" smtClean="0">
              <a:solidFill>
                <a:schemeClr val="bg1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ҚАЗАҚ ТІЛІ МЕН ӘДЕБИЕТІ (5-10 СЫНЫПТАР)</a:t>
            </a:r>
          </a:p>
          <a:p>
            <a:pPr algn="ctr"/>
            <a:endParaRPr lang="ru-RU" sz="900" b="1" dirty="0">
              <a:solidFill>
                <a:schemeClr val="bg1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7D12EB1E-EA6C-4444-AC38-64394C179F23}"/>
              </a:ext>
            </a:extLst>
          </p:cNvPr>
          <p:cNvSpPr txBox="1"/>
          <p:nvPr/>
        </p:nvSpPr>
        <p:spPr>
          <a:xfrm>
            <a:off x="6229350" y="1235006"/>
            <a:ext cx="5474970" cy="50475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/>
            <a:r>
              <a:rPr lang="ru-RU" sz="1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Қайталау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мен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пысықтауға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арналған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тақырыптар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endParaRPr lang="kk-KZ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kk-KZ" sz="1400" dirty="0">
                <a:latin typeface="Arial" panose="020B0604020202020204" pitchFamily="34" charset="0"/>
                <a:cs typeface="Arial" panose="020B0604020202020204" pitchFamily="34" charset="0"/>
              </a:rPr>
              <a:t>5-сынып: грамматикалық тақырыптар: етістік шақтары</a:t>
            </a:r>
          </a:p>
          <a:p>
            <a:pPr algn="just"/>
            <a:endParaRPr lang="kk-KZ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kk-KZ" sz="1400" dirty="0">
                <a:latin typeface="Arial" panose="020B0604020202020204" pitchFamily="34" charset="0"/>
                <a:cs typeface="Arial" panose="020B0604020202020204" pitchFamily="34" charset="0"/>
              </a:rPr>
              <a:t>6-сынып: Оралхан Бөкей «Апамның астауы», Қазақ халқының зергерлік өнері, Абай шығармашылығы бойынша, үстеу</a:t>
            </a:r>
          </a:p>
          <a:p>
            <a:pPr algn="just"/>
            <a:endParaRPr lang="x-none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kk-KZ" sz="1400" dirty="0">
                <a:latin typeface="Arial" panose="020B0604020202020204" pitchFamily="34" charset="0"/>
                <a:cs typeface="Arial" panose="020B0604020202020204" pitchFamily="34" charset="0"/>
              </a:rPr>
              <a:t>7-сынып: Құрмалас сөйлемдер, М.Жұмабаев "Мен жастарға сенемін"өлеңі модулі, оқшау сөздер, Б.Ұзақов «Жантаза»</a:t>
            </a:r>
          </a:p>
          <a:p>
            <a:pPr algn="just"/>
            <a:endParaRPr lang="x-none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kk-KZ" sz="1400" dirty="0">
                <a:latin typeface="Arial" panose="020B0604020202020204" pitchFamily="34" charset="0"/>
                <a:cs typeface="Arial" panose="020B0604020202020204" pitchFamily="34" charset="0"/>
              </a:rPr>
              <a:t>8-сынып: Ш.Айтматов «Кассандра таңбасы», грамматикалық тақырыптар: Сан есімдер, еліктеу сөздер, етістік райлары, стиль түрлері, үстеу, шылаулар. салалас құрмалас сөйлем түрлері</a:t>
            </a:r>
          </a:p>
          <a:p>
            <a:pPr algn="just"/>
            <a:endParaRPr lang="x-none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kk-KZ" sz="1400" dirty="0">
                <a:latin typeface="Arial" panose="020B0604020202020204" pitchFamily="34" charset="0"/>
                <a:cs typeface="Arial" panose="020B0604020202020204" pitchFamily="34" charset="0"/>
              </a:rPr>
              <a:t>9-сынып: Алашордалықтар, туризм, биотехнология, І.Жансүгіров шығармашылығы</a:t>
            </a:r>
          </a:p>
          <a:p>
            <a:pPr algn="just"/>
            <a:endParaRPr lang="x-none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kk-KZ" sz="1400" dirty="0">
                <a:latin typeface="Arial" panose="020B0604020202020204" pitchFamily="34" charset="0"/>
                <a:cs typeface="Arial" panose="020B0604020202020204" pitchFamily="34" charset="0"/>
              </a:rPr>
              <a:t>10-сынып: М.Шаханов «Компьютербасты жарты адамдар», Шешендік сөздер; грамматикалық тақырыптар: құрмалас сөйлемдердің (сабақтас құрмалас сөйлем, аралас құрмалас сөйлем) жасалу жолдары.</a:t>
            </a:r>
            <a:endParaRPr lang="x-non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3" name="Таблица 12">
            <a:extLst>
              <a:ext uri="{FF2B5EF4-FFF2-40B4-BE49-F238E27FC236}">
                <a16:creationId xmlns="" xmlns:a16="http://schemas.microsoft.com/office/drawing/2014/main" id="{49A8654B-5A74-4B0D-9F00-0DB6F9F4B6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170281560"/>
              </p:ext>
            </p:extLst>
          </p:nvPr>
        </p:nvGraphicFramePr>
        <p:xfrm>
          <a:off x="397144" y="1482089"/>
          <a:ext cx="5614357" cy="4022417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813995">
                  <a:extLst>
                    <a:ext uri="{9D8B030D-6E8A-4147-A177-3AD203B41FA5}">
                      <a16:colId xmlns="" xmlns:a16="http://schemas.microsoft.com/office/drawing/2014/main" val="506926750"/>
                    </a:ext>
                  </a:extLst>
                </a:gridCol>
                <a:gridCol w="1418976">
                  <a:extLst>
                    <a:ext uri="{9D8B030D-6E8A-4147-A177-3AD203B41FA5}">
                      <a16:colId xmlns="" xmlns:a16="http://schemas.microsoft.com/office/drawing/2014/main" val="2224137773"/>
                    </a:ext>
                  </a:extLst>
                </a:gridCol>
                <a:gridCol w="1253979">
                  <a:extLst>
                    <a:ext uri="{9D8B030D-6E8A-4147-A177-3AD203B41FA5}">
                      <a16:colId xmlns="" xmlns:a16="http://schemas.microsoft.com/office/drawing/2014/main" val="2925865684"/>
                    </a:ext>
                  </a:extLst>
                </a:gridCol>
                <a:gridCol w="1127407">
                  <a:extLst>
                    <a:ext uri="{9D8B030D-6E8A-4147-A177-3AD203B41FA5}">
                      <a16:colId xmlns="" xmlns:a16="http://schemas.microsoft.com/office/drawing/2014/main" val="3694658957"/>
                    </a:ext>
                  </a:extLst>
                </a:gridCol>
              </a:tblGrid>
              <a:tr h="112740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</a:t>
                      </a:r>
                      <a:r>
                        <a:rPr lang="kk-KZ" sz="14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ән </a:t>
                      </a:r>
                      <a:endParaRPr lang="x-none" sz="14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Сынып</a:t>
                      </a:r>
                      <a:endParaRPr lang="x-none" sz="14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Оқу бағдарламасы бойынша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тақырыптар саны</a:t>
                      </a:r>
                      <a:endParaRPr lang="x-none" sz="14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kk-KZ" sz="14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4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Оның ішінде күрделі тақырыптар</a:t>
                      </a:r>
                      <a:endParaRPr lang="x-none" sz="14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65588816"/>
                  </a:ext>
                </a:extLst>
              </a:tr>
              <a:tr h="4825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Қазақ тілі мен әдебиеті</a:t>
                      </a:r>
                      <a:endParaRPr lang="x-none" sz="1400"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</a:t>
                      </a:r>
                      <a:endParaRPr lang="x-none" sz="1400"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70</a:t>
                      </a:r>
                      <a:endParaRPr lang="x-none" sz="14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</a:t>
                      </a:r>
                      <a:endParaRPr lang="x-none" sz="14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30883940"/>
                  </a:ext>
                </a:extLst>
              </a:tr>
              <a:tr h="4825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Қазақ тілі мен әдебиеті</a:t>
                      </a:r>
                      <a:endParaRPr lang="x-none" sz="1400"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</a:t>
                      </a:r>
                      <a:endParaRPr lang="x-none" sz="1400"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62</a:t>
                      </a:r>
                      <a:endParaRPr lang="x-none" sz="14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14</a:t>
                      </a:r>
                      <a:endParaRPr lang="x-none" sz="14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98822366"/>
                  </a:ext>
                </a:extLst>
              </a:tr>
              <a:tr h="4825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Қазақ тілі мен әдебиеті</a:t>
                      </a:r>
                      <a:endParaRPr lang="x-none" sz="1400"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</a:t>
                      </a:r>
                      <a:endParaRPr lang="x-none" sz="1400"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68</a:t>
                      </a:r>
                      <a:endParaRPr lang="x-none" sz="1400"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15</a:t>
                      </a:r>
                      <a:endParaRPr lang="x-none" sz="14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63260927"/>
                  </a:ext>
                </a:extLst>
              </a:tr>
              <a:tr h="4825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Қазақ тілі мен әдебиеті</a:t>
                      </a:r>
                      <a:endParaRPr lang="x-none" sz="1400"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</a:t>
                      </a:r>
                      <a:endParaRPr lang="x-none" sz="1400"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76</a:t>
                      </a:r>
                      <a:endParaRPr lang="x-none" sz="1400"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13</a:t>
                      </a:r>
                      <a:endParaRPr lang="x-none" sz="14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78427195"/>
                  </a:ext>
                </a:extLst>
              </a:tr>
              <a:tr h="4825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Қазақ тілі мен әдебиеті</a:t>
                      </a:r>
                      <a:endParaRPr lang="x-none" sz="1400"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</a:t>
                      </a:r>
                      <a:endParaRPr lang="x-none" sz="1400"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85</a:t>
                      </a:r>
                      <a:endParaRPr lang="x-none" sz="1400"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</a:t>
                      </a:r>
                      <a:endParaRPr lang="x-none" sz="14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83850472"/>
                  </a:ext>
                </a:extLst>
              </a:tr>
              <a:tr h="4825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Қазақ тілі мен әдебиеті</a:t>
                      </a:r>
                      <a:endParaRPr lang="x-none" sz="1400"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</a:t>
                      </a:r>
                      <a:endParaRPr lang="x-none" sz="14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66</a:t>
                      </a:r>
                      <a:endParaRPr lang="x-none" sz="1400"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17</a:t>
                      </a:r>
                      <a:endParaRPr lang="x-none" sz="14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860049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825634460"/>
      </p:ext>
    </p:extLst>
  </p:cSld>
  <p:clrMapOvr>
    <a:masterClrMapping/>
  </p:clrMapOvr>
  <p:transition spd="slow">
    <p:cover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Прямоугольник 1032"/>
          <p:cNvSpPr/>
          <p:nvPr/>
        </p:nvSpPr>
        <p:spPr>
          <a:xfrm>
            <a:off x="0" y="-38553"/>
            <a:ext cx="12191999" cy="4616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ҚАЗАҚ ӘДЕБИЕТІ (5-10 СЫНЫПТАР)</a:t>
            </a:r>
            <a:endParaRPr lang="ru-RU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Таблица 6">
            <a:extLst>
              <a:ext uri="{FF2B5EF4-FFF2-40B4-BE49-F238E27FC236}">
                <a16:creationId xmlns="" xmlns:a16="http://schemas.microsoft.com/office/drawing/2014/main" id="{3A69DE93-AD7D-45CF-A654-0F9A33F70A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175036494"/>
              </p:ext>
            </p:extLst>
          </p:nvPr>
        </p:nvGraphicFramePr>
        <p:xfrm>
          <a:off x="417922" y="479164"/>
          <a:ext cx="5635407" cy="184404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897869">
                  <a:extLst>
                    <a:ext uri="{9D8B030D-6E8A-4147-A177-3AD203B41FA5}">
                      <a16:colId xmlns="" xmlns:a16="http://schemas.microsoft.com/office/drawing/2014/main" val="506926750"/>
                    </a:ext>
                  </a:extLst>
                </a:gridCol>
                <a:gridCol w="777812">
                  <a:extLst>
                    <a:ext uri="{9D8B030D-6E8A-4147-A177-3AD203B41FA5}">
                      <a16:colId xmlns="" xmlns:a16="http://schemas.microsoft.com/office/drawing/2014/main" val="2224137773"/>
                    </a:ext>
                  </a:extLst>
                </a:gridCol>
                <a:gridCol w="1515218">
                  <a:extLst>
                    <a:ext uri="{9D8B030D-6E8A-4147-A177-3AD203B41FA5}">
                      <a16:colId xmlns="" xmlns:a16="http://schemas.microsoft.com/office/drawing/2014/main" val="2925865684"/>
                    </a:ext>
                  </a:extLst>
                </a:gridCol>
                <a:gridCol w="1444508">
                  <a:extLst>
                    <a:ext uri="{9D8B030D-6E8A-4147-A177-3AD203B41FA5}">
                      <a16:colId xmlns="" xmlns:a16="http://schemas.microsoft.com/office/drawing/2014/main" val="3694658957"/>
                    </a:ext>
                  </a:extLst>
                </a:gridCol>
              </a:tblGrid>
              <a:tr h="39374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</a:t>
                      </a:r>
                      <a:r>
                        <a:rPr lang="kk-KZ" sz="1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ән </a:t>
                      </a:r>
                      <a:endParaRPr lang="x-none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Сынып</a:t>
                      </a:r>
                      <a:endParaRPr lang="x-none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Оқу бағдарламасы бойынша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сағат саны</a:t>
                      </a:r>
                      <a:endParaRPr lang="x-none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Күрделі тақырыптар</a:t>
                      </a:r>
                      <a:endParaRPr lang="x-none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65588816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Қазақ әдебиеті</a:t>
                      </a:r>
                      <a:endParaRPr lang="x-none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x-none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</a:t>
                      </a:r>
                      <a:endParaRPr lang="x-none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x-none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30883940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Қазақ әдебиеті</a:t>
                      </a:r>
                      <a:endParaRPr lang="x-none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x-none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</a:t>
                      </a:r>
                      <a:endParaRPr lang="x-none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x-none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98822366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Қазақ әдебиеті</a:t>
                      </a:r>
                      <a:endParaRPr lang="x-none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x-none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</a:t>
                      </a:r>
                      <a:endParaRPr lang="x-none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x-none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63260927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Қазақ әдебиеті</a:t>
                      </a:r>
                      <a:endParaRPr lang="x-none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x-none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102</a:t>
                      </a:r>
                      <a:endParaRPr lang="x-none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x-none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78427195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Қазақ әдебиеті</a:t>
                      </a:r>
                      <a:endParaRPr lang="x-none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x-none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102</a:t>
                      </a:r>
                      <a:endParaRPr lang="x-none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x-none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83850472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Қазақ әдебиеті (ЖМБ)</a:t>
                      </a:r>
                      <a:endParaRPr lang="x-none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x-none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</a:t>
                      </a:r>
                      <a:endParaRPr lang="x-none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x-none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86004905"/>
                  </a:ext>
                </a:extLst>
              </a:tr>
              <a:tr h="10194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Қазақ әдебиеті (ҚГБ)</a:t>
                      </a:r>
                      <a:endParaRPr lang="x-none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x-none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102</a:t>
                      </a:r>
                      <a:endParaRPr lang="x-none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x-none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06831266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06C88914-D387-4A53-A6C9-5C7BD9D7F8EC}"/>
              </a:ext>
            </a:extLst>
          </p:cNvPr>
          <p:cNvSpPr txBox="1"/>
          <p:nvPr/>
        </p:nvSpPr>
        <p:spPr>
          <a:xfrm>
            <a:off x="276190" y="2379256"/>
            <a:ext cx="5667410" cy="48936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3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Қайталау</a:t>
            </a:r>
            <a:r>
              <a:rPr lang="ru-RU" sz="13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мен </a:t>
            </a:r>
            <a:r>
              <a:rPr lang="ru-RU" sz="13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пысықтауға</a:t>
            </a:r>
            <a:r>
              <a:rPr lang="ru-RU" sz="13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3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арналған</a:t>
            </a:r>
            <a:r>
              <a:rPr lang="ru-RU" sz="13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3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тақырыптар</a:t>
            </a:r>
            <a:r>
              <a:rPr lang="ru-RU" sz="13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indent="182563"/>
            <a:r>
              <a:rPr lang="kk-KZ" sz="125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5-сынып</a:t>
            </a:r>
          </a:p>
          <a:p>
            <a:pPr indent="357188"/>
            <a:r>
              <a:rPr lang="kk-KZ" sz="125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1. «Қобыланды батыр» жыры</a:t>
            </a:r>
            <a:endParaRPr lang="x-none" sz="125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357188"/>
            <a:r>
              <a:rPr lang="kk-KZ" sz="125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2. Тынымбай Нұрмағамбетов «Анасын сағынған бала» әңгімесі;</a:t>
            </a:r>
            <a:endParaRPr lang="x-none" sz="125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357188"/>
            <a:r>
              <a:rPr lang="kk-KZ" sz="125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onsolas" panose="020B0609020204030204" pitchFamily="49" charset="0"/>
                <a:cs typeface="Arial" panose="020B0604020202020204" pitchFamily="34" charset="0"/>
              </a:rPr>
              <a:t>3. А.Байтұрсынұлы «Егіннің бастары» мысалы; </a:t>
            </a:r>
            <a:endParaRPr lang="x-none" sz="125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357188"/>
            <a:r>
              <a:rPr lang="kk-KZ" sz="125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4. </a:t>
            </a:r>
            <a:r>
              <a:rPr lang="kk-KZ" sz="125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onsolas" panose="020B0609020204030204" pitchFamily="49" charset="0"/>
                <a:cs typeface="Arial" panose="020B0604020202020204" pitchFamily="34" charset="0"/>
              </a:rPr>
              <a:t>Б.Соқпақбаев «Менің атым Қожа» хикаяты;</a:t>
            </a:r>
            <a:endParaRPr lang="x-none" sz="125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357188"/>
            <a:r>
              <a:rPr lang="kk-KZ" sz="125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5. </a:t>
            </a:r>
            <a:r>
              <a:rPr lang="kk-KZ" sz="1250" dirty="0">
                <a:effectLst/>
                <a:latin typeface="Arial" panose="020B0604020202020204" pitchFamily="34" charset="0"/>
                <a:ea typeface="Consolas" panose="020B0609020204030204" pitchFamily="49" charset="0"/>
                <a:cs typeface="Arial" panose="020B0604020202020204" pitchFamily="34" charset="0"/>
              </a:rPr>
              <a:t>М.Қабанбай «Бауыр» әңгімесі. </a:t>
            </a:r>
            <a:endParaRPr lang="x-none" sz="125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182563" algn="just"/>
            <a:r>
              <a:rPr lang="kk-KZ" sz="125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6-сынып</a:t>
            </a:r>
          </a:p>
          <a:p>
            <a:pPr marL="357188" algn="just"/>
            <a:r>
              <a:rPr lang="kk-KZ" sz="1250" dirty="0">
                <a:effectLst/>
                <a:latin typeface="Arial" panose="020B0604020202020204" pitchFamily="34" charset="0"/>
                <a:ea typeface="Consolas" panose="020B0609020204030204" pitchFamily="49" charset="0"/>
                <a:cs typeface="Arial" panose="020B0604020202020204" pitchFamily="34" charset="0"/>
              </a:rPr>
              <a:t>1. </a:t>
            </a:r>
            <a:r>
              <a:rPr lang="kk-KZ" sz="125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«Алып Ер Тұңға» жыры;</a:t>
            </a:r>
            <a:endParaRPr lang="x-none" sz="125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57188" algn="just"/>
            <a:r>
              <a:rPr lang="kk-KZ" sz="125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2. </a:t>
            </a:r>
            <a:r>
              <a:rPr lang="kk-KZ" sz="1250" dirty="0">
                <a:effectLst/>
                <a:latin typeface="Arial" panose="020B0604020202020204" pitchFamily="34" charset="0"/>
                <a:ea typeface="Consolas" panose="020B0609020204030204" pitchFamily="49" charset="0"/>
                <a:cs typeface="Arial" panose="020B0604020202020204" pitchFamily="34" charset="0"/>
              </a:rPr>
              <a:t>Абай Құнанбайұлы «Бірінші сөз», «Жетінші сөз», «Отыз бірінші сөз»; </a:t>
            </a:r>
            <a:endParaRPr lang="x-none" sz="125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57188" algn="just"/>
            <a:r>
              <a:rPr lang="kk-KZ" sz="1250" dirty="0">
                <a:effectLst/>
                <a:latin typeface="Arial" panose="020B0604020202020204" pitchFamily="34" charset="0"/>
                <a:ea typeface="Consolas" panose="020B0609020204030204" pitchFamily="49" charset="0"/>
                <a:cs typeface="Arial" panose="020B0604020202020204" pitchFamily="34" charset="0"/>
              </a:rPr>
              <a:t>3. С.Мұратбеков «Жусан иісі» әңгімесі;</a:t>
            </a:r>
            <a:endParaRPr lang="x-none" sz="125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57188" algn="just"/>
            <a:r>
              <a:rPr lang="kk-KZ" sz="125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4. </a:t>
            </a:r>
            <a:r>
              <a:rPr lang="kk-KZ" sz="1250" dirty="0">
                <a:effectLst/>
                <a:latin typeface="Arial" panose="020B0604020202020204" pitchFamily="34" charset="0"/>
                <a:ea typeface="Consolas" panose="020B0609020204030204" pitchFamily="49" charset="0"/>
                <a:cs typeface="Arial" panose="020B0604020202020204" pitchFamily="34" charset="0"/>
              </a:rPr>
              <a:t>О.Бөкей «Тортай мінер ақбоз ат».</a:t>
            </a:r>
            <a:endParaRPr lang="x-none" sz="125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57188" algn="just"/>
            <a:r>
              <a:rPr lang="kk-KZ" sz="125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5. </a:t>
            </a:r>
            <a:r>
              <a:rPr lang="kk-KZ" sz="1250" dirty="0">
                <a:effectLst/>
                <a:latin typeface="Arial" panose="020B0604020202020204" pitchFamily="34" charset="0"/>
                <a:ea typeface="Consolas" panose="020B0609020204030204" pitchFamily="49" charset="0"/>
                <a:cs typeface="Arial" panose="020B0604020202020204" pitchFamily="34" charset="0"/>
              </a:rPr>
              <a:t>Қалқаман Әбдіқадыров «Қажымұқан» әңгімесі.</a:t>
            </a:r>
            <a:endParaRPr lang="x-none" sz="125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57188" algn="just"/>
            <a:r>
              <a:rPr lang="kk-KZ" sz="1250" dirty="0">
                <a:effectLst/>
                <a:latin typeface="Arial" panose="020B0604020202020204" pitchFamily="34" charset="0"/>
                <a:ea typeface="Consolas" panose="020B0609020204030204" pitchFamily="49" charset="0"/>
                <a:cs typeface="Arial" panose="020B0604020202020204" pitchFamily="34" charset="0"/>
              </a:rPr>
              <a:t>4. А.Алтай «Прописка» әңгімесі.</a:t>
            </a:r>
          </a:p>
          <a:p>
            <a:pPr indent="182563" algn="just"/>
            <a:r>
              <a:rPr lang="kk-KZ" sz="125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7-сынып</a:t>
            </a:r>
            <a:endParaRPr lang="x-none" sz="125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57188" algn="just"/>
            <a:r>
              <a:rPr lang="kk-KZ" sz="125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1. Орхон-Енисей ескерткіштері «Күлтегін» жыры;</a:t>
            </a:r>
            <a:endParaRPr lang="x-none" sz="125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57188" algn="just"/>
            <a:r>
              <a:rPr lang="kk-KZ" sz="125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2. «Қыз Жібек» жыры;</a:t>
            </a:r>
            <a:endParaRPr lang="x-none" sz="125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57188" algn="just"/>
            <a:r>
              <a:rPr lang="kk-KZ" sz="125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3. </a:t>
            </a:r>
            <a:r>
              <a:rPr lang="kk-KZ" sz="1250" dirty="0">
                <a:effectLst/>
                <a:latin typeface="Arial" panose="020B0604020202020204" pitchFamily="34" charset="0"/>
                <a:ea typeface="Consolas" panose="020B0609020204030204" pitchFamily="49" charset="0"/>
                <a:cs typeface="Arial" panose="020B0604020202020204" pitchFamily="34" charset="0"/>
              </a:rPr>
              <a:t>С.Аронұлы «Сүйінбай мен Қатағанның айтысы»;</a:t>
            </a:r>
            <a:endParaRPr lang="x-none" sz="125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57188" algn="just"/>
            <a:r>
              <a:rPr lang="kk-KZ" sz="1250" dirty="0">
                <a:effectLst/>
                <a:latin typeface="Arial" panose="020B0604020202020204" pitchFamily="34" charset="0"/>
                <a:ea typeface="Consolas" panose="020B0609020204030204" pitchFamily="49" charset="0"/>
                <a:cs typeface="Arial" panose="020B0604020202020204" pitchFamily="34" charset="0"/>
              </a:rPr>
              <a:t>4. М.Жұмабаев «Батыр Баян»;</a:t>
            </a:r>
            <a:endParaRPr lang="x-none" sz="125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57188" algn="just"/>
            <a:r>
              <a:rPr lang="kk-KZ" sz="1250" dirty="0">
                <a:effectLst/>
                <a:latin typeface="Arial" panose="020B0604020202020204" pitchFamily="34" charset="0"/>
                <a:ea typeface="Consolas" panose="020B0609020204030204" pitchFamily="49" charset="0"/>
                <a:cs typeface="Arial" panose="020B0604020202020204" pitchFamily="34" charset="0"/>
              </a:rPr>
              <a:t>5. М.Әуезов «Көксерек»;</a:t>
            </a:r>
            <a:endParaRPr lang="x-none" sz="125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57188" algn="just"/>
            <a:r>
              <a:rPr lang="kk-KZ" sz="1250" dirty="0">
                <a:effectLst/>
                <a:latin typeface="Arial" panose="020B0604020202020204" pitchFamily="34" charset="0"/>
                <a:ea typeface="Consolas" panose="020B0609020204030204" pitchFamily="49" charset="0"/>
                <a:cs typeface="Arial" panose="020B0604020202020204" pitchFamily="34" charset="0"/>
              </a:rPr>
              <a:t>6. М.Шаханов «Нарынқұм зауалы»;</a:t>
            </a:r>
            <a:endParaRPr lang="x-none" sz="125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57188" algn="just"/>
            <a:r>
              <a:rPr lang="kk-KZ" sz="1250" dirty="0">
                <a:effectLst/>
                <a:latin typeface="Arial" panose="020B0604020202020204" pitchFamily="34" charset="0"/>
                <a:ea typeface="Consolas" panose="020B0609020204030204" pitchFamily="49" charset="0"/>
                <a:cs typeface="Arial" panose="020B0604020202020204" pitchFamily="34" charset="0"/>
              </a:rPr>
              <a:t>7. Т.Әбдіков «Қонақтар».</a:t>
            </a:r>
            <a:endParaRPr lang="x-none" sz="125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endParaRPr lang="x-none" sz="13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572DBC5B-58B3-4540-A7D8-FAE39B061722}"/>
              </a:ext>
            </a:extLst>
          </p:cNvPr>
          <p:cNvSpPr txBox="1"/>
          <p:nvPr/>
        </p:nvSpPr>
        <p:spPr>
          <a:xfrm>
            <a:off x="6786806" y="563905"/>
            <a:ext cx="4460314" cy="18928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kk-KZ" sz="125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8-сынып</a:t>
            </a:r>
            <a:endParaRPr lang="x-none" sz="125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2563" algn="just"/>
            <a:r>
              <a:rPr lang="kk-KZ" sz="125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1. </a:t>
            </a:r>
            <a:r>
              <a:rPr lang="kk-KZ" sz="1250" dirty="0">
                <a:effectLst/>
                <a:latin typeface="Arial" panose="020B0604020202020204" pitchFamily="34" charset="0"/>
                <a:ea typeface="Consolas" panose="020B0609020204030204" pitchFamily="49" charset="0"/>
                <a:cs typeface="Arial" panose="020B0604020202020204" pitchFamily="34" charset="0"/>
              </a:rPr>
              <a:t>Ахмет Йассауи «Даналық кітабы»;</a:t>
            </a:r>
            <a:endParaRPr lang="x-none" sz="125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2563" algn="just"/>
            <a:r>
              <a:rPr lang="kk-KZ" sz="125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2. Ш.Құдайбердіұлы «Еңлік-Кебек» дастаны;</a:t>
            </a:r>
            <a:endParaRPr lang="x-none" sz="125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2563" algn="just"/>
            <a:r>
              <a:rPr lang="kk-KZ" sz="125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3. </a:t>
            </a:r>
            <a:r>
              <a:rPr lang="kk-KZ" sz="1250" dirty="0">
                <a:effectLst/>
                <a:latin typeface="Arial" panose="020B0604020202020204" pitchFamily="34" charset="0"/>
                <a:ea typeface="Consolas" panose="020B0609020204030204" pitchFamily="49" charset="0"/>
                <a:cs typeface="Arial" panose="020B0604020202020204" pitchFamily="34" charset="0"/>
              </a:rPr>
              <a:t>М.Дулатов «Бақытсыз Жамал» романы;</a:t>
            </a:r>
            <a:endParaRPr lang="x-none" sz="125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2563" algn="just"/>
            <a:r>
              <a:rPr lang="kk-KZ" sz="1250" dirty="0">
                <a:effectLst/>
                <a:latin typeface="Arial" panose="020B0604020202020204" pitchFamily="34" charset="0"/>
                <a:ea typeface="Consolas" panose="020B0609020204030204" pitchFamily="49" charset="0"/>
                <a:cs typeface="Arial" panose="020B0604020202020204" pitchFamily="34" charset="0"/>
              </a:rPr>
              <a:t>4. Б.Момышұлы «Ұшқан ұя» әңгімесі;</a:t>
            </a:r>
            <a:endParaRPr lang="x-none" sz="125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2563" algn="just"/>
            <a:r>
              <a:rPr lang="kk-KZ" sz="1250" dirty="0">
                <a:effectLst/>
                <a:latin typeface="Arial" panose="020B0604020202020204" pitchFamily="34" charset="0"/>
                <a:ea typeface="Consolas" panose="020B0609020204030204" pitchFamily="49" charset="0"/>
                <a:cs typeface="Arial" panose="020B0604020202020204" pitchFamily="34" charset="0"/>
              </a:rPr>
              <a:t>5. Д.Исабеков «Әпке» драмасы;</a:t>
            </a:r>
            <a:endParaRPr lang="x-none" sz="125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2563" algn="just"/>
            <a:r>
              <a:rPr lang="kk-KZ" sz="1250" dirty="0">
                <a:effectLst/>
                <a:latin typeface="Arial" panose="020B0604020202020204" pitchFamily="34" charset="0"/>
                <a:ea typeface="Consolas" panose="020B0609020204030204" pitchFamily="49" charset="0"/>
                <a:cs typeface="Arial" panose="020B0604020202020204" pitchFamily="34" charset="0"/>
              </a:rPr>
              <a:t>6. М.Мақатаев «Аққулар ұйықтағанда» поэмасы;</a:t>
            </a:r>
            <a:endParaRPr lang="x-none" sz="125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2563" algn="just"/>
            <a:r>
              <a:rPr lang="kk-KZ" sz="1250" dirty="0">
                <a:effectLst/>
                <a:latin typeface="Arial" panose="020B0604020202020204" pitchFamily="34" charset="0"/>
                <a:ea typeface="Consolas" panose="020B0609020204030204" pitchFamily="49" charset="0"/>
                <a:cs typeface="Arial" panose="020B0604020202020204" pitchFamily="34" charset="0"/>
              </a:rPr>
              <a:t>7. </a:t>
            </a:r>
            <a:r>
              <a:rPr lang="kk-KZ" sz="125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Т.Ахтанов «Күй аңызы» әңгімесі;</a:t>
            </a:r>
            <a:endParaRPr lang="x-none" sz="125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2563" algn="just"/>
            <a:r>
              <a:rPr lang="kk-KZ" sz="125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8. Р.Мұқанова «Мәңгілік бала бейне» әңгімесі.</a:t>
            </a:r>
            <a:endParaRPr lang="x-none" sz="125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74825FDA-7282-499C-B0E0-5E04531B0DF1}"/>
              </a:ext>
            </a:extLst>
          </p:cNvPr>
          <p:cNvSpPr txBox="1"/>
          <p:nvPr/>
        </p:nvSpPr>
        <p:spPr>
          <a:xfrm>
            <a:off x="6786806" y="2371990"/>
            <a:ext cx="4917514" cy="42934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k-KZ" sz="125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9-сынып</a:t>
            </a:r>
          </a:p>
          <a:p>
            <a:pPr marL="182563"/>
            <a:r>
              <a:rPr lang="kk-KZ" sz="125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1. Сырым Датұлы «Балаби мен Сырым»;</a:t>
            </a:r>
            <a:endParaRPr lang="x-none" sz="125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2563" algn="just"/>
            <a:r>
              <a:rPr lang="kk-KZ" sz="125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2. Нысанбай жырау «Кенесары – Наурызбай»;</a:t>
            </a:r>
            <a:endParaRPr lang="x-none" sz="125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2563" algn="just"/>
            <a:r>
              <a:rPr lang="kk-KZ" sz="125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3. І.Жансүгіров «Құлагер» поэмасы;</a:t>
            </a:r>
            <a:endParaRPr lang="x-none" sz="125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2563" algn="just"/>
            <a:r>
              <a:rPr lang="kk-KZ" sz="125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4. Б.Майлин «Шұғаның белгісі» хикаяты;</a:t>
            </a:r>
            <a:endParaRPr lang="x-none" sz="125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2563" algn="just"/>
            <a:r>
              <a:rPr lang="kk-KZ" sz="125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5. Ғ.Мүсірепов «Ұлпан» романы;</a:t>
            </a:r>
            <a:endParaRPr lang="x-none" sz="125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2563" algn="just"/>
            <a:r>
              <a:rPr lang="kk-KZ" sz="125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6. </a:t>
            </a:r>
            <a:r>
              <a:rPr lang="kk-KZ" sz="1250" dirty="0">
                <a:effectLst/>
                <a:latin typeface="Arial" panose="020B0604020202020204" pitchFamily="34" charset="0"/>
                <a:ea typeface="Consolas" panose="020B0609020204030204" pitchFamily="49" charset="0"/>
                <a:cs typeface="Arial" panose="020B0604020202020204" pitchFamily="34" charset="0"/>
              </a:rPr>
              <a:t>Қажығали Мұхамбетқалиев «Тар кезең» романы.</a:t>
            </a:r>
            <a:endParaRPr lang="x-none" sz="125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r>
              <a:rPr lang="kk-KZ" sz="125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10-сынып (ЖМБ) </a:t>
            </a:r>
          </a:p>
          <a:p>
            <a:pPr marL="182563" algn="just"/>
            <a:r>
              <a:rPr lang="kk-KZ" sz="125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1. Абайдың Он жетінші қарасөз, Отыз екінші қарасөздері;</a:t>
            </a:r>
            <a:endParaRPr lang="x-none" sz="125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2563" algn="just"/>
            <a:r>
              <a:rPr lang="kk-KZ" sz="125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2. М. Сәрсеке «Қаныш Сәтбаев» роман-эссе;</a:t>
            </a:r>
            <a:endParaRPr lang="x-none" sz="125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2563" algn="just"/>
            <a:r>
              <a:rPr lang="kk-KZ" sz="125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3. Ш. Мұртаза «Бесеудің хаты» драмасы;</a:t>
            </a:r>
            <a:endParaRPr lang="x-none" sz="125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2563" algn="just"/>
            <a:r>
              <a:rPr lang="kk-KZ" sz="125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4. Ж. Бөдеш «Жалғыз» поэмасы.</a:t>
            </a:r>
            <a:endParaRPr lang="x-none" sz="125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r>
              <a:rPr lang="kk-KZ" sz="125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10-сынып (ҚГБ) </a:t>
            </a:r>
          </a:p>
          <a:p>
            <a:pPr marL="182563" algn="just"/>
            <a:r>
              <a:rPr lang="kk-KZ" sz="125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1. Абайдың Он жетінші қарасөзі, Отыз екінші қарасөзі, Отыз үшінші қарасөзі, «Ескендір» поэмасы;</a:t>
            </a:r>
            <a:endParaRPr lang="x-none" sz="125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2563" algn="just">
              <a:tabLst>
                <a:tab pos="180340" algn="l"/>
                <a:tab pos="457200" algn="l"/>
              </a:tabLst>
            </a:pPr>
            <a:r>
              <a:rPr lang="kk-KZ" sz="125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2. Жүсіпбек Аймауытов «Ақбілек» романы;</a:t>
            </a:r>
            <a:endParaRPr lang="x-none" sz="125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2563" algn="just">
              <a:tabLst>
                <a:tab pos="180340" algn="l"/>
                <a:tab pos="457200" algn="l"/>
              </a:tabLst>
            </a:pPr>
            <a:r>
              <a:rPr lang="kk-KZ" sz="125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3. Ә. Кекілбаев «Аңыздың ақыры» повесі;</a:t>
            </a:r>
            <a:endParaRPr lang="x-none" sz="125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2563" algn="just">
              <a:tabLst>
                <a:tab pos="180340" algn="l"/>
                <a:tab pos="457200" algn="l"/>
              </a:tabLst>
            </a:pPr>
            <a:r>
              <a:rPr lang="kk-KZ" sz="125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4. М. Мағауин «Шақан - шері» романы;</a:t>
            </a:r>
            <a:endParaRPr lang="x-none" sz="125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2563" algn="just">
              <a:tabLst>
                <a:tab pos="180340" algn="l"/>
                <a:tab pos="457200" algn="l"/>
              </a:tabLst>
            </a:pPr>
            <a:r>
              <a:rPr lang="kk-KZ" sz="125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5. Ш. Айтматов «Алғашқы ұстаз» повесі;</a:t>
            </a:r>
            <a:endParaRPr lang="x-none" sz="125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2563" algn="just">
              <a:tabLst>
                <a:tab pos="180340" algn="l"/>
                <a:tab pos="457200" algn="l"/>
              </a:tabLst>
            </a:pPr>
            <a:r>
              <a:rPr lang="kk-KZ" sz="125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6. Қ. Жұмаділов «Тағдыр» романы; </a:t>
            </a:r>
            <a:endParaRPr lang="x-none" sz="125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82563" algn="just">
              <a:tabLst>
                <a:tab pos="180340" algn="l"/>
                <a:tab pos="457200" algn="l"/>
              </a:tabLst>
            </a:pPr>
            <a:r>
              <a:rPr lang="kk-KZ" sz="125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7. Шахимардан Құсайынов «Томирис» драмасы.</a:t>
            </a:r>
            <a:endParaRPr lang="x-none" sz="125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99272890"/>
      </p:ext>
    </p:extLst>
  </p:cSld>
  <p:clrMapOvr>
    <a:masterClrMapping/>
  </p:clrMapOvr>
  <p:transition spd="slow">
    <p:cover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838</TotalTime>
  <Words>4172</Words>
  <Application>Microsoft Office PowerPoint</Application>
  <PresentationFormat>Произвольный</PresentationFormat>
  <Paragraphs>830</Paragraphs>
  <Slides>19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ОБ ОРГАНИЗАЦИИ ЛЕТНЕЙ ШКОЛЫ В 2020-2021 УЧЕБНОМ ГОДУ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СПАСИБО ЗА ВНИМАНИЕ!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 ОРГАНИЗАЦИИ ЛЕТНЕЙ ШКОЛЫ</dc:title>
  <dc:creator>Каринова Шолпан Танатовна</dc:creator>
  <cp:lastModifiedBy>User</cp:lastModifiedBy>
  <cp:revision>81</cp:revision>
  <dcterms:created xsi:type="dcterms:W3CDTF">2021-05-03T10:34:52Z</dcterms:created>
  <dcterms:modified xsi:type="dcterms:W3CDTF">2021-05-17T10:20:43Z</dcterms:modified>
</cp:coreProperties>
</file>