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57" r:id="rId4"/>
    <p:sldId id="258" r:id="rId5"/>
    <p:sldId id="263" r:id="rId6"/>
    <p:sldId id="259" r:id="rId7"/>
    <p:sldId id="260" r:id="rId8"/>
    <p:sldId id="267" r:id="rId9"/>
    <p:sldId id="268" r:id="rId10"/>
    <p:sldId id="265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5C9D3-4716-4183-96D3-D96BE1A020BE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6FD1A-DB38-4F53-B491-4D6AEBF48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7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4A4A69-9AB8-4E5B-9336-82F4DF441AD7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0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7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1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17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3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0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7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1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49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5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4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01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98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7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3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2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19AEC1-3D85-4D2C-8E3E-245C8B67798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284AA-8CDA-48AB-B56E-EE4495252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Профилактика буллинга в классе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1FEA1F8-6770-4804-AB70-2CC5108779D6}"/>
              </a:ext>
            </a:extLst>
          </p:cNvPr>
          <p:cNvSpPr/>
          <p:nvPr/>
        </p:nvSpPr>
        <p:spPr>
          <a:xfrm>
            <a:off x="3048000" y="36716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Подготовлено</a:t>
            </a:r>
            <a:r>
              <a:rPr lang="kk-KZ" dirty="0">
                <a:solidFill>
                  <a:srgbClr val="7030A0"/>
                </a:solidFill>
              </a:rPr>
              <a:t>:</a:t>
            </a:r>
            <a:r>
              <a:rPr lang="ru-RU" dirty="0">
                <a:solidFill>
                  <a:srgbClr val="7030A0"/>
                </a:solidFill>
              </a:rPr>
              <a:t> Ассоциацией педагогов - психологов школ города </a:t>
            </a:r>
            <a:r>
              <a:rPr lang="kk-KZ" dirty="0">
                <a:solidFill>
                  <a:srgbClr val="7030A0"/>
                </a:solidFill>
              </a:rPr>
              <a:t>Усть- Каменогорска</a:t>
            </a:r>
          </a:p>
        </p:txBody>
      </p:sp>
    </p:spTree>
    <p:extLst>
      <p:ext uri="{BB962C8B-B14F-4D97-AF65-F5344CB8AC3E}">
        <p14:creationId xmlns:p14="http://schemas.microsoft.com/office/powerpoint/2010/main" val="60840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А еще нужно :</a:t>
            </a:r>
            <a:b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15183" y="1608083"/>
            <a:ext cx="7655852" cy="43039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ru-RU" altLang="ru-RU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отыскать себе друга,  среди одноклассников, а ещё лучше несколько  настоящих друзей;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найти общий язык с каждым учеником в классе;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приглашать одноклассников в гости;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научиться уважать мнение своих одноклассников;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не пытаться всегда побеждать в своих спорах с ровесниками;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научиться проигрывать и уступать, если он, в самом деле, не прав.</a:t>
            </a:r>
            <a:endParaRPr lang="ru-RU" altLang="ru-RU" dirty="0">
              <a:solidFill>
                <a:srgbClr val="7030A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78" y="3386376"/>
            <a:ext cx="2525693" cy="25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Вместе скажем буллингу  - НЕТ!!!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3119343" y="2128343"/>
            <a:ext cx="5953314" cy="4017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85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Школьный буллинг – это что?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31" y="2402841"/>
            <a:ext cx="3640137" cy="3640137"/>
          </a:xfrm>
        </p:spPr>
      </p:pic>
    </p:spTree>
    <p:extLst>
      <p:ext uri="{BB962C8B-B14F-4D97-AF65-F5344CB8AC3E}">
        <p14:creationId xmlns:p14="http://schemas.microsoft.com/office/powerpoint/2010/main" val="212893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402336"/>
            <a:ext cx="11411712" cy="22311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Буллинг  (от глагола </a:t>
            </a:r>
            <a:r>
              <a:rPr lang="en-US" dirty="0">
                <a:solidFill>
                  <a:srgbClr val="FF0000"/>
                </a:solidFill>
              </a:rPr>
              <a:t>bully - </a:t>
            </a:r>
            <a:r>
              <a:rPr lang="ru-RU" dirty="0">
                <a:solidFill>
                  <a:srgbClr val="FF0000"/>
                </a:solidFill>
              </a:rPr>
              <a:t>запугивание</a:t>
            </a:r>
            <a:r>
              <a:rPr lang="en-US" dirty="0">
                <a:solidFill>
                  <a:srgbClr val="FF0000"/>
                </a:solidFill>
              </a:rPr>
              <a:t>)- </a:t>
            </a:r>
            <a:r>
              <a:rPr lang="ru-RU" dirty="0">
                <a:solidFill>
                  <a:srgbClr val="FF0000"/>
                </a:solidFill>
              </a:rPr>
              <a:t>это регулярный (физический и/или психологический террор в отношении человека.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84" y="2850071"/>
            <a:ext cx="5457031" cy="3317875"/>
          </a:xfrm>
        </p:spPr>
      </p:pic>
    </p:spTree>
    <p:extLst>
      <p:ext uri="{BB962C8B-B14F-4D97-AF65-F5344CB8AC3E}">
        <p14:creationId xmlns:p14="http://schemas.microsoft.com/office/powerpoint/2010/main" val="334659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666178"/>
            <a:ext cx="10625071" cy="555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46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358" y="1911669"/>
            <a:ext cx="46842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буллинга:</a:t>
            </a:r>
          </a:p>
          <a:p>
            <a:pPr algn="l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Физическая агрессия</a:t>
            </a:r>
          </a:p>
          <a:p>
            <a:pPr algn="l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2.Словесный буллинг</a:t>
            </a:r>
          </a:p>
          <a:p>
            <a:pPr algn="l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Запугивание</a:t>
            </a:r>
          </a:p>
          <a:p>
            <a:pPr algn="l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Изоляция</a:t>
            </a:r>
          </a:p>
          <a:p>
            <a:pPr algn="l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5.Вымогательство</a:t>
            </a:r>
          </a:p>
          <a:p>
            <a:pPr algn="l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Повреждение имущества</a:t>
            </a:r>
          </a:p>
          <a:p>
            <a:pPr algn="l">
              <a:buFont typeface="Arial" pitchFamily="34" charset="0"/>
              <a:buChar char="•"/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G:\ДОКУМЕНТЫ\НАСИЛИЕ В ШКОЛЕ\violence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25" y="2054990"/>
            <a:ext cx="4605463" cy="325278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53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Жертвы буллинга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2839434"/>
            <a:ext cx="4547616" cy="275234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96000" y="2560320"/>
            <a:ext cx="5571744" cy="3310128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7030A0"/>
                </a:solidFill>
              </a:rPr>
              <a:t>Чувствительные, застенчивые замкнутые , очень эмоциональные, но эмоции не выплескивают, а переживают внутренне.</a:t>
            </a:r>
          </a:p>
          <a:p>
            <a:r>
              <a:rPr lang="ru-RU" dirty="0">
                <a:solidFill>
                  <a:srgbClr val="7030A0"/>
                </a:solidFill>
              </a:rPr>
              <a:t>Часто тревожные, имеющие заниженную самооценку.</a:t>
            </a:r>
          </a:p>
          <a:p>
            <a:r>
              <a:rPr lang="ru-RU" dirty="0">
                <a:solidFill>
                  <a:srgbClr val="7030A0"/>
                </a:solidFill>
              </a:rPr>
              <a:t>Часто не имеют ни одного друга, успешнее общаются со взрослыми, чем со сверстниками.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91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64" y="475488"/>
            <a:ext cx="11301984" cy="1225296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srgbClr val="FF0000"/>
                </a:solidFill>
              </a:rPr>
              <a:t>Типичные черты учащихся,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i="1" u="sng" dirty="0" smtClean="0">
                <a:solidFill>
                  <a:srgbClr val="FF0000"/>
                </a:solidFill>
              </a:rPr>
              <a:t>склонные    становиться</a:t>
            </a:r>
            <a:r>
              <a:rPr lang="ru-RU" sz="3200" b="1" i="1" u="sng" dirty="0">
                <a:solidFill>
                  <a:srgbClr val="FF0000"/>
                </a:solidFill>
              </a:rPr>
              <a:t> "агрессорами" буллинга: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688" y="1700784"/>
            <a:ext cx="10716768" cy="473659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испытывают сильную потребность господствовать и подчинять себе других учеников, добиваясь таким путем своих целей;</a:t>
            </a:r>
          </a:p>
          <a:p>
            <a:r>
              <a:rPr lang="ru-RU" dirty="0">
                <a:solidFill>
                  <a:srgbClr val="7030A0"/>
                </a:solidFill>
              </a:rPr>
              <a:t>импульсивны и легко приходят в ярость;</a:t>
            </a:r>
          </a:p>
          <a:p>
            <a:r>
              <a:rPr lang="ru-RU" dirty="0">
                <a:solidFill>
                  <a:srgbClr val="7030A0"/>
                </a:solidFill>
              </a:rPr>
              <a:t>часто вызывающе и агрессивно ведут себя по отношению к взрослым, включая родителей и учителей;</a:t>
            </a:r>
          </a:p>
          <a:p>
            <a:r>
              <a:rPr lang="ru-RU" dirty="0">
                <a:solidFill>
                  <a:srgbClr val="7030A0"/>
                </a:solidFill>
              </a:rPr>
              <a:t>не испытывают сочувствия к своим жертвам;</a:t>
            </a:r>
          </a:p>
          <a:p>
            <a:r>
              <a:rPr lang="ru-RU" dirty="0">
                <a:solidFill>
                  <a:srgbClr val="7030A0"/>
                </a:solidFill>
              </a:rPr>
              <a:t>если это мальчики, они обычно физически сильнее других мальчиков;</a:t>
            </a:r>
          </a:p>
          <a:p>
            <a:r>
              <a:rPr lang="ru-RU" dirty="0">
                <a:solidFill>
                  <a:srgbClr val="7030A0"/>
                </a:solidFill>
              </a:rPr>
              <a:t>дети, воспитывающиеся в семьях с авторитарным, жестким воспитанием. Будучи запуганными и забитыми дома, они пытаются выплеснуть подавленные гнев и страх на более слабых сверстников;</a:t>
            </a:r>
          </a:p>
          <a:p>
            <a:r>
              <a:rPr lang="ru-RU" dirty="0">
                <a:solidFill>
                  <a:srgbClr val="7030A0"/>
                </a:solidFill>
              </a:rPr>
              <a:t>дети, воспитывающиеся в семьях с низким уровнем эмоционального тепла и поддержки (например, сироты в опекунских семьях и т.п.).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26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1057" y="686386"/>
            <a:ext cx="57864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школьного насилия:</a:t>
            </a:r>
            <a:endParaRPr lang="ru-RU" sz="3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9101" y="1609418"/>
            <a:ext cx="3363913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Эмоциональное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эмоциональное напряжение, </a:t>
            </a:r>
          </a:p>
          <a:p>
            <a:pPr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унижение, снижение самооценки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Arial" charset="0"/>
              <a:cs typeface="Arial" charset="0"/>
            </a:endParaRPr>
          </a:p>
        </p:txBody>
      </p:sp>
      <p:cxnSp>
        <p:nvCxnSpPr>
          <p:cNvPr id="14340" name="Прямая со стрелкой 8"/>
          <p:cNvCxnSpPr>
            <a:cxnSpLocks noChangeShapeType="1"/>
          </p:cNvCxnSpPr>
          <p:nvPr/>
        </p:nvCxnSpPr>
        <p:spPr bwMode="auto">
          <a:xfrm flipV="1">
            <a:off x="5051709" y="1604271"/>
            <a:ext cx="785812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Прямая со стрелкой 10"/>
          <p:cNvCxnSpPr>
            <a:cxnSpLocks noChangeShapeType="1"/>
          </p:cNvCxnSpPr>
          <p:nvPr/>
        </p:nvCxnSpPr>
        <p:spPr bwMode="auto">
          <a:xfrm>
            <a:off x="5119307" y="2509031"/>
            <a:ext cx="714375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Прямоугольник 13"/>
          <p:cNvSpPr/>
          <p:nvPr/>
        </p:nvSpPr>
        <p:spPr>
          <a:xfrm>
            <a:off x="6096001" y="1285875"/>
            <a:ext cx="4345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насмешки, присвоение кличек, бесконечные замечания и необъективные оценки, высмеивание, унижение в присутствии других детей и пр.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53124" y="2714625"/>
            <a:ext cx="4931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отторжение, изоляция, отказ от общения с жертвой (с ребенком отказываются играть, заниматься, не хотят с ним сидеть за одной партой, не приглашают на дни рождения и т. д.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99101" y="4373563"/>
            <a:ext cx="34973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нанесение </a:t>
            </a:r>
            <a:r>
              <a:rPr lang="ru-RU" sz="1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физической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травмы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345" name="Прямая со стрелкой 16"/>
          <p:cNvCxnSpPr>
            <a:cxnSpLocks noChangeShapeType="1"/>
          </p:cNvCxnSpPr>
          <p:nvPr/>
        </p:nvCxnSpPr>
        <p:spPr bwMode="auto">
          <a:xfrm>
            <a:off x="5167314" y="4714875"/>
            <a:ext cx="12858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Прямоугольник 22"/>
          <p:cNvSpPr/>
          <p:nvPr/>
        </p:nvSpPr>
        <p:spPr>
          <a:xfrm>
            <a:off x="6524625" y="4357689"/>
            <a:ext cx="37861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избиение, нанесение удара, шлепки, подзатыльники, порча и отнятие вещей и др. </a:t>
            </a:r>
          </a:p>
        </p:txBody>
      </p:sp>
    </p:spTree>
    <p:extLst>
      <p:ext uri="{BB962C8B-B14F-4D97-AF65-F5344CB8AC3E}">
        <p14:creationId xmlns:p14="http://schemas.microsoft.com/office/powerpoint/2010/main" val="18470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395" y="864145"/>
            <a:ext cx="9601196" cy="82263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Наступление последствий.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194" y="1381382"/>
            <a:ext cx="8987964" cy="4330565"/>
          </a:xfrm>
        </p:spPr>
        <p:txBody>
          <a:bodyPr>
            <a:normAutofit lnSpcReduction="10000"/>
          </a:bodyPr>
          <a:lstStyle/>
          <a:p>
            <a:r>
              <a:rPr lang="kk-KZ" dirty="0" smtClean="0">
                <a:solidFill>
                  <a:srgbClr val="7030A0"/>
                </a:solidFill>
              </a:rPr>
              <a:t>Буллеры должны встретиться с неизбежными последствиями своих действий. Сюда относится, в том числе:</a:t>
            </a:r>
          </a:p>
          <a:p>
            <a:r>
              <a:rPr lang="kk-KZ" dirty="0" smtClean="0">
                <a:solidFill>
                  <a:srgbClr val="7030A0"/>
                </a:solidFill>
              </a:rPr>
              <a:t>Беседа индивидуальная и с классным коллективом</a:t>
            </a:r>
          </a:p>
          <a:p>
            <a:r>
              <a:rPr lang="kk-KZ" dirty="0" smtClean="0">
                <a:solidFill>
                  <a:srgbClr val="7030A0"/>
                </a:solidFill>
              </a:rPr>
              <a:t>Постановка родителей в известность и вызов законных представителей «жертвы « и «буллера»  в школу для беседы с классным руководителем социальным педагогом и психологом школы.</a:t>
            </a:r>
          </a:p>
          <a:p>
            <a:r>
              <a:rPr lang="kk-KZ" dirty="0" smtClean="0">
                <a:solidFill>
                  <a:srgbClr val="7030A0"/>
                </a:solidFill>
              </a:rPr>
              <a:t>Принесение извинений "жертве" </a:t>
            </a:r>
          </a:p>
          <a:p>
            <a:r>
              <a:rPr lang="kk-KZ" dirty="0" smtClean="0">
                <a:solidFill>
                  <a:srgbClr val="7030A0"/>
                </a:solidFill>
              </a:rPr>
              <a:t> Восстановление того имущества, которое было испорчено или отобрано.</a:t>
            </a:r>
          </a:p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487996" y="3763568"/>
            <a:ext cx="1927257" cy="202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30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391</Words>
  <Application>Microsoft Office PowerPoint</Application>
  <PresentationFormat>Широкоэкранный</PresentationFormat>
  <Paragraphs>48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Профилактика буллинга в классе</vt:lpstr>
      <vt:lpstr>Школьный буллинг – это что?</vt:lpstr>
      <vt:lpstr>Буллинг  (от глагола bully - запугивание)- это регулярный (физический и/или психологический террор в отношении человека.</vt:lpstr>
      <vt:lpstr>Презентация PowerPoint</vt:lpstr>
      <vt:lpstr>Презентация PowerPoint</vt:lpstr>
      <vt:lpstr>Жертвы буллинга</vt:lpstr>
      <vt:lpstr>Типичные черты учащихся, склонные    становиться "агрессорами" буллинга:</vt:lpstr>
      <vt:lpstr>Презентация PowerPoint</vt:lpstr>
      <vt:lpstr>Наступление последствий. </vt:lpstr>
      <vt:lpstr>А еще нужно : </vt:lpstr>
      <vt:lpstr>Вместе скажем буллингу  - НЕТ!!!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буллинга в классе</dc:title>
  <dc:creator>Ерёмина С.С.</dc:creator>
  <cp:lastModifiedBy>User</cp:lastModifiedBy>
  <cp:revision>15</cp:revision>
  <dcterms:created xsi:type="dcterms:W3CDTF">2021-04-24T00:37:12Z</dcterms:created>
  <dcterms:modified xsi:type="dcterms:W3CDTF">2022-03-13T15:04:31Z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1155635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