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72" r:id="rId5"/>
    <p:sldId id="273" r:id="rId6"/>
    <p:sldId id="301" r:id="rId7"/>
    <p:sldId id="297" r:id="rId8"/>
    <p:sldId id="298" r:id="rId9"/>
    <p:sldId id="299" r:id="rId10"/>
    <p:sldId id="258" r:id="rId11"/>
    <p:sldId id="276" r:id="rId12"/>
    <p:sldId id="516" r:id="rId13"/>
    <p:sldId id="278" r:id="rId14"/>
    <p:sldId id="277" r:id="rId15"/>
    <p:sldId id="281" r:id="rId16"/>
    <p:sldId id="269" r:id="rId17"/>
    <p:sldId id="271" r:id="rId18"/>
    <p:sldId id="293" r:id="rId19"/>
    <p:sldId id="283" r:id="rId20"/>
    <p:sldId id="296" r:id="rId21"/>
    <p:sldId id="26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6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5613" autoAdjust="0"/>
  </p:normalViewPr>
  <p:slideViewPr>
    <p:cSldViewPr snapToGrid="0">
      <p:cViewPr>
        <p:scale>
          <a:sx n="69" d="100"/>
          <a:sy n="69" d="100"/>
        </p:scale>
        <p:origin x="-2202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8D46D-8F8D-446B-9327-DEEC68C269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C822D-2270-43A3-88DD-CDE073744B00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ИСКЛЮЧЕНИЕ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ребенка исключают из всех совместных онлайн-разговоров</a:t>
          </a:r>
        </a:p>
        <a:p>
          <a:pPr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E6F446AE-55F1-4025-9FB7-318400BD3D1A}" type="parTrans" cxnId="{0E686B81-601D-4216-9C11-E7664F0BF16C}">
      <dgm:prSet/>
      <dgm:spPr/>
      <dgm:t>
        <a:bodyPr/>
        <a:lstStyle/>
        <a:p>
          <a:endParaRPr lang="ru-RU" sz="2000"/>
        </a:p>
      </dgm:t>
    </dgm:pt>
    <dgm:pt modelId="{5E2DD943-5F3F-4FE3-8874-34CE6BA3FC06}" type="sibTrans" cxnId="{0E686B81-601D-4216-9C11-E7664F0BF16C}">
      <dgm:prSet/>
      <dgm:spPr/>
      <dgm:t>
        <a:bodyPr/>
        <a:lstStyle/>
        <a:p>
          <a:endParaRPr lang="ru-RU" sz="2000"/>
        </a:p>
      </dgm:t>
    </dgm:pt>
    <dgm:pt modelId="{D017DA28-914E-4834-8A05-59B05EF8F7B2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ХЕЙТИНГ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необоснованная критика в виде комментариев и сообщений в адрес конкретного человека</a:t>
          </a:r>
        </a:p>
      </dgm:t>
    </dgm:pt>
    <dgm:pt modelId="{05F49494-DC87-49C3-AD4F-C91C1F288C4B}" type="parTrans" cxnId="{75EAE155-BA0D-48BB-80EC-24689BBD29FB}">
      <dgm:prSet/>
      <dgm:spPr/>
      <dgm:t>
        <a:bodyPr/>
        <a:lstStyle/>
        <a:p>
          <a:endParaRPr lang="ru-RU" sz="2000"/>
        </a:p>
      </dgm:t>
    </dgm:pt>
    <dgm:pt modelId="{F3FC4D27-E32D-40A1-B4FA-AC7D076424B6}" type="sibTrans" cxnId="{75EAE155-BA0D-48BB-80EC-24689BBD29FB}">
      <dgm:prSet/>
      <dgm:spPr/>
      <dgm:t>
        <a:bodyPr/>
        <a:lstStyle/>
        <a:p>
          <a:endParaRPr lang="ru-RU" sz="2000"/>
        </a:p>
      </dgm:t>
    </dgm:pt>
    <dgm:pt modelId="{E6722CF8-B136-4F83-933C-2322C937883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КИБЕРСТАЛКИНГ</a:t>
          </a:r>
          <a:r>
            <a:rPr lang="ru-RU" sz="2000" kern="1200" dirty="0"/>
            <a:t> 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использование гаджетов в целях преследования жертвы, регулярные угрозы в адрес жертвы и членов ее семьи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0F34E7BC-8E7F-43C4-BAD0-CE05E5F37886}" type="parTrans" cxnId="{8B3EBAFC-B6BA-45E3-AA1B-D1E858719203}">
      <dgm:prSet/>
      <dgm:spPr/>
      <dgm:t>
        <a:bodyPr/>
        <a:lstStyle/>
        <a:p>
          <a:endParaRPr lang="ru-RU" sz="2000"/>
        </a:p>
      </dgm:t>
    </dgm:pt>
    <dgm:pt modelId="{3026C28B-8BA4-4059-A098-91EA1A7E3901}" type="sibTrans" cxnId="{8B3EBAFC-B6BA-45E3-AA1B-D1E858719203}">
      <dgm:prSet/>
      <dgm:spPr/>
      <dgm:t>
        <a:bodyPr/>
        <a:lstStyle/>
        <a:p>
          <a:endParaRPr lang="ru-RU" sz="2000"/>
        </a:p>
      </dgm:t>
    </dgm:pt>
    <dgm:pt modelId="{B0A057E1-6314-4831-97B6-583B2F6CCF3B}">
      <dgm:prSet phldrT="[Текст]" custT="1"/>
      <dgm:spPr>
        <a:solidFill>
          <a:srgbClr val="4472C4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ТРОЛЛИНГ</a:t>
          </a:r>
          <a:endParaRPr lang="ru-RU" sz="2000" b="1" u="sng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публикация агрессивной информации на веб-сайтах, страницах социальных сетей с целью  высмеивания жертвы</a:t>
          </a:r>
        </a:p>
      </dgm:t>
    </dgm:pt>
    <dgm:pt modelId="{28EC104D-CAFA-4044-A5B6-CA88FD1B9ED4}" type="parTrans" cxnId="{8BFB5367-5E90-49AE-8BCA-4FD225704938}">
      <dgm:prSet/>
      <dgm:spPr/>
      <dgm:t>
        <a:bodyPr/>
        <a:lstStyle/>
        <a:p>
          <a:endParaRPr lang="ru-RU" sz="2000"/>
        </a:p>
      </dgm:t>
    </dgm:pt>
    <dgm:pt modelId="{04B9E7AD-0668-4B58-AB4C-D2CE0AC20B27}" type="sibTrans" cxnId="{8BFB5367-5E90-49AE-8BCA-4FD225704938}">
      <dgm:prSet/>
      <dgm:spPr/>
      <dgm:t>
        <a:bodyPr/>
        <a:lstStyle/>
        <a:p>
          <a:endParaRPr lang="ru-RU" sz="2000"/>
        </a:p>
      </dgm:t>
    </dgm:pt>
    <dgm:pt modelId="{C151851B-8ECE-4853-971C-96193D47FB2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ГРИФИНГ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преследование онлайн игроков в онлайн играх с целью  лишить удовольствия от игры других 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gm:t>
    </dgm:pt>
    <dgm:pt modelId="{AAE48F3C-6AF4-4235-83B6-8C130636BDE1}" type="parTrans" cxnId="{88EC40D2-85BB-4B5D-A392-AE0AF76E8E23}">
      <dgm:prSet/>
      <dgm:spPr/>
      <dgm:t>
        <a:bodyPr/>
        <a:lstStyle/>
        <a:p>
          <a:endParaRPr lang="ru-RU" sz="2000"/>
        </a:p>
      </dgm:t>
    </dgm:pt>
    <dgm:pt modelId="{86645B29-55E8-4CA7-B877-470FF648B363}" type="sibTrans" cxnId="{88EC40D2-85BB-4B5D-A392-AE0AF76E8E23}">
      <dgm:prSet/>
      <dgm:spPr/>
      <dgm:t>
        <a:bodyPr/>
        <a:lstStyle/>
        <a:p>
          <a:endParaRPr lang="ru-RU" sz="2000"/>
        </a:p>
      </dgm:t>
    </dgm:pt>
    <dgm:pt modelId="{0FCC6C74-A257-4460-8149-E819AAB60733}">
      <dgm:prSet custT="1"/>
      <dgm:spPr>
        <a:solidFill>
          <a:srgbClr val="C0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СЕКСТИНГ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процесс рассылки или публикация фото- и видеоматериалов с обнаженными и полуобнаженными людьми</a:t>
          </a:r>
        </a:p>
      </dgm:t>
    </dgm:pt>
    <dgm:pt modelId="{3FC0E960-21F7-4BB7-9E95-E7F9A6A25BA7}" type="parTrans" cxnId="{6F68BA59-ABF8-49AF-9A28-E4F0328E2EBD}">
      <dgm:prSet/>
      <dgm:spPr/>
      <dgm:t>
        <a:bodyPr/>
        <a:lstStyle/>
        <a:p>
          <a:endParaRPr lang="ru-RU" sz="2000"/>
        </a:p>
      </dgm:t>
    </dgm:pt>
    <dgm:pt modelId="{1BB6AB6B-BCF2-4FA9-8DCC-BABC00198974}" type="sibTrans" cxnId="{6F68BA59-ABF8-49AF-9A28-E4F0328E2EBD}">
      <dgm:prSet/>
      <dgm:spPr/>
      <dgm:t>
        <a:bodyPr/>
        <a:lstStyle/>
        <a:p>
          <a:endParaRPr lang="ru-RU" sz="2000"/>
        </a:p>
      </dgm:t>
    </dgm:pt>
    <dgm:pt modelId="{BACB3423-CA7D-4D4A-8C8B-87C40C69A5AD}" type="pres">
      <dgm:prSet presAssocID="{D848D46D-8F8D-446B-9327-DEEC68C269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5F98FE-E56A-466C-B3E1-0AABBAEB1E73}" type="pres">
      <dgm:prSet presAssocID="{D58C822D-2270-43A3-88DD-CDE073744B00}" presName="node" presStyleLbl="node1" presStyleIdx="0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F92F-38F0-4DA2-8743-99C010856A22}" type="pres">
      <dgm:prSet presAssocID="{5E2DD943-5F3F-4FE3-8874-34CE6BA3FC06}" presName="sibTrans" presStyleCnt="0"/>
      <dgm:spPr/>
    </dgm:pt>
    <dgm:pt modelId="{92773C7F-6FBA-498D-A7DA-89EDE7F07B24}" type="pres">
      <dgm:prSet presAssocID="{D017DA28-914E-4834-8A05-59B05EF8F7B2}" presName="node" presStyleLbl="node1" presStyleIdx="1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2D225-126C-40CC-A1A0-88C4B8A91C72}" type="pres">
      <dgm:prSet presAssocID="{F3FC4D27-E32D-40A1-B4FA-AC7D076424B6}" presName="sibTrans" presStyleCnt="0"/>
      <dgm:spPr/>
    </dgm:pt>
    <dgm:pt modelId="{384124D8-F0FD-4DE0-A37D-555496B9101E}" type="pres">
      <dgm:prSet presAssocID="{E6722CF8-B136-4F83-933C-2322C9378830}" presName="node" presStyleLbl="node1" presStyleIdx="2" presStyleCnt="6" custScaleY="88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C63B8-F9D0-4922-A4DC-5B71116256BA}" type="pres">
      <dgm:prSet presAssocID="{3026C28B-8BA4-4059-A098-91EA1A7E3901}" presName="sibTrans" presStyleCnt="0"/>
      <dgm:spPr/>
    </dgm:pt>
    <dgm:pt modelId="{87918AAD-B335-4BBE-B4D6-E045F9CFBA5A}" type="pres">
      <dgm:prSet presAssocID="{B0A057E1-6314-4831-97B6-583B2F6CCF3B}" presName="node" presStyleLbl="node1" presStyleIdx="3" presStyleCnt="6">
        <dgm:presLayoutVars>
          <dgm:bulletEnabled val="1"/>
        </dgm:presLayoutVars>
      </dgm:prSet>
      <dgm:spPr>
        <a:xfrm>
          <a:off x="83522" y="2317566"/>
          <a:ext cx="3659909" cy="2195945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45B5F7F0-216E-4FA4-B182-FC5371CBD794}" type="pres">
      <dgm:prSet presAssocID="{04B9E7AD-0668-4B58-AB4C-D2CE0AC20B27}" presName="sibTrans" presStyleCnt="0"/>
      <dgm:spPr/>
    </dgm:pt>
    <dgm:pt modelId="{A7A5B0E8-DC9F-4777-81E2-2A651585796B}" type="pres">
      <dgm:prSet presAssocID="{C151851B-8ECE-4853-971C-96193D47FB2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CF5AB-2855-4019-996A-4FC7C1424033}" type="pres">
      <dgm:prSet presAssocID="{86645B29-55E8-4CA7-B877-470FF648B363}" presName="sibTrans" presStyleCnt="0"/>
      <dgm:spPr/>
    </dgm:pt>
    <dgm:pt modelId="{96B06CD3-0076-41FE-B76C-6A659579BBB5}" type="pres">
      <dgm:prSet presAssocID="{0FCC6C74-A257-4460-8149-E819AAB6073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0304CC-92D6-42F1-A397-5C6E08EB9419}" type="presOf" srcId="{E6722CF8-B136-4F83-933C-2322C9378830}" destId="{384124D8-F0FD-4DE0-A37D-555496B9101E}" srcOrd="0" destOrd="0" presId="urn:microsoft.com/office/officeart/2005/8/layout/default"/>
    <dgm:cxn modelId="{8BFB5367-5E90-49AE-8BCA-4FD225704938}" srcId="{D848D46D-8F8D-446B-9327-DEEC68C269C1}" destId="{B0A057E1-6314-4831-97B6-583B2F6CCF3B}" srcOrd="3" destOrd="0" parTransId="{28EC104D-CAFA-4044-A5B6-CA88FD1B9ED4}" sibTransId="{04B9E7AD-0668-4B58-AB4C-D2CE0AC20B27}"/>
    <dgm:cxn modelId="{F2C03825-5066-4388-AB7B-17B6DB62C22D}" type="presOf" srcId="{0FCC6C74-A257-4460-8149-E819AAB60733}" destId="{96B06CD3-0076-41FE-B76C-6A659579BBB5}" srcOrd="0" destOrd="0" presId="urn:microsoft.com/office/officeart/2005/8/layout/default"/>
    <dgm:cxn modelId="{0E686B81-601D-4216-9C11-E7664F0BF16C}" srcId="{D848D46D-8F8D-446B-9327-DEEC68C269C1}" destId="{D58C822D-2270-43A3-88DD-CDE073744B00}" srcOrd="0" destOrd="0" parTransId="{E6F446AE-55F1-4025-9FB7-318400BD3D1A}" sibTransId="{5E2DD943-5F3F-4FE3-8874-34CE6BA3FC06}"/>
    <dgm:cxn modelId="{8B3EBAFC-B6BA-45E3-AA1B-D1E858719203}" srcId="{D848D46D-8F8D-446B-9327-DEEC68C269C1}" destId="{E6722CF8-B136-4F83-933C-2322C9378830}" srcOrd="2" destOrd="0" parTransId="{0F34E7BC-8E7F-43C4-BAD0-CE05E5F37886}" sibTransId="{3026C28B-8BA4-4059-A098-91EA1A7E3901}"/>
    <dgm:cxn modelId="{5EA86B58-4561-43AD-B300-CF2E88D04F3B}" type="presOf" srcId="{D848D46D-8F8D-446B-9327-DEEC68C269C1}" destId="{BACB3423-CA7D-4D4A-8C8B-87C40C69A5AD}" srcOrd="0" destOrd="0" presId="urn:microsoft.com/office/officeart/2005/8/layout/default"/>
    <dgm:cxn modelId="{C8CFD8BB-BE56-46CB-AFBB-1CC7EC7BD0E3}" type="presOf" srcId="{C151851B-8ECE-4853-971C-96193D47FB24}" destId="{A7A5B0E8-DC9F-4777-81E2-2A651585796B}" srcOrd="0" destOrd="0" presId="urn:microsoft.com/office/officeart/2005/8/layout/default"/>
    <dgm:cxn modelId="{6F68BA59-ABF8-49AF-9A28-E4F0328E2EBD}" srcId="{D848D46D-8F8D-446B-9327-DEEC68C269C1}" destId="{0FCC6C74-A257-4460-8149-E819AAB60733}" srcOrd="5" destOrd="0" parTransId="{3FC0E960-21F7-4BB7-9E95-E7F9A6A25BA7}" sibTransId="{1BB6AB6B-BCF2-4FA9-8DCC-BABC00198974}"/>
    <dgm:cxn modelId="{75EAE155-BA0D-48BB-80EC-24689BBD29FB}" srcId="{D848D46D-8F8D-446B-9327-DEEC68C269C1}" destId="{D017DA28-914E-4834-8A05-59B05EF8F7B2}" srcOrd="1" destOrd="0" parTransId="{05F49494-DC87-49C3-AD4F-C91C1F288C4B}" sibTransId="{F3FC4D27-E32D-40A1-B4FA-AC7D076424B6}"/>
    <dgm:cxn modelId="{88EC40D2-85BB-4B5D-A392-AE0AF76E8E23}" srcId="{D848D46D-8F8D-446B-9327-DEEC68C269C1}" destId="{C151851B-8ECE-4853-971C-96193D47FB24}" srcOrd="4" destOrd="0" parTransId="{AAE48F3C-6AF4-4235-83B6-8C130636BDE1}" sibTransId="{86645B29-55E8-4CA7-B877-470FF648B363}"/>
    <dgm:cxn modelId="{06CB79BF-B20A-4BFB-A498-B10B728B9793}" type="presOf" srcId="{D58C822D-2270-43A3-88DD-CDE073744B00}" destId="{045F98FE-E56A-466C-B3E1-0AABBAEB1E73}" srcOrd="0" destOrd="0" presId="urn:microsoft.com/office/officeart/2005/8/layout/default"/>
    <dgm:cxn modelId="{4E091CFB-6963-421C-8252-AD4F20A328E9}" type="presOf" srcId="{B0A057E1-6314-4831-97B6-583B2F6CCF3B}" destId="{87918AAD-B335-4BBE-B4D6-E045F9CFBA5A}" srcOrd="0" destOrd="0" presId="urn:microsoft.com/office/officeart/2005/8/layout/default"/>
    <dgm:cxn modelId="{D0AF88C6-A46F-4C97-98CE-E45432D17D29}" type="presOf" srcId="{D017DA28-914E-4834-8A05-59B05EF8F7B2}" destId="{92773C7F-6FBA-498D-A7DA-89EDE7F07B24}" srcOrd="0" destOrd="0" presId="urn:microsoft.com/office/officeart/2005/8/layout/default"/>
    <dgm:cxn modelId="{6A891780-7976-49DC-B874-00E817ED2A27}" type="presParOf" srcId="{BACB3423-CA7D-4D4A-8C8B-87C40C69A5AD}" destId="{045F98FE-E56A-466C-B3E1-0AABBAEB1E73}" srcOrd="0" destOrd="0" presId="urn:microsoft.com/office/officeart/2005/8/layout/default"/>
    <dgm:cxn modelId="{1917EF53-04DE-4F9E-ACF3-61A95AF7362D}" type="presParOf" srcId="{BACB3423-CA7D-4D4A-8C8B-87C40C69A5AD}" destId="{5F59F92F-38F0-4DA2-8743-99C010856A22}" srcOrd="1" destOrd="0" presId="urn:microsoft.com/office/officeart/2005/8/layout/default"/>
    <dgm:cxn modelId="{31B21D49-FE85-4147-A130-78EBF720F32F}" type="presParOf" srcId="{BACB3423-CA7D-4D4A-8C8B-87C40C69A5AD}" destId="{92773C7F-6FBA-498D-A7DA-89EDE7F07B24}" srcOrd="2" destOrd="0" presId="urn:microsoft.com/office/officeart/2005/8/layout/default"/>
    <dgm:cxn modelId="{27E9DACC-89AF-48E5-B082-BAE5FB5CF35A}" type="presParOf" srcId="{BACB3423-CA7D-4D4A-8C8B-87C40C69A5AD}" destId="{8F12D225-126C-40CC-A1A0-88C4B8A91C72}" srcOrd="3" destOrd="0" presId="urn:microsoft.com/office/officeart/2005/8/layout/default"/>
    <dgm:cxn modelId="{884BF23A-9598-4F5A-9479-88AC44635B1E}" type="presParOf" srcId="{BACB3423-CA7D-4D4A-8C8B-87C40C69A5AD}" destId="{384124D8-F0FD-4DE0-A37D-555496B9101E}" srcOrd="4" destOrd="0" presId="urn:microsoft.com/office/officeart/2005/8/layout/default"/>
    <dgm:cxn modelId="{8AA4C16B-AB5F-46A2-B128-8B43D7726A82}" type="presParOf" srcId="{BACB3423-CA7D-4D4A-8C8B-87C40C69A5AD}" destId="{DA3C63B8-F9D0-4922-A4DC-5B71116256BA}" srcOrd="5" destOrd="0" presId="urn:microsoft.com/office/officeart/2005/8/layout/default"/>
    <dgm:cxn modelId="{F31CB5EC-5FF1-4A3F-85DA-4AF825F7CC2B}" type="presParOf" srcId="{BACB3423-CA7D-4D4A-8C8B-87C40C69A5AD}" destId="{87918AAD-B335-4BBE-B4D6-E045F9CFBA5A}" srcOrd="6" destOrd="0" presId="urn:microsoft.com/office/officeart/2005/8/layout/default"/>
    <dgm:cxn modelId="{9BD16EE4-9D3C-452B-B842-109601140ABD}" type="presParOf" srcId="{BACB3423-CA7D-4D4A-8C8B-87C40C69A5AD}" destId="{45B5F7F0-216E-4FA4-B182-FC5371CBD794}" srcOrd="7" destOrd="0" presId="urn:microsoft.com/office/officeart/2005/8/layout/default"/>
    <dgm:cxn modelId="{C5CD1AAB-1593-407B-83A4-4B92CA00671F}" type="presParOf" srcId="{BACB3423-CA7D-4D4A-8C8B-87C40C69A5AD}" destId="{A7A5B0E8-DC9F-4777-81E2-2A651585796B}" srcOrd="8" destOrd="0" presId="urn:microsoft.com/office/officeart/2005/8/layout/default"/>
    <dgm:cxn modelId="{7B6EAE98-D2CB-498B-8C0E-64CB26CAAB72}" type="presParOf" srcId="{BACB3423-CA7D-4D4A-8C8B-87C40C69A5AD}" destId="{72ACF5AB-2855-4019-996A-4FC7C1424033}" srcOrd="9" destOrd="0" presId="urn:microsoft.com/office/officeart/2005/8/layout/default"/>
    <dgm:cxn modelId="{43FF3F37-BC0E-4C10-A628-3F7D7AD49EB0}" type="presParOf" srcId="{BACB3423-CA7D-4D4A-8C8B-87C40C69A5AD}" destId="{96B06CD3-0076-41FE-B76C-6A659579BBB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F98FE-E56A-466C-B3E1-0AABBAEB1E73}">
      <dsp:nvSpPr>
        <dsp:cNvPr id="0" name=""/>
        <dsp:cNvSpPr/>
      </dsp:nvSpPr>
      <dsp:spPr>
        <a:xfrm>
          <a:off x="83522" y="2651"/>
          <a:ext cx="3659909" cy="1948923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ИСКЛЮЧЕНИЕ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ребенка исключают из всех совместных онлайн-разговоров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3522" y="2651"/>
        <a:ext cx="3659909" cy="1948923"/>
      </dsp:txXfrm>
    </dsp:sp>
    <dsp:sp modelId="{92773C7F-6FBA-498D-A7DA-89EDE7F07B24}">
      <dsp:nvSpPr>
        <dsp:cNvPr id="0" name=""/>
        <dsp:cNvSpPr/>
      </dsp:nvSpPr>
      <dsp:spPr>
        <a:xfrm>
          <a:off x="4109423" y="2651"/>
          <a:ext cx="3659909" cy="1948923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ХЕЙТИНГ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необоснованная критика в виде комментариев и сообщений в адрес конкретного человека</a:t>
          </a:r>
        </a:p>
      </dsp:txBody>
      <dsp:txXfrm>
        <a:off x="4109423" y="2651"/>
        <a:ext cx="3659909" cy="1948923"/>
      </dsp:txXfrm>
    </dsp:sp>
    <dsp:sp modelId="{384124D8-F0FD-4DE0-A37D-555496B9101E}">
      <dsp:nvSpPr>
        <dsp:cNvPr id="0" name=""/>
        <dsp:cNvSpPr/>
      </dsp:nvSpPr>
      <dsp:spPr>
        <a:xfrm>
          <a:off x="8135323" y="2651"/>
          <a:ext cx="3659909" cy="1948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КИБЕРСТАЛКИНГ</a:t>
          </a:r>
          <a:r>
            <a:rPr lang="ru-RU" sz="2000" kern="1200" dirty="0"/>
            <a:t> 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использование гаджетов в целях преследования жертвы, регулярные угрозы в адрес жертвы и членов ее семьи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8135323" y="2651"/>
        <a:ext cx="3659909" cy="1948923"/>
      </dsp:txXfrm>
    </dsp:sp>
    <dsp:sp modelId="{87918AAD-B335-4BBE-B4D6-E045F9CFBA5A}">
      <dsp:nvSpPr>
        <dsp:cNvPr id="0" name=""/>
        <dsp:cNvSpPr/>
      </dsp:nvSpPr>
      <dsp:spPr>
        <a:xfrm>
          <a:off x="83522" y="2317566"/>
          <a:ext cx="3659909" cy="2195945"/>
        </a:xfrm>
        <a:prstGeom prst="rect">
          <a:avLst/>
        </a:prstGeom>
        <a:solidFill>
          <a:srgbClr val="4472C4">
            <a:lumMod val="5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ТРОЛЛИНГ</a:t>
          </a:r>
          <a:endParaRPr lang="ru-RU" sz="2000" b="1" u="sng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публикация агрессивной информации на веб-сайтах, страницах социальных сетей с целью  высмеивания жертвы</a:t>
          </a:r>
        </a:p>
      </dsp:txBody>
      <dsp:txXfrm>
        <a:off x="83522" y="2317566"/>
        <a:ext cx="3659909" cy="2195945"/>
      </dsp:txXfrm>
    </dsp:sp>
    <dsp:sp modelId="{A7A5B0E8-DC9F-4777-81E2-2A651585796B}">
      <dsp:nvSpPr>
        <dsp:cNvPr id="0" name=""/>
        <dsp:cNvSpPr/>
      </dsp:nvSpPr>
      <dsp:spPr>
        <a:xfrm>
          <a:off x="4109423" y="2317566"/>
          <a:ext cx="3659909" cy="2195945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ГРИФИНГ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преследование онлайн игроков в онлайн играх с целью  лишить удовольствия от игры других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109423" y="2317566"/>
        <a:ext cx="3659909" cy="2195945"/>
      </dsp:txXfrm>
    </dsp:sp>
    <dsp:sp modelId="{96B06CD3-0076-41FE-B76C-6A659579BBB5}">
      <dsp:nvSpPr>
        <dsp:cNvPr id="0" name=""/>
        <dsp:cNvSpPr/>
      </dsp:nvSpPr>
      <dsp:spPr>
        <a:xfrm>
          <a:off x="8135323" y="2317566"/>
          <a:ext cx="3659909" cy="219594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u="sng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СЕКСТИНГ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/>
            <a:t>это процесс рассылки или публикация фото- и видеоматериалов с обнаженными и полуобнаженными людьми</a:t>
          </a:r>
        </a:p>
      </dsp:txBody>
      <dsp:txXfrm>
        <a:off x="8135323" y="2317566"/>
        <a:ext cx="3659909" cy="2195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9FFC-7504-4A1E-8BC7-F2CC1EAE66AB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280D-BCB0-4A9F-9582-A63BA621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4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7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938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21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8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0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1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6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16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86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4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6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91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12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60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2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0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4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7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2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18288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66CD-149D-4FE7-AA33-4C6AF4A33DE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7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F5CE47-09C7-49F9-AE11-7F76808AE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09ED933-7C3D-4814-BB1A-BA0E9AF32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744819-77D9-477F-880D-F44F42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B62B0FA-F765-42D8-977A-E9E23DD9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B26648-1E61-4994-BA53-0EE23241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8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B69844-0F7B-4AA9-AD08-2684E597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B1AC99B-AC75-400B-BFF9-69BE2F6BD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36F991-3F66-4714-B69D-3C2C1B249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3C21561-CA41-4660-905A-6E7112FF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77DE21-8DA6-4B81-AFC8-3C7E1C3E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EE2377-F0B4-430C-AED4-17955D1BB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8B99760-47E7-4B9C-9297-86B14EB3F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D49B9C-0022-4A61-A7DA-7350A7BE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F574A4-3093-474C-8EF0-EBE89187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C38F1F-2C66-467C-B449-62C6F9FC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0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FA0DFB-CEDD-47FF-AA23-62CFE802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03B0C8-50FF-4ACF-94C4-B667CD54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32F50A-1F31-4858-9298-87DAE861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4E4DE0-D470-497F-ABBB-6BA6CABE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2D2D9-D291-4374-978F-06C5DD2F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3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B6D43B-626B-4051-B96A-012012BC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CCF46F-4856-4562-A0A4-68D63646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BEE6CB-81DA-4268-85DE-4640ACC2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2FD44F-401F-48BD-AD4F-284E553D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2A58A3-A9D3-4070-9EBF-D5BBA20F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7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D4049C-6582-4682-AC80-F5C3AD38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A52216-6245-4F9B-84B8-0954778CA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4A9214-92CF-48CC-9B18-A32896E9A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23D0E6-A13C-4AD0-9D38-6FEE9B27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C8FC4F3-9778-4CEE-ACCE-438E66C7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D6787A-9244-4594-9716-B8558529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65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7741D1-878A-49D5-BEC9-FA603E75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A93BE32-CC28-4EBF-A108-468FCA801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EFD6621-2822-44D2-AE94-376DABF5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7E1E592-226B-45D1-8690-284FBBCFD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D296613-12C5-47D1-BE62-44D1D0DB0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193B8FA-52E8-4918-B25E-F13485B5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CD2490D-6046-4ADB-BBA6-11D83742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FF3970C-38F5-4772-B3A3-54406B56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06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AA1692-C4BB-468E-9CF2-526F307E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725B3F1-E864-42CC-8783-58C9FB25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F1F3B41-8106-4E16-B5F6-843E77D1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28644F-F509-47B9-BBE6-F6599FCB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7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B5A6ED7-5041-4EA4-AE6B-3D5B3B51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33F605A-57CA-4BE0-A05B-4FAB2C1F1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E008241-A1FA-49FA-8446-641D91DCA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34E68C-01C1-4E1C-8BC2-87D2D588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121352-3C65-45D9-8F87-65E99C66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1D98952-6292-4E12-9F13-D4B03C202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C21688E-B1C5-4318-B68E-D0B0A589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D8D4775-D5C3-46C3-9696-2FDC27C1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B6E3CA-736E-4A55-ABA9-59403FF9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57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A4D645-74AF-4CBA-9BE2-0C9F382E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02B05BF-9089-46D0-B53F-F5B66950D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1EF9AB8-1105-47BE-8C66-DDAED3AFC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3680F94-2F01-48AE-96F9-0972B8B3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A5F006E-5BD7-4C81-B157-0F6F051B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908B0F-7F93-409E-B2D1-C4A6920E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D1AB5B-F250-4298-AAF4-A36278C72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89726F-E7D5-46FE-B499-90A65C771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983956-F145-44C7-A2CC-39297688D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2D47-12CE-4AA3-868B-845C3106D8A7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B282A1-FA7C-44DE-AB10-A399DB778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3DCE79-0131-4763-9BA2-32640AB43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EE79F-CDC9-45A3-9B96-8DCC79B90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5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eL0h4CV8Q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F9LgCXzZe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-19.mentalcenter.kz/" TargetMode="External"/><Relationship Id="rId7" Type="http://schemas.openxmlformats.org/officeDocument/2006/relationships/hyperlink" Target="https://covid-19.mentalcenter.kz/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79576" y="55123"/>
            <a:ext cx="7632848" cy="165835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Безопасное поведение детей </a:t>
            </a:r>
            <a:r>
              <a:rPr lang="en-US" sz="4800" b="1" dirty="0">
                <a:solidFill>
                  <a:srgbClr val="0070C0"/>
                </a:solidFill>
              </a:rPr>
              <a:t/>
            </a:r>
            <a:br>
              <a:rPr lang="en-US" sz="4800" b="1" dirty="0">
                <a:solidFill>
                  <a:srgbClr val="0070C0"/>
                </a:solidFill>
              </a:rPr>
            </a:br>
            <a:r>
              <a:rPr lang="ru-RU" sz="4800" b="1" dirty="0">
                <a:solidFill>
                  <a:srgbClr val="0070C0"/>
                </a:solidFill>
              </a:rPr>
              <a:t>в сети Интернет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E391F122-B5CD-41E9-B829-460F4BAB6C54}"/>
              </a:ext>
            </a:extLst>
          </p:cNvPr>
          <p:cNvSpPr txBox="1">
            <a:spLocks/>
          </p:cNvSpPr>
          <p:nvPr/>
        </p:nvSpPr>
        <p:spPr>
          <a:xfrm>
            <a:off x="2416452" y="5884035"/>
            <a:ext cx="7632848" cy="778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dirty="0" smtClean="0">
                <a:solidFill>
                  <a:srgbClr val="C00000"/>
                </a:solidFill>
              </a:rPr>
              <a:t>Рекомендации  </a:t>
            </a:r>
            <a:r>
              <a:rPr lang="ru-RU" altLang="ru-RU" b="1" smtClean="0">
                <a:solidFill>
                  <a:srgbClr val="C00000"/>
                </a:solidFill>
              </a:rPr>
              <a:t>для  родителей</a:t>
            </a:r>
            <a:endParaRPr lang="ru-RU" altLang="ru-RU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icture containing person, computer, sitting, indoor&#10;&#10;Description automatically generated">
            <a:extLst>
              <a:ext uri="{FF2B5EF4-FFF2-40B4-BE49-F238E27FC236}">
                <a16:creationId xmlns="" xmlns:a16="http://schemas.microsoft.com/office/drawing/2014/main" id="{55B6F41F-3B63-4D6D-8D14-F929B7217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16" y="1746738"/>
            <a:ext cx="6620521" cy="39848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43" y="349107"/>
            <a:ext cx="8054577" cy="231050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В чем же ваша роль, как родителя, когда ваш ребенок начинает дружбу с интернетом?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05" y="612959"/>
            <a:ext cx="1927780" cy="192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 picture containing person, indoor, person, holding&#10;&#10;Description automatically generated">
            <a:extLst>
              <a:ext uri="{FF2B5EF4-FFF2-40B4-BE49-F238E27FC236}">
                <a16:creationId xmlns="" xmlns:a16="http://schemas.microsoft.com/office/drawing/2014/main" id="{F331F3B3-45A3-45C3-B52A-7EEEA973A2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048" y="3849283"/>
            <a:ext cx="5448772" cy="2659610"/>
          </a:xfrm>
          <a:prstGeom prst="rect">
            <a:avLst/>
          </a:prstGeom>
        </p:spPr>
      </p:pic>
      <p:pic>
        <p:nvPicPr>
          <p:cNvPr id="10" name="Picture 9" descr="A picture containing person, child, boy, young&#10;&#10;Description automatically generated">
            <a:extLst>
              <a:ext uri="{FF2B5EF4-FFF2-40B4-BE49-F238E27FC236}">
                <a16:creationId xmlns="" xmlns:a16="http://schemas.microsoft.com/office/drawing/2014/main" id="{BD24E706-C6B7-4F2E-91C4-173645B94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" y="3606626"/>
            <a:ext cx="4369214" cy="31449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12092" y="88209"/>
            <a:ext cx="5508848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Ответьте на вопрос: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18134" y="2906789"/>
            <a:ext cx="10574706" cy="22631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Когда вы впервые даете своему ребенку в руки коньки или велосипед,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>
                <a:solidFill>
                  <a:srgbClr val="002060"/>
                </a:solidFill>
              </a:rPr>
              <a:t>что вы делаете?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83">
                        <a14:foregroundMark x1="4457" y1="26340" x2="20109" y2="18472"/>
                        <a14:foregroundMark x1="29783" y1="13569" x2="48804" y2="2623"/>
                        <a14:foregroundMark x1="55761" y1="25086" x2="71630" y2="18472"/>
                        <a14:foregroundMark x1="81304" y1="27480" x2="97391" y2="23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8" y="0"/>
            <a:ext cx="1384114" cy="131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erson sitting at a table in front of a window&#10;&#10;Description automatically generated">
            <a:extLst>
              <a:ext uri="{FF2B5EF4-FFF2-40B4-BE49-F238E27FC236}">
                <a16:creationId xmlns="" xmlns:a16="http://schemas.microsoft.com/office/drawing/2014/main" id="{EE0A906B-DA9A-4DDE-A8B1-D46309C8E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52" y="-12132"/>
            <a:ext cx="4480948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4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1570" y="3829040"/>
            <a:ext cx="10081260" cy="193899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</a:rPr>
              <a:t>НАША ЗАДАЧА КАК РОДИТЕЛЯ – </a:t>
            </a:r>
          </a:p>
          <a:p>
            <a:pPr algn="ctr"/>
            <a:r>
              <a:rPr lang="ru-RU" sz="4000" b="1" dirty="0">
                <a:solidFill>
                  <a:srgbClr val="0070C0"/>
                </a:solidFill>
              </a:rPr>
              <a:t>НАУЧИТЬ БЕЗОПАСНО ПОЛЬЗОВАТЬСЯ ИНТЕРНЕТ- РЕСУРСАМИ</a:t>
            </a:r>
          </a:p>
        </p:txBody>
      </p:sp>
      <p:pic>
        <p:nvPicPr>
          <p:cNvPr id="8" name="Picture 7" descr="A picture containing person, computer, indoor, computer&#10;&#10;Description automatically generated">
            <a:extLst>
              <a:ext uri="{FF2B5EF4-FFF2-40B4-BE49-F238E27FC236}">
                <a16:creationId xmlns="" xmlns:a16="http://schemas.microsoft.com/office/drawing/2014/main" id="{81ADD8E5-8271-4724-9CA6-2BE736433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58" y="26978"/>
            <a:ext cx="4355092" cy="322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8119" y="57038"/>
            <a:ext cx="6419056" cy="96034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B0F0"/>
                </a:solidFill>
                <a:latin typeface="+mn-lt"/>
              </a:rPr>
              <a:t>Что делать родителям?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9217" y="1122633"/>
            <a:ext cx="4611568" cy="1152128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ПУТЬ № 1: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Жесткий контроль и ограничения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74230" y="2584416"/>
            <a:ext cx="5651698" cy="389872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К сожалению, такой путь может вызвать у вашего ребенка злость и протест. Как известно, запретный плод – сладок.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Не имея возможности свободно посещать интернет дома, ваш ребенок может найти другие возможности, чтобы  обойти контроль и запреты.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61252" y="1304117"/>
            <a:ext cx="4940697" cy="115212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ПУТЬ № 2: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0070C0"/>
                </a:solidFill>
              </a:rPr>
              <a:t>Заслужить доверие ребенка и быть в курсе его интернет-дел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7176901" y="2584416"/>
            <a:ext cx="4625048" cy="3739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Станьте ребенку искренним и верным другом.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Если ему будет интересно с вами в реальной жизни, ему не захочется все время проводить </a:t>
            </a:r>
            <a:r>
              <a:rPr lang="ru-RU" sz="2400"/>
              <a:t>в виртуальной.</a:t>
            </a:r>
            <a:endParaRPr lang="ru-RU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511" y="169487"/>
            <a:ext cx="1081979" cy="107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0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9953" y="172589"/>
            <a:ext cx="9272214" cy="759297"/>
          </a:xfrm>
        </p:spPr>
        <p:txBody>
          <a:bodyPr anchor="ctr"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+mn-lt"/>
              </a:rPr>
              <a:t>Путь №1: Жесткий контроль и ограничения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8972" y="5077486"/>
            <a:ext cx="11582400" cy="144318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Видеосюжет: «Рекомендации по организации безопасной работы в сети Интернет для родителей»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youtube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com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watch</a:t>
            </a:r>
            <a:r>
              <a:rPr lang="ru-RU" u="sng" dirty="0">
                <a:hlinkClick r:id="rId3"/>
              </a:rPr>
              <a:t>?</a:t>
            </a:r>
            <a:r>
              <a:rPr lang="en-US" u="sng" dirty="0">
                <a:hlinkClick r:id="rId3"/>
              </a:rPr>
              <a:t>v</a:t>
            </a:r>
            <a:r>
              <a:rPr lang="ru-RU" u="sng" dirty="0">
                <a:hlinkClick r:id="rId3"/>
              </a:rPr>
              <a:t>=</a:t>
            </a:r>
            <a:r>
              <a:rPr lang="en-US" u="sng" dirty="0" err="1">
                <a:hlinkClick r:id="rId3"/>
              </a:rPr>
              <a:t>ANeL</a:t>
            </a:r>
            <a:r>
              <a:rPr lang="ru-RU" u="sng" dirty="0">
                <a:hlinkClick r:id="rId3"/>
              </a:rPr>
              <a:t>0</a:t>
            </a:r>
            <a:r>
              <a:rPr lang="en-US" u="sng" dirty="0">
                <a:hlinkClick r:id="rId3"/>
              </a:rPr>
              <a:t>h</a:t>
            </a:r>
            <a:r>
              <a:rPr lang="ru-RU" u="sng" dirty="0">
                <a:hlinkClick r:id="rId3"/>
              </a:rPr>
              <a:t>4</a:t>
            </a:r>
            <a:r>
              <a:rPr lang="en-US" u="sng" dirty="0">
                <a:hlinkClick r:id="rId3"/>
              </a:rPr>
              <a:t>CV</a:t>
            </a:r>
            <a:r>
              <a:rPr lang="ru-RU" u="sng" dirty="0">
                <a:hlinkClick r:id="rId3"/>
              </a:rPr>
              <a:t>8</a:t>
            </a:r>
            <a:r>
              <a:rPr lang="en-US" u="sng" dirty="0">
                <a:hlinkClick r:id="rId3"/>
              </a:rPr>
              <a:t>Q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5" y="181208"/>
            <a:ext cx="1537973" cy="149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86" y="929768"/>
            <a:ext cx="7353142" cy="41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24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80" y="-1"/>
            <a:ext cx="10623033" cy="1208912"/>
          </a:xfrm>
        </p:spPr>
        <p:txBody>
          <a:bodyPr anchor="ctr">
            <a:normAutofit/>
          </a:bodyPr>
          <a:lstStyle/>
          <a:p>
            <a:pPr>
              <a:lnSpc>
                <a:spcPts val="3800"/>
              </a:lnSpc>
            </a:pPr>
            <a:r>
              <a:rPr lang="ru-RU" sz="3600" b="1" dirty="0">
                <a:solidFill>
                  <a:srgbClr val="0070C0"/>
                </a:solidFill>
              </a:rPr>
              <a:t>Путь №2: Заслужить доверие ребенка и </a:t>
            </a: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solidFill>
                  <a:srgbClr val="0070C0"/>
                </a:solidFill>
              </a:rPr>
              <a:t>быть в курсе его интернет-дел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2492" y="5509019"/>
            <a:ext cx="11873790" cy="1400408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Видеосюжет: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</a:rPr>
              <a:t>«№2 Советы родителям подростков о поведении в сети интернет»   </a:t>
            </a:r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ru-RU" sz="2000" u="sng" dirty="0">
                <a:hlinkClick r:id="rId3"/>
              </a:rPr>
              <a:t>https://www.youtube.com/watch?v=0F9LgCXzZeI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1" y="56785"/>
            <a:ext cx="1322069" cy="12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91" y="1208911"/>
            <a:ext cx="7964409" cy="41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33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628" y="1403207"/>
            <a:ext cx="12104371" cy="545747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Знать топ-5 любимых музыкальных групп ребенка, слушать вместе с ним и не критиковать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Знать топ-5 любимых </a:t>
            </a:r>
            <a:r>
              <a:rPr lang="ru-RU" b="1" kern="1400" dirty="0" err="1">
                <a:solidFill>
                  <a:srgbClr val="002060"/>
                </a:solidFill>
              </a:rPr>
              <a:t>видеоблогеров</a:t>
            </a:r>
            <a:r>
              <a:rPr lang="ru-RU" b="1" kern="1400" dirty="0">
                <a:solidFill>
                  <a:srgbClr val="002060"/>
                </a:solidFill>
              </a:rPr>
              <a:t> ребенка, вместе смотреть, подкидывать ссылки на своих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Стать взаимными «</a:t>
            </a:r>
            <a:r>
              <a:rPr lang="ru-RU" b="1" kern="1400" dirty="0" err="1"/>
              <a:t>френдами</a:t>
            </a:r>
            <a:r>
              <a:rPr lang="ru-RU" b="1" kern="1400" dirty="0"/>
              <a:t>» во всех соц. сетях, в которых есть ваш ребенок. Обменивайтесь сообщениями, фотографиями, ссылками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Не критиковать содержание его страниц и страниц его друзей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Показать ребенку, что вам искренне интересны его впечатления, мысли и эмоции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Друзья вашего ребенка должны стать частыми гостями в вашем доме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Разговаривать серьезно с ребенком на такие, казалось бы, не детские темы как: смысл жизни, внутренняя свобода, право выбора собственного пути.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>
                <a:solidFill>
                  <a:srgbClr val="002060"/>
                </a:solidFill>
              </a:rPr>
              <a:t>Спрашивать его совета и мнения по разным вопросам, делиться новостями как с другом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b="1" kern="1400" dirty="0"/>
              <a:t>Рассказывать о том, как вы были детьми и о ваших проблемах в тот период</a:t>
            </a:r>
            <a:endParaRPr lang="ru-RU" b="1" dirty="0"/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513B19B0-0E8F-4902-8F6E-1AFE2720F0EC}"/>
              </a:ext>
            </a:extLst>
          </p:cNvPr>
          <p:cNvSpPr txBox="1">
            <a:spLocks/>
          </p:cNvSpPr>
          <p:nvPr/>
        </p:nvSpPr>
        <p:spPr>
          <a:xfrm>
            <a:off x="1657388" y="123045"/>
            <a:ext cx="10416501" cy="1154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600" b="1" dirty="0">
                <a:solidFill>
                  <a:srgbClr val="0070C0"/>
                </a:solidFill>
                <a:latin typeface="+mn-lt"/>
              </a:rPr>
              <a:t>Путь №2: Заслужить доверие ребенка и </a:t>
            </a:r>
            <a:br>
              <a:rPr lang="ru-RU" sz="3600" b="1" dirty="0">
                <a:solidFill>
                  <a:srgbClr val="0070C0"/>
                </a:solidFill>
                <a:latin typeface="+mn-lt"/>
              </a:rPr>
            </a:br>
            <a:r>
              <a:rPr lang="ru-RU" sz="3600" b="1" dirty="0">
                <a:solidFill>
                  <a:srgbClr val="0070C0"/>
                </a:solidFill>
                <a:latin typeface="+mn-lt"/>
              </a:rPr>
              <a:t>быть в курсе его интернет-дел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71269197-5B00-4490-A56E-913C7D350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1" y="56785"/>
            <a:ext cx="1322069" cy="12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65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70" y="2905988"/>
            <a:ext cx="8717632" cy="42292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Как общаться с ребенком, чтобы он вам доверял: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66" y="3529092"/>
            <a:ext cx="11828452" cy="29672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Интересуйтесь не оценками, а настроением.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Спрашивайте, не как дела в школе, а как дела с друзьями, что было интересного, что огорчило, а что порадовало. Сместите акцент на чувства.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Слушайте ребенка (без комментариев, без оценки, без советов).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>Расскажите как прошел ваш день. Поделитесь с ним как с другом и как с равным.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/>
              <a:buChar char=""/>
            </a:pPr>
            <a:r>
              <a:rPr lang="ru-RU" sz="2400" dirty="0">
                <a:solidFill>
                  <a:srgbClr val="002060"/>
                </a:solidFill>
                <a:ea typeface="Calibri"/>
              </a:rPr>
              <a:t>Обнимайте ребенка и говорите, как вы скучали без него, как вам его не хватало, как вы его любите, и как рады, что наконец-то дома рядом с ним.</a:t>
            </a: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endParaRPr lang="ru-RU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72" y="188640"/>
            <a:ext cx="255194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2196" y="246127"/>
            <a:ext cx="90761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Задайте себе вопросы и запишите ответы: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Сколько времени в день вы посвящаете своим детям?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 Как вы его проводите?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О чем вы обычно разговариваете?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 Какие вопросы задаете?</a:t>
            </a:r>
          </a:p>
        </p:txBody>
      </p:sp>
    </p:spTree>
    <p:extLst>
      <p:ext uri="{BB962C8B-B14F-4D97-AF65-F5344CB8AC3E}">
        <p14:creationId xmlns:p14="http://schemas.microsoft.com/office/powerpoint/2010/main" val="175101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60" y="29265"/>
            <a:ext cx="11930108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+mn-lt"/>
              </a:rPr>
              <a:t>Если вы заметили тревожные  признаки (</a:t>
            </a:r>
            <a:r>
              <a:rPr lang="ru-RU" sz="3200" b="1" dirty="0" err="1">
                <a:solidFill>
                  <a:srgbClr val="0070C0"/>
                </a:solidFill>
                <a:latin typeface="+mn-lt"/>
              </a:rPr>
              <a:t>кибербуллинг</a:t>
            </a:r>
            <a:r>
              <a:rPr lang="ru-RU" sz="3200" b="1" dirty="0">
                <a:solidFill>
                  <a:srgbClr val="0070C0"/>
                </a:solidFill>
                <a:latin typeface="+mn-lt"/>
              </a:rPr>
              <a:t>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826" y="2849733"/>
            <a:ext cx="11594777" cy="26366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В случае, если ваш ребенок подвергся </a:t>
            </a:r>
            <a:r>
              <a:rPr lang="ru-RU" sz="2400" b="1" dirty="0" err="1">
                <a:solidFill>
                  <a:srgbClr val="002060"/>
                </a:solidFill>
                <a:cs typeface="Arial" panose="020B0604020202020204" pitchFamily="34" charset="0"/>
              </a:rPr>
              <a:t>кибербуллингу</a:t>
            </a:r>
            <a:r>
              <a:rPr 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постарайтесь урегулировать конфликт с законным представителем ребенка с привлечением 3-го лица (педагога, администрации школы)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обратитесь  в судебные органы /полицию с приложением доказательств </a:t>
            </a:r>
            <a:r>
              <a:rPr lang="ru-RU" sz="2000" dirty="0" err="1"/>
              <a:t>кибербулинга</a:t>
            </a:r>
            <a:r>
              <a:rPr lang="ru-RU" sz="2000" dirty="0"/>
              <a:t> в виде скриншотов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100" b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Выясните: ваш ребенок подвергается </a:t>
            </a:r>
            <a:r>
              <a:rPr lang="ru-RU" sz="2400" b="1" dirty="0" err="1">
                <a:solidFill>
                  <a:srgbClr val="0070C0"/>
                </a:solidFill>
              </a:rPr>
              <a:t>кибербуллингу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или сам является инициатором травли!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5814" y="5529101"/>
            <a:ext cx="11734800" cy="1217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Если вы заметили какие-либо изменения в характере вашего ребенка, обратитесь за помощью к психологу или другому специалисту </a:t>
            </a:r>
            <a:r>
              <a:rPr lang="ru-RU" sz="2000" dirty="0"/>
              <a:t>(например, вебсайт психологической помощи </a:t>
            </a:r>
            <a:r>
              <a:rPr lang="en-US" sz="2000" dirty="0"/>
              <a:t>https://covid-19.mentalcenter.kz</a:t>
            </a:r>
            <a:r>
              <a:rPr lang="ru-RU" sz="2000" dirty="0"/>
              <a:t>). </a:t>
            </a:r>
          </a:p>
        </p:txBody>
      </p:sp>
      <p:sp>
        <p:nvSpPr>
          <p:cNvPr id="5" name="Содержимое 2">
            <a:extLst>
              <a:ext uri="{FF2B5EF4-FFF2-40B4-BE49-F238E27FC236}">
                <a16:creationId xmlns="" xmlns:a16="http://schemas.microsoft.com/office/drawing/2014/main" id="{DDC857CA-961C-49AF-89B7-825A6A81661A}"/>
              </a:ext>
            </a:extLst>
          </p:cNvPr>
          <p:cNvSpPr txBox="1">
            <a:spLocks/>
          </p:cNvSpPr>
          <p:nvPr/>
        </p:nvSpPr>
        <p:spPr>
          <a:xfrm>
            <a:off x="0" y="591339"/>
            <a:ext cx="5834743" cy="2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Не игнорируйте чувства ребёнка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Проявите искренний интерес к происходящему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Ежедневно общайтесь и поддерживайте ребенка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Внимательно следите за настроением и поведением детей</a:t>
            </a:r>
          </a:p>
        </p:txBody>
      </p:sp>
      <p:sp>
        <p:nvSpPr>
          <p:cNvPr id="6" name="Содержимое 2">
            <a:extLst>
              <a:ext uri="{FF2B5EF4-FFF2-40B4-BE49-F238E27FC236}">
                <a16:creationId xmlns="" xmlns:a16="http://schemas.microsoft.com/office/drawing/2014/main" id="{D54EDE5F-23DC-4BB7-93C1-DCCD74F0BDDD}"/>
              </a:ext>
            </a:extLst>
          </p:cNvPr>
          <p:cNvSpPr txBox="1">
            <a:spLocks/>
          </p:cNvSpPr>
          <p:nvPr/>
        </p:nvSpPr>
        <p:spPr>
          <a:xfrm>
            <a:off x="5942536" y="591339"/>
            <a:ext cx="6135732" cy="2113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Дайте ребенку понять, что он может обратиться за помощью, довериться вам и людям, которые профессионально оказывают помощь в таких ситуациях</a:t>
            </a:r>
          </a:p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ü"/>
            </a:pPr>
            <a:r>
              <a:rPr lang="ru-RU" sz="2000" b="1" dirty="0"/>
              <a:t> Научите ребёнка, что он должен сообщать о фактах </a:t>
            </a:r>
            <a:r>
              <a:rPr lang="ru-RU" sz="2000" b="1" dirty="0" err="1"/>
              <a:t>буллинга</a:t>
            </a:r>
            <a:r>
              <a:rPr lang="ru-RU" sz="2000" b="1" dirty="0"/>
              <a:t> и </a:t>
            </a:r>
            <a:r>
              <a:rPr lang="ru-RU" sz="2000" b="1" dirty="0" err="1"/>
              <a:t>кибербуллинга</a:t>
            </a:r>
            <a:r>
              <a:rPr lang="ru-RU" sz="2000" b="1" dirty="0"/>
              <a:t> взрослым</a:t>
            </a:r>
          </a:p>
        </p:txBody>
      </p:sp>
    </p:spTree>
    <p:extLst>
      <p:ext uri="{BB962C8B-B14F-4D97-AF65-F5344CB8AC3E}">
        <p14:creationId xmlns:p14="http://schemas.microsoft.com/office/powerpoint/2010/main" val="696310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46" y="129568"/>
            <a:ext cx="9743440" cy="556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ИНФОРМИРУЙТЕ ПОДРОСТКОВ!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72" y="3149600"/>
            <a:ext cx="2230298" cy="17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3760" y="916142"/>
            <a:ext cx="5102800" cy="639763"/>
          </a:xfrm>
        </p:spPr>
        <p:txBody>
          <a:bodyPr anchor="ctr"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3760" y="1635761"/>
            <a:ext cx="6079320" cy="2900908"/>
          </a:xfrm>
        </p:spPr>
        <p:txBody>
          <a:bodyPr anchor="ctr">
            <a:noAutofit/>
          </a:bodyPr>
          <a:lstStyle/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Размещение (постинг) негативных комментариев под фото;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Оскорбительные сообщения;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Создание изображений и видео, высмеивающих человека; </a:t>
            </a:r>
          </a:p>
          <a:p>
            <a:pPr marL="4763" indent="198438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Взлом учетной записи и постинг сообщений от лица взломанного пользователя.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695442" y="861063"/>
            <a:ext cx="4473823" cy="639763"/>
          </a:xfr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7287384" y="1635761"/>
            <a:ext cx="4510856" cy="423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Уголовная ответственность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клевету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(130 УК РК)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оскорбления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(131 УК РК)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617" y="5346616"/>
            <a:ext cx="114656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Ответственность за действия несовершеннолетних детей несут: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400" dirty="0"/>
              <a:t>- их родители, законные представители (ст. 127 КоАП);</a:t>
            </a:r>
          </a:p>
          <a:p>
            <a:pPr algn="ctr"/>
            <a:r>
              <a:rPr lang="ru-RU" sz="2400" dirty="0"/>
              <a:t>- государственные учреждения, в которых дети находятся (ст. 127-1 КоАП)</a:t>
            </a:r>
          </a:p>
        </p:txBody>
      </p:sp>
    </p:spTree>
    <p:extLst>
      <p:ext uri="{BB962C8B-B14F-4D97-AF65-F5344CB8AC3E}">
        <p14:creationId xmlns:p14="http://schemas.microsoft.com/office/powerpoint/2010/main" val="326097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</a:rPr>
              <a:t>ИНТЕРНЕТ</a:t>
            </a:r>
            <a:r>
              <a:rPr lang="ru-RU" sz="5000" b="1" dirty="0">
                <a:solidFill>
                  <a:srgbClr val="00B0F0"/>
                </a:solidFill>
              </a:rPr>
              <a:t>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75" y="1812762"/>
            <a:ext cx="3491817" cy="21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33" y="1794032"/>
            <a:ext cx="3526156" cy="23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8296" y="1198799"/>
            <a:ext cx="39228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Позитивные стороны?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0543" y="1163834"/>
            <a:ext cx="45043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</a:rPr>
              <a:t>Отрицательные стороны?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14014" y="4419465"/>
            <a:ext cx="941294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</a:rPr>
              <a:t>ОТВЕТЬТЕ НА ВОПРОСЫ:</a:t>
            </a:r>
          </a:p>
          <a:p>
            <a:endParaRPr lang="ru-RU" sz="1100" b="1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/>
              <a:t>Что хорошего дает нам интернет?</a:t>
            </a:r>
            <a:r>
              <a:rPr lang="en-US" sz="2600" dirty="0"/>
              <a:t> </a:t>
            </a:r>
            <a:r>
              <a:rPr lang="ru-RU" sz="2600" dirty="0"/>
              <a:t>В чем польза?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600" dirty="0"/>
              <a:t>Какие опасности могут встречаться ребенку, когда он в сети интернет?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5" y="4623289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387" y="312082"/>
            <a:ext cx="6491064" cy="7210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ПОДВЕДЕМ 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563401"/>
            <a:ext cx="11805920" cy="25412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Обобщили опасности, которые подстерегают детей в интернет-пространстве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Рассмотрели возможные пути обеспечения безопасности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Познакомились с признаками и последствиями </a:t>
            </a:r>
            <a:r>
              <a:rPr lang="ru-RU" dirty="0" err="1"/>
              <a:t>кибербулинга</a:t>
            </a:r>
            <a:r>
              <a:rPr lang="ru-RU" dirty="0"/>
              <a:t>, а также способами  поддержки и помощи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056" y1="16741" x2="42963" y2="95556"/>
                        <a14:foregroundMark x1="10093" y1="14370" x2="40741" y2="1778"/>
                        <a14:foregroundMark x1="76944" y1="86667" x2="9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46"/>
            <a:ext cx="1907704" cy="119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6880" y="4103898"/>
            <a:ext cx="11430000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НАДЕЕМСЯ, КАЖДОМУ ИЗ ВАС СТАЛО ПОНЯТНЕЙ,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 ЧТО  МОЖЕТ СДЕЛАТЬ РОДИТЕЛЬ,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ЕСЛИ ЕГО РЕБЕНОК ПОДВЕРГСЯ КИБЕРБУЛЛИНГУ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И КАК СЕБЯ ВЕСТИ,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ru-RU" sz="2800" b="1" dirty="0">
                <a:solidFill>
                  <a:srgbClr val="0070C0"/>
                </a:solidFill>
              </a:rPr>
              <a:t>ЧТОБЫ ИНТЕРНЕТ СТАЛ БЕЗОПАСНЫМ ДРУГОМ ДЛЯ ВАШЕГО РЕБЕНКА ?</a:t>
            </a:r>
          </a:p>
        </p:txBody>
      </p:sp>
    </p:spTree>
    <p:extLst>
      <p:ext uri="{BB962C8B-B14F-4D97-AF65-F5344CB8AC3E}">
        <p14:creationId xmlns:p14="http://schemas.microsoft.com/office/powerpoint/2010/main" val="3296460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2504" y="278395"/>
            <a:ext cx="7772400" cy="785370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736" y="1692370"/>
            <a:ext cx="4928304" cy="317776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Что полезного вы узнали и что вы берете с собой в качестве подсказки и помощи?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72" y="1237728"/>
            <a:ext cx="3815896" cy="381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7668" y="5620272"/>
            <a:ext cx="582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Благодарим за ваше время!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90667" y="628306"/>
            <a:ext cx="600501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latin typeface="+mn-lt"/>
              </a:rPr>
              <a:t>Интернет: </a:t>
            </a:r>
            <a:br>
              <a:rPr lang="ru-RU" sz="4800" b="1" dirty="0">
                <a:solidFill>
                  <a:srgbClr val="00B0F0"/>
                </a:solidFill>
                <a:latin typeface="+mn-lt"/>
              </a:rPr>
            </a:br>
            <a:r>
              <a:rPr lang="ru-RU" sz="4800" b="1" dirty="0">
                <a:solidFill>
                  <a:srgbClr val="00B0F0"/>
                </a:solidFill>
                <a:latin typeface="+mn-lt"/>
              </a:rPr>
              <a:t>хорошо или плохо?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62790"/>
              </p:ext>
            </p:extLst>
          </p:nvPr>
        </p:nvGraphicFramePr>
        <p:xfrm>
          <a:off x="627797" y="3122123"/>
          <a:ext cx="11218460" cy="346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9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ХОРОШО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ПЛОХО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Помощь в учебе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Нежелательные сайты, контент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Бери и делай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Мошенники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Музыка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Злоумышленники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Мультфильмы, фильмы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Кибербуллинг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Развивающие</a:t>
                      </a:r>
                      <a:r>
                        <a:rPr lang="ru-RU" sz="2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игры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Зависимость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????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" y="418061"/>
            <a:ext cx="1568516" cy="156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7" descr="002.jpg">
            <a:extLst>
              <a:ext uri="{FF2B5EF4-FFF2-40B4-BE49-F238E27FC236}">
                <a16:creationId xmlns="" xmlns:a16="http://schemas.microsoft.com/office/drawing/2014/main" id="{77663DFA-E249-4385-9683-512C5F9B50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2427" y="0"/>
            <a:ext cx="4059573" cy="27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719" y="273634"/>
            <a:ext cx="10376848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Почему интернет-зависимость </a:t>
            </a:r>
            <a:br>
              <a:rPr lang="ru-RU" b="1" dirty="0">
                <a:solidFill>
                  <a:srgbClr val="00B0F0"/>
                </a:solidFill>
                <a:latin typeface="+mn-lt"/>
              </a:rPr>
            </a:br>
            <a:r>
              <a:rPr lang="ru-RU" b="1" dirty="0">
                <a:solidFill>
                  <a:srgbClr val="00B0F0"/>
                </a:solidFill>
                <a:latin typeface="+mn-lt"/>
              </a:rPr>
              <a:t>у детей возникает очень быстро?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433" y="2395933"/>
            <a:ext cx="8488907" cy="345638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Психика ребенка не достаточно устойчива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</a:t>
            </a:r>
            <a:r>
              <a:rPr lang="ru-RU" sz="3200" dirty="0">
                <a:solidFill>
                  <a:srgbClr val="002060"/>
                </a:solidFill>
              </a:rPr>
              <a:t>В отличии от взрослых у детей еще нет достаточного опыта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200" dirty="0"/>
              <a:t> Виртуальный мир дает то, чего не хватает в реальной жизни.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55" y="184584"/>
            <a:ext cx="15170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67" l="500" r="99033">
                        <a14:foregroundMark x1="45933" y1="88767" x2="71800" y2="83167"/>
                        <a14:foregroundMark x1="40667" y1="88767" x2="44533" y2="91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69" t="4864" r="12726" b="5256"/>
          <a:stretch/>
        </p:blipFill>
        <p:spPr bwMode="auto">
          <a:xfrm>
            <a:off x="9308647" y="2225581"/>
            <a:ext cx="2473920" cy="295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61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235" y="51774"/>
            <a:ext cx="11727976" cy="72008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+mn-lt"/>
              </a:rPr>
              <a:t>Как узнать, развилась ли зависимость у вашего ребенка?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3215" y="940487"/>
            <a:ext cx="10683923" cy="44638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ест, пьет чай, готовит уроки у компьютера;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провел хотя бы одну ночь у компьютера;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прогулял школу – сидел за компьютером;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приходит домой и сразу садится за компьютер;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забыл поесть, почистить зубы (раньше такого не наблюдалось);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пребывает в плохом, раздраженном настроении, не может ничем заняться, если компьютер сломался;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dirty="0"/>
              <a:t> конфликтует, угрожает, шантажирует в ответ на запрет сидеть за компьютером.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215" y="5647403"/>
            <a:ext cx="11727976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Если вы подтвердили  4-5 утверждений – </a:t>
            </a:r>
          </a:p>
          <a:p>
            <a:pPr algn="ctr"/>
            <a:r>
              <a:rPr lang="ru-RU" sz="2800" b="1" dirty="0"/>
              <a:t>стоит задуматься и  оказывать помощь ребенку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91" l="0" r="100000">
                        <a14:foregroundMark x1="31739" y1="25652" x2="49783" y2="75978"/>
                        <a14:foregroundMark x1="56630" y1="24348" x2="46304" y2="51087"/>
                        <a14:foregroundMark x1="71196" y1="56196" x2="63261" y2="79239"/>
                        <a14:foregroundMark x1="31196" y1="51957" x2="40978" y2="75217"/>
                        <a14:foregroundMark x1="31196" y1="77391" x2="70109" y2="78370"/>
                        <a14:foregroundMark x1="29891" y1="22826" x2="72283" y2="23804"/>
                        <a14:foregroundMark x1="42283" y1="37609" x2="63804" y2="31739"/>
                        <a14:foregroundMark x1="27500" y1="21957" x2="28261" y2="77609"/>
                        <a14:foregroundMark x1="60109" y1="62283" x2="73043" y2="51413"/>
                        <a14:foregroundMark x1="49783" y1="54891" x2="49783" y2="54891"/>
                        <a14:foregroundMark x1="53152" y1="44239" x2="58478" y2="35543"/>
                        <a14:foregroundMark x1="45000" y1="61196" x2="51848" y2="49022"/>
                        <a14:foregroundMark x1="52391" y1="74130" x2="63261" y2="60978"/>
                        <a14:foregroundMark x1="48370" y1="33913" x2="53152" y2="24130"/>
                        <a14:foregroundMark x1="61630" y1="26522" x2="66739" y2="26522"/>
                        <a14:foregroundMark x1="48913" y1="58587" x2="52609" y2="52717"/>
                        <a14:foregroundMark x1="55326" y1="57500" x2="57935" y2="5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030" y="697461"/>
            <a:ext cx="2101755" cy="210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38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991"/>
            <a:ext cx="121920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200"/>
              </a:lnSpc>
              <a:spcBef>
                <a:spcPts val="0"/>
              </a:spcBef>
              <a:defRPr/>
            </a:pPr>
            <a:r>
              <a:rPr lang="ru-RU" sz="3600" b="1" dirty="0">
                <a:solidFill>
                  <a:srgbClr val="00B0F0"/>
                </a:solidFill>
                <a:latin typeface="+mn-lt"/>
              </a:rPr>
              <a:t>Информация и индивидуальные бесплатные онлайн консультации специалистов на веб-сайте: </a:t>
            </a:r>
            <a:r>
              <a:rPr lang="ru-RU" sz="3200" b="1" dirty="0">
                <a:latin typeface="+mn-lt"/>
                <a:hlinkClick r:id="rId3"/>
              </a:rPr>
              <a:t>covid-19.mentalcenter.kz</a:t>
            </a:r>
            <a:endParaRPr lang="ru-RU" sz="3200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70CB53C-3461-4CC9-B86E-37D322FCBBF5}"/>
              </a:ext>
            </a:extLst>
          </p:cNvPr>
          <p:cNvGrpSpPr/>
          <p:nvPr/>
        </p:nvGrpSpPr>
        <p:grpSpPr>
          <a:xfrm>
            <a:off x="275073" y="2207136"/>
            <a:ext cx="6831329" cy="3819180"/>
            <a:chOff x="323851" y="2341590"/>
            <a:chExt cx="6230790" cy="35031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1" y="2341590"/>
              <a:ext cx="6230790" cy="3503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533078" y="2406733"/>
              <a:ext cx="180020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5F8E213-66BE-46AC-8467-509346AE0B90}"/>
              </a:ext>
            </a:extLst>
          </p:cNvPr>
          <p:cNvGrpSpPr/>
          <p:nvPr/>
        </p:nvGrpSpPr>
        <p:grpSpPr>
          <a:xfrm>
            <a:off x="6236744" y="3337550"/>
            <a:ext cx="5955256" cy="3520450"/>
            <a:chOff x="6473253" y="3468950"/>
            <a:chExt cx="5631406" cy="31661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3253" y="3468950"/>
              <a:ext cx="5631406" cy="3166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9232" y="4398278"/>
              <a:ext cx="2636929" cy="653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0B393759-1CA6-4809-A665-62A23438D2D3}"/>
              </a:ext>
            </a:extLst>
          </p:cNvPr>
          <p:cNvSpPr txBox="1">
            <a:spLocks/>
          </p:cNvSpPr>
          <p:nvPr/>
        </p:nvSpPr>
        <p:spPr>
          <a:xfrm>
            <a:off x="133205" y="1189991"/>
            <a:ext cx="11925589" cy="787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hlinkClick r:id="rId3"/>
              </a:rPr>
              <a:t>https://covid-19.mentalcenter.kz/</a:t>
            </a:r>
            <a:r>
              <a:rPr lang="ru-RU" sz="2400" b="1" dirty="0"/>
              <a:t> на казахском языке  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2400" b="1" dirty="0">
                <a:hlinkClick r:id="rId7"/>
              </a:rPr>
              <a:t>https://covid-19.mentalcenter.kz/ru/</a:t>
            </a:r>
            <a:r>
              <a:rPr lang="ru-RU" sz="2400" b="1" dirty="0"/>
              <a:t>  - на русском языке</a:t>
            </a:r>
          </a:p>
        </p:txBody>
      </p:sp>
    </p:spTree>
    <p:extLst>
      <p:ext uri="{BB962C8B-B14F-4D97-AF65-F5344CB8AC3E}">
        <p14:creationId xmlns:p14="http://schemas.microsoft.com/office/powerpoint/2010/main" val="411774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890" y="80506"/>
            <a:ext cx="8408670" cy="41805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Опасность в сети - </a:t>
            </a:r>
            <a:r>
              <a:rPr lang="ru-RU" b="1" dirty="0" err="1">
                <a:solidFill>
                  <a:srgbClr val="00B0F0"/>
                </a:solidFill>
                <a:latin typeface="+mn-lt"/>
              </a:rPr>
              <a:t>кибербуллинг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726" y="770414"/>
            <a:ext cx="12102274" cy="1368152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Кибербуллинг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это вид травли, совершаемый при помощи интернет-технологий.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Формы его проявления разнообразны – оскорбления, шантаж, угрозы, клевета, домогательства</a:t>
            </a:r>
            <a:r>
              <a:rPr lang="ru-RU" sz="2400" dirty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40554049"/>
              </p:ext>
            </p:extLst>
          </p:nvPr>
        </p:nvGraphicFramePr>
        <p:xfrm>
          <a:off x="156622" y="1967116"/>
          <a:ext cx="11878756" cy="451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820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682" y="58613"/>
            <a:ext cx="9945653" cy="615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Дети НЕ говорят нам о </a:t>
            </a:r>
            <a:r>
              <a:rPr lang="ru-RU" b="1" dirty="0" err="1">
                <a:solidFill>
                  <a:srgbClr val="00B0F0"/>
                </a:solidFill>
                <a:latin typeface="+mn-lt"/>
              </a:rPr>
              <a:t>кибербуллинге</a:t>
            </a:r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67" y="4818867"/>
            <a:ext cx="11723371" cy="1617043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1" dirty="0"/>
              <a:t> Последствия </a:t>
            </a:r>
            <a:r>
              <a:rPr lang="ru-RU" b="1" dirty="0" err="1"/>
              <a:t>кибербуллинга</a:t>
            </a:r>
            <a:r>
              <a:rPr lang="ru-RU" b="1" dirty="0"/>
              <a:t>  </a:t>
            </a:r>
            <a:r>
              <a:rPr lang="ru-RU" dirty="0"/>
              <a:t>— от депрессии и агрессии до суицидальных попыток и даже самоубийств...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 Чаще всего родители узнают о проблемах слишком поздно: дети не хотят допускать родителей в свое киберпространство и скрывают все то, что происходит с ними в сети.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769532"/>
              </p:ext>
            </p:extLst>
          </p:nvPr>
        </p:nvGraphicFramePr>
        <p:xfrm>
          <a:off x="312127" y="923336"/>
          <a:ext cx="1170045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51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00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58% детей сталкивались с </a:t>
                      </a:r>
                      <a:r>
                        <a:rPr lang="ru-RU" sz="2400"/>
                        <a:t>кибербуллингом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только 17% - готовы обратиться к родителям в случае</a:t>
                      </a:r>
                      <a:r>
                        <a:rPr lang="ru-RU" sz="2400" baseline="0" dirty="0"/>
                        <a:t> травли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только 3% - готовы обратиться за помощью к учителям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482" y="2306116"/>
            <a:ext cx="1172337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58% </a:t>
            </a:r>
            <a:r>
              <a:rPr lang="ru-RU" sz="2400" dirty="0"/>
              <a:t>взрослых были вынуждены вмешаться, чтобы помочь ребенку</a:t>
            </a:r>
          </a:p>
          <a:p>
            <a:r>
              <a:rPr lang="ru-RU" sz="2800" b="1" dirty="0"/>
              <a:t>13% </a:t>
            </a:r>
            <a:r>
              <a:rPr lang="ru-RU" sz="2400" dirty="0"/>
              <a:t>виртуальных конфликтов переросли в реальные</a:t>
            </a:r>
          </a:p>
          <a:p>
            <a:r>
              <a:rPr lang="ru-RU" sz="2800" b="1" dirty="0"/>
              <a:t>7% </a:t>
            </a:r>
            <a:r>
              <a:rPr lang="ru-RU" sz="2400" dirty="0"/>
              <a:t>пострадавших получили тяжелую психологическую травму, длительное время переживали случившееся</a:t>
            </a:r>
          </a:p>
          <a:p>
            <a:r>
              <a:rPr lang="ru-RU" sz="2800" b="1" dirty="0"/>
              <a:t>26% </a:t>
            </a:r>
            <a:r>
              <a:rPr lang="ru-RU" sz="2400" dirty="0"/>
              <a:t>родителей узнали о </a:t>
            </a:r>
            <a:r>
              <a:rPr lang="ru-RU" sz="2400" dirty="0" err="1"/>
              <a:t>кибербуллинге</a:t>
            </a:r>
            <a:r>
              <a:rPr lang="ru-RU" sz="2400" dirty="0"/>
              <a:t> намного позже того, когда он произошел</a:t>
            </a:r>
          </a:p>
        </p:txBody>
      </p:sp>
    </p:spTree>
    <p:extLst>
      <p:ext uri="{BB962C8B-B14F-4D97-AF65-F5344CB8AC3E}">
        <p14:creationId xmlns:p14="http://schemas.microsoft.com/office/powerpoint/2010/main" val="14919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699" y="57134"/>
            <a:ext cx="11738610" cy="838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  <a:latin typeface="+mn-lt"/>
              </a:rPr>
              <a:t>Основные признаки того, что ребенок (подросток) стал жертвой </a:t>
            </a:r>
            <a:r>
              <a:rPr lang="ru-RU" sz="4000" b="1" dirty="0" err="1">
                <a:solidFill>
                  <a:srgbClr val="00B0F0"/>
                </a:solidFill>
                <a:latin typeface="+mn-lt"/>
              </a:rPr>
              <a:t>кибербуллинга</a:t>
            </a:r>
            <a:r>
              <a:rPr lang="ru-RU" sz="4000" b="1" dirty="0">
                <a:solidFill>
                  <a:srgbClr val="00B0F0"/>
                </a:solidFill>
                <a:latin typeface="+mn-lt"/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248" y="1071546"/>
            <a:ext cx="12100751" cy="4714908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ru-RU" dirty="0"/>
              <a:t>изменился в настроении, напуган, встревожен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стал грустнее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старается избегать общественных мероприятий, походов в спортивные секции и т.д.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стал использовать свои мобильные устройства не так часто, как раньше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стал реагировать негативно на звук новых сообщений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изменилось поведение, особенно в области взаимодействия с интернетом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удалил страницы в социальных сетях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вам попались оскорбительные или унизительные изображения и сообщения c участием вашего ребенка в сети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появились чувства злости и мести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страх – всегда достаточная причина для беспокойства. Если ребенок все время как будто напуган, возможно, он стал жертвой </a:t>
            </a:r>
            <a:r>
              <a:rPr lang="ru-RU" dirty="0" err="1">
                <a:solidFill>
                  <a:srgbClr val="002060"/>
                </a:solidFill>
              </a:rPr>
              <a:t>кибербуллинга</a:t>
            </a:r>
            <a:r>
              <a:rPr lang="ru-RU" dirty="0">
                <a:solidFill>
                  <a:srgbClr val="002060"/>
                </a:solidFill>
              </a:rPr>
              <a:t>. Перечисленные признаки могут характеризовать и другие проблемы. Но ситуацию </a:t>
            </a:r>
            <a:r>
              <a:rPr lang="ru-RU" dirty="0" err="1">
                <a:solidFill>
                  <a:srgbClr val="002060"/>
                </a:solidFill>
              </a:rPr>
              <a:t>кибербуллинга</a:t>
            </a:r>
            <a:r>
              <a:rPr lang="ru-RU" dirty="0">
                <a:solidFill>
                  <a:srgbClr val="002060"/>
                </a:solidFill>
              </a:rPr>
              <a:t> стоит постараться исключить ее в первую очередь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699" y="5733256"/>
            <a:ext cx="11738610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Любое резкое изменение в настроении ребенка (подростка), сохраняющееся продолжительное время, сигнал для родителя!!!</a:t>
            </a:r>
          </a:p>
        </p:txBody>
      </p:sp>
    </p:spTree>
    <p:extLst>
      <p:ext uri="{BB962C8B-B14F-4D97-AF65-F5344CB8AC3E}">
        <p14:creationId xmlns:p14="http://schemas.microsoft.com/office/powerpoint/2010/main" val="3105797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6625</TotalTime>
  <Words>1411</Words>
  <Application>Microsoft Office PowerPoint</Application>
  <PresentationFormat>Произвольный</PresentationFormat>
  <Paragraphs>181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Безопасное поведение детей  в сети Интернет</vt:lpstr>
      <vt:lpstr>ИНТЕРНЕТ:</vt:lpstr>
      <vt:lpstr>Интернет:  хорошо или плохо?</vt:lpstr>
      <vt:lpstr>Почему интернет-зависимость  у детей возникает очень быстро?</vt:lpstr>
      <vt:lpstr>Как узнать, развилась ли зависимость у вашего ребенка?</vt:lpstr>
      <vt:lpstr>Информация и индивидуальные бесплатные онлайн консультации специалистов на веб-сайте: covid-19.mentalcenter.kz</vt:lpstr>
      <vt:lpstr>Опасность в сети - кибербуллинг</vt:lpstr>
      <vt:lpstr>Дети НЕ говорят нам о кибербуллинге</vt:lpstr>
      <vt:lpstr>Основные признаки того, что ребенок (подросток) стал жертвой кибербуллинга:</vt:lpstr>
      <vt:lpstr>В чем же ваша роль, как родителя, когда ваш ребенок начинает дружбу с интернетом?</vt:lpstr>
      <vt:lpstr>Ответьте на вопрос:</vt:lpstr>
      <vt:lpstr>Презентация PowerPoint</vt:lpstr>
      <vt:lpstr>Что делать родителям?</vt:lpstr>
      <vt:lpstr>Путь №1: Жесткий контроль и ограничения</vt:lpstr>
      <vt:lpstr>Путь №2: Заслужить доверие ребенка и  быть в курсе его интернет-дел</vt:lpstr>
      <vt:lpstr>Презентация PowerPoint</vt:lpstr>
      <vt:lpstr>Как общаться с ребенком, чтобы он вам доверял:</vt:lpstr>
      <vt:lpstr>Если вы заметили тревожные  признаки (кибербуллинг)</vt:lpstr>
      <vt:lpstr>ИНФОРМИРУЙТЕ ПОДРОСТКОВ! </vt:lpstr>
      <vt:lpstr>ПОДВЕДЕМ ИТОГИ</vt:lpstr>
      <vt:lpstr>ОТВЕТЬТЕ НА ВОПРОС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Тревога≠ страх, стресс</dc:title>
  <dc:creator>Пользователь</dc:creator>
  <cp:lastModifiedBy>Пользователь Windows</cp:lastModifiedBy>
  <cp:revision>167</cp:revision>
  <dcterms:created xsi:type="dcterms:W3CDTF">2020-06-01T02:18:42Z</dcterms:created>
  <dcterms:modified xsi:type="dcterms:W3CDTF">2021-09-13T03:20:13Z</dcterms:modified>
</cp:coreProperties>
</file>