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4" r:id="rId4"/>
    <p:sldId id="260" r:id="rId5"/>
    <p:sldId id="265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023"/>
    <a:srgbClr val="F29000"/>
    <a:srgbClr val="DE6129"/>
    <a:srgbClr val="FFFFFF"/>
    <a:srgbClr val="3399FF"/>
    <a:srgbClr val="04374A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58" d="100"/>
          <a:sy n="58" d="100"/>
        </p:scale>
        <p:origin x="10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1628800"/>
            <a:ext cx="7363072" cy="4464496"/>
          </a:xfrm>
        </p:spPr>
        <p:txBody>
          <a:bodyPr>
            <a:noAutofit/>
          </a:bodyPr>
          <a:lstStyle/>
          <a:p>
            <a:r>
              <a:rPr lang="kk-KZ" sz="1600" b="1" dirty="0" smtClean="0">
                <a:solidFill>
                  <a:schemeClr val="tx2"/>
                </a:solidFill>
              </a:rPr>
              <a:t> </a:t>
            </a:r>
            <a:r>
              <a:rPr lang="kk-KZ" sz="1600" b="1" dirty="0" smtClean="0">
                <a:solidFill>
                  <a:schemeClr val="tx2"/>
                </a:solidFill>
              </a:rPr>
              <a:t/>
            </a:r>
            <a:br>
              <a:rPr lang="kk-KZ" sz="1600" b="1" dirty="0" smtClean="0">
                <a:solidFill>
                  <a:schemeClr val="tx2"/>
                </a:solidFill>
              </a:rPr>
            </a:br>
            <a:r>
              <a:rPr lang="kk-KZ" sz="3600" b="1" i="1" dirty="0" smtClean="0">
                <a:solidFill>
                  <a:srgbClr val="C00000"/>
                </a:solidFill>
              </a:rPr>
              <a:t>Помощь родителей при подготовке к экзаменам</a:t>
            </a:r>
            <a:br>
              <a:rPr lang="kk-KZ" sz="3600" b="1" i="1" dirty="0" smtClean="0">
                <a:solidFill>
                  <a:srgbClr val="C00000"/>
                </a:solidFill>
              </a:rPr>
            </a:br>
            <a:r>
              <a:rPr lang="kk-KZ" sz="3600" i="1" dirty="0" smtClean="0">
                <a:solidFill>
                  <a:srgbClr val="C00000"/>
                </a:solidFill>
              </a:rPr>
              <a:t>9 класс</a:t>
            </a:r>
            <a:br>
              <a:rPr lang="kk-KZ" sz="3600" i="1" dirty="0" smtClean="0">
                <a:solidFill>
                  <a:srgbClr val="C00000"/>
                </a:solidFill>
              </a:rPr>
            </a:br>
            <a:r>
              <a:rPr lang="kk-KZ" sz="3600" dirty="0" smtClean="0">
                <a:solidFill>
                  <a:srgbClr val="C00000"/>
                </a:solidFill>
              </a:rPr>
              <a:t/>
            </a:r>
            <a:br>
              <a:rPr lang="kk-KZ" sz="3600" dirty="0" smtClean="0">
                <a:solidFill>
                  <a:srgbClr val="C00000"/>
                </a:solidFill>
              </a:rPr>
            </a:br>
            <a:r>
              <a:rPr lang="kk-KZ" sz="3600" dirty="0" smtClean="0">
                <a:solidFill>
                  <a:srgbClr val="C00000"/>
                </a:solidFill>
              </a:rPr>
              <a:t/>
            </a:r>
            <a:br>
              <a:rPr lang="kk-KZ" sz="3600" dirty="0" smtClean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 smtClean="0">
                <a:solidFill>
                  <a:srgbClr val="C00000"/>
                </a:solidFill>
              </a:rPr>
              <a:t>                              </a:t>
            </a:r>
            <a:br>
              <a:rPr lang="kk-KZ" sz="3600" dirty="0" smtClean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 smtClean="0">
                <a:solidFill>
                  <a:srgbClr val="C00000"/>
                </a:solidFill>
              </a:rPr>
              <a:t/>
            </a:r>
            <a:br>
              <a:rPr lang="kk-KZ" sz="3600" dirty="0" smtClean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2000" dirty="0" smtClean="0">
                <a:solidFill>
                  <a:srgbClr val="C00000"/>
                </a:solidFill>
              </a:rPr>
              <a:t>Ассоциация педагогов-психологов г.Усть-Каменогорска</a:t>
            </a:r>
            <a:r>
              <a:rPr lang="kk-KZ" sz="2000" dirty="0" smtClean="0">
                <a:solidFill>
                  <a:srgbClr val="04374A"/>
                </a:solidFill>
              </a:rPr>
              <a:t/>
            </a:r>
            <a:br>
              <a:rPr lang="kk-KZ" sz="2000" dirty="0" smtClean="0">
                <a:solidFill>
                  <a:srgbClr val="04374A"/>
                </a:solidFill>
              </a:rPr>
            </a:br>
            <a:r>
              <a:rPr lang="kk-KZ" sz="2000" dirty="0">
                <a:solidFill>
                  <a:srgbClr val="04374A"/>
                </a:solidFill>
              </a:rPr>
              <a:t/>
            </a:r>
            <a:br>
              <a:rPr lang="kk-KZ" sz="2000" dirty="0">
                <a:solidFill>
                  <a:srgbClr val="04374A"/>
                </a:solidFill>
              </a:rPr>
            </a:br>
            <a:r>
              <a:rPr lang="kk-KZ" sz="2000" dirty="0" smtClean="0">
                <a:solidFill>
                  <a:srgbClr val="04374A"/>
                </a:solidFill>
              </a:rPr>
              <a:t/>
            </a:r>
            <a:br>
              <a:rPr lang="kk-KZ" sz="2000" dirty="0" smtClean="0">
                <a:solidFill>
                  <a:srgbClr val="04374A"/>
                </a:solidFill>
              </a:rPr>
            </a:br>
            <a:endParaRPr lang="ru-RU" sz="2000" b="1" dirty="0">
              <a:solidFill>
                <a:srgbClr val="043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DE6129"/>
                </a:solidFill>
              </a:rPr>
              <a:t>ПАМЯТКА ДЛЯ </a:t>
            </a:r>
            <a:r>
              <a:rPr lang="ru-RU" sz="2800" dirty="0" smtClean="0">
                <a:solidFill>
                  <a:srgbClr val="DE6129"/>
                </a:solidFill>
              </a:rPr>
              <a:t>РОДИТЕЛЕЙ</a:t>
            </a:r>
            <a:br>
              <a:rPr lang="ru-RU" sz="2800" dirty="0" smtClean="0">
                <a:solidFill>
                  <a:srgbClr val="DE6129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>
                <a:solidFill>
                  <a:srgbClr val="00B050"/>
                </a:solidFill>
              </a:rPr>
              <a:t>«ВПЕРЕДИ </a:t>
            </a:r>
            <a:r>
              <a:rPr lang="ru-RU" sz="2800" dirty="0" smtClean="0">
                <a:solidFill>
                  <a:srgbClr val="00B050"/>
                </a:solidFill>
              </a:rPr>
              <a:t> ВЫПУСКНЫЕ ЭКЗАМЕНЫ</a:t>
            </a:r>
            <a:r>
              <a:rPr lang="ru-RU" sz="2800" dirty="0">
                <a:solidFill>
                  <a:srgbClr val="00B050"/>
                </a:solidFill>
              </a:rPr>
              <a:t>»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752528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Экзамены для </a:t>
            </a:r>
            <a:r>
              <a:rPr lang="ru-RU" sz="2000" dirty="0" smtClean="0">
                <a:solidFill>
                  <a:srgbClr val="7030A0"/>
                </a:solidFill>
              </a:rPr>
              <a:t>учащихся 9-х классов </a:t>
            </a:r>
            <a:r>
              <a:rPr lang="ru-RU" sz="2000" dirty="0"/>
              <a:t>– это </a:t>
            </a:r>
            <a:r>
              <a:rPr lang="ru-RU" sz="2000" dirty="0" smtClean="0"/>
              <a:t>что –то новое, с чем ранее они не сталкивались . </a:t>
            </a:r>
            <a:r>
              <a:rPr lang="ru-RU" sz="2000" dirty="0"/>
              <a:t>Очевидно, что в этой ситуации дети более чем когда-либо нуждаются в психологической помощи и поддержке родителей. Данные рекомендации помогут Вам грамотно и эффективно поддержать </a:t>
            </a:r>
            <a:r>
              <a:rPr lang="ru-RU" sz="2000" dirty="0" smtClean="0"/>
              <a:t>Ваших детей.</a:t>
            </a:r>
          </a:p>
          <a:p>
            <a:r>
              <a:rPr lang="ru-RU" sz="2000" dirty="0">
                <a:solidFill>
                  <a:srgbClr val="7030A0"/>
                </a:solidFill>
              </a:rPr>
              <a:t>Психологическая поддержка </a:t>
            </a:r>
            <a:r>
              <a:rPr lang="ru-RU" sz="2000" dirty="0"/>
              <a:t>– один из важнейших факторов, определяющих успешность </a:t>
            </a:r>
            <a:r>
              <a:rPr lang="ru-RU" sz="2000" dirty="0" smtClean="0"/>
              <a:t>Вашего </a:t>
            </a:r>
            <a:r>
              <a:rPr lang="ru-RU" sz="2000" dirty="0"/>
              <a:t>ребенка в сдаче экзамена. Как поддержать выпускника</a:t>
            </a:r>
            <a:r>
              <a:rPr lang="ru-RU" sz="2000" dirty="0" smtClean="0"/>
              <a:t>?</a:t>
            </a:r>
          </a:p>
          <a:p>
            <a:r>
              <a:rPr lang="ru-RU" sz="2000" dirty="0" smtClean="0"/>
              <a:t> </a:t>
            </a:r>
            <a:r>
              <a:rPr lang="ru-RU" sz="2000" dirty="0">
                <a:solidFill>
                  <a:srgbClr val="7030A0"/>
                </a:solidFill>
              </a:rPr>
              <a:t>Поддерживать ребенка – значит верить в него</a:t>
            </a:r>
            <a:r>
              <a:rPr lang="ru-RU" sz="2000" dirty="0"/>
              <a:t>. </a:t>
            </a:r>
            <a:r>
              <a:rPr lang="ru-RU" sz="2000" dirty="0" smtClean="0">
                <a:solidFill>
                  <a:srgbClr val="0070C0"/>
                </a:solidFill>
              </a:rPr>
              <a:t>Поддержка </a:t>
            </a:r>
            <a:r>
              <a:rPr lang="ru-RU" sz="2000" dirty="0">
                <a:solidFill>
                  <a:srgbClr val="0070C0"/>
                </a:solidFill>
              </a:rPr>
              <a:t>основана на вере </a:t>
            </a:r>
            <a:r>
              <a:rPr lang="ru-RU" sz="2000" dirty="0"/>
              <a:t>в прирожденную способность </a:t>
            </a:r>
            <a:r>
              <a:rPr lang="ru-RU" sz="2000" dirty="0">
                <a:solidFill>
                  <a:srgbClr val="0070C0"/>
                </a:solidFill>
              </a:rPr>
              <a:t>личности</a:t>
            </a:r>
            <a:r>
              <a:rPr lang="ru-RU" sz="2000" dirty="0"/>
              <a:t> преодолевать жизненные трудности при поддержке тех, кого она считает значимыми для себя.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7030A0"/>
                </a:solidFill>
              </a:rPr>
              <a:t>Существуют </a:t>
            </a:r>
            <a:r>
              <a:rPr lang="ru-RU" sz="2000" dirty="0">
                <a:solidFill>
                  <a:srgbClr val="7030A0"/>
                </a:solidFill>
              </a:rPr>
              <a:t>слова, </a:t>
            </a:r>
            <a:r>
              <a:rPr lang="ru-RU" sz="2000" dirty="0"/>
              <a:t>которые поддерживают детей, например: «Зная тебя, я уверен, что ты все сделаешь хорошо», «Ты делаешь это очень хорошо». Поддерживать можно посредством отдельных слов, прикосновений, совместных действий, физического соучастия, выражения лица. 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22051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29000"/>
                </a:solidFill>
              </a:rPr>
              <a:t>Итак, чтобы поддержать ребенка, </a:t>
            </a:r>
            <a:r>
              <a:rPr lang="ru-RU" sz="2800" dirty="0" smtClean="0">
                <a:solidFill>
                  <a:srgbClr val="F29000"/>
                </a:solidFill>
              </a:rPr>
              <a:t>необходимо: </a:t>
            </a:r>
            <a:endParaRPr lang="ru-RU" sz="2800" dirty="0">
              <a:solidFill>
                <a:srgbClr val="F29000"/>
              </a:solidFill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661111" y="5277937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2376948" y="4701675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432511" y="47445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661111" y="2763337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304940" y="21870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965577" y="2274387"/>
            <a:ext cx="702872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/>
              <a:t> </a:t>
            </a:r>
            <a:r>
              <a:rPr lang="ru-RU" sz="2400" dirty="0">
                <a:solidFill>
                  <a:srgbClr val="3399FF"/>
                </a:solidFill>
              </a:rPr>
              <a:t>опираться на сильные стороны ребенка</a:t>
            </a:r>
            <a:endParaRPr lang="en-US" sz="2400" dirty="0">
              <a:solidFill>
                <a:srgbClr val="3399FF"/>
              </a:solidFill>
              <a:latin typeface="Arial" charset="0"/>
            </a:endParaRPr>
          </a:p>
          <a:p>
            <a:pPr eaLnBrk="0" hangingPunct="0"/>
            <a:endParaRPr lang="en-US" sz="2400" dirty="0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432511" y="22299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661111" y="3601537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2376948" y="30252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2432511" y="30681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662699" y="4438150"/>
            <a:ext cx="4799012" cy="1587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2376948" y="3863475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432511" y="39063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661111" y="6138362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2376948" y="5562100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432511" y="560496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3179891" y="3136400"/>
            <a:ext cx="6114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>
                <a:solidFill>
                  <a:srgbClr val="3399FF"/>
                </a:solidFill>
                <a:latin typeface="+mj-lt"/>
              </a:rPr>
              <a:t>п</a:t>
            </a:r>
            <a:r>
              <a:rPr lang="ru-RU" sz="2400" dirty="0" smtClean="0">
                <a:solidFill>
                  <a:srgbClr val="3399FF"/>
                </a:solidFill>
                <a:latin typeface="+mj-lt"/>
              </a:rPr>
              <a:t>оддерживать своего ребенка</a:t>
            </a:r>
            <a:endParaRPr lang="en-US" sz="2400" dirty="0">
              <a:solidFill>
                <a:srgbClr val="3399FF"/>
              </a:solidFill>
              <a:latin typeface="+mj-lt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965577" y="3976187"/>
            <a:ext cx="702872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>
                <a:solidFill>
                  <a:srgbClr val="3399FF"/>
                </a:solidFill>
              </a:rPr>
              <a:t>проявлять веру в ребенка, понимание его проблем, уверенность в его </a:t>
            </a:r>
            <a:r>
              <a:rPr lang="ru-RU" sz="2400" dirty="0" smtClean="0">
                <a:solidFill>
                  <a:srgbClr val="3399FF"/>
                </a:solidFill>
              </a:rPr>
              <a:t>силах</a:t>
            </a:r>
            <a:endParaRPr lang="en-US" sz="2400" dirty="0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2965577" y="4817562"/>
            <a:ext cx="764806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/>
              <a:t> </a:t>
            </a:r>
            <a:r>
              <a:rPr lang="ru-RU" sz="2400" dirty="0">
                <a:solidFill>
                  <a:srgbClr val="3399FF"/>
                </a:solidFill>
              </a:rPr>
              <a:t>создать дома обстановку </a:t>
            </a:r>
            <a:r>
              <a:rPr lang="ru-RU" sz="2400" dirty="0" smtClean="0">
                <a:solidFill>
                  <a:srgbClr val="3399FF"/>
                </a:solidFill>
              </a:rPr>
              <a:t>дружелюбия</a:t>
            </a:r>
            <a:endParaRPr lang="en-US" sz="2400" dirty="0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3130345" y="5668462"/>
            <a:ext cx="935977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3399FF"/>
                </a:solidFill>
              </a:rPr>
              <a:t>уметь и хотеть демонстрировать</a:t>
            </a:r>
          </a:p>
          <a:p>
            <a:pPr eaLnBrk="0" hangingPunct="0"/>
            <a:r>
              <a:rPr lang="ru-RU" sz="2400" dirty="0" smtClean="0">
                <a:solidFill>
                  <a:srgbClr val="3399FF"/>
                </a:solidFill>
              </a:rPr>
              <a:t> любовь и уважение к ребенку </a:t>
            </a:r>
            <a:endParaRPr lang="en-US" sz="2400" dirty="0">
              <a:solidFill>
                <a:srgbClr val="3399FF"/>
              </a:solidFill>
              <a:latin typeface="Arial" charset="0"/>
            </a:endParaRPr>
          </a:p>
          <a:p>
            <a:pPr eaLnBrk="0" hangingPunct="0"/>
            <a:endParaRPr lang="en-US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25" y="5344644"/>
            <a:ext cx="2274169" cy="151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45855"/>
            <a:ext cx="5256584" cy="1336698"/>
          </a:xfrm>
        </p:spPr>
        <p:txBody>
          <a:bodyPr/>
          <a:lstStyle/>
          <a:p>
            <a:r>
              <a:rPr lang="ru-RU" dirty="0" smtClean="0">
                <a:solidFill>
                  <a:srgbClr val="E46023"/>
                </a:solidFill>
              </a:rPr>
              <a:t>Важно!</a:t>
            </a:r>
            <a:endParaRPr lang="ru-RU" dirty="0">
              <a:solidFill>
                <a:srgbClr val="E46023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608512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Позаботьтесь об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организации рабочего места, 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режима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дня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и полноценного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питания ребенка.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Не допускайте перегрузок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выпускника.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Через каждые 40–50 минут занятий обязательно нужно делать перерывы на 10–15 минут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Накануне экзамена ребенок должен отдохнуть и как следует выспаться. Проследите за этим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С утра перед экзаменом дайте ребенку что-нибудь сладкое, чтобы глюкоза стимулировала мозговую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деятельность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Подбадривайте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ребенка,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повышайте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его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уверенность в себе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Не критикуйте ребенка после экзамена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.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Помните: главное — снизить напряжение и тревожность ребенка и обеспечить ему необходимые условия для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занятий</a:t>
            </a:r>
          </a:p>
          <a:p>
            <a:r>
              <a:rPr lang="ru-RU" sz="2600" dirty="0">
                <a:solidFill>
                  <a:srgbClr val="3399FF"/>
                </a:solidFill>
                <a:latin typeface="+mj-lt"/>
              </a:rPr>
              <a:t>Независимо от результата экзамена часто, щедро и от всей души говорите ему о том, что он (она) – самый(-</a:t>
            </a:r>
            <a:r>
              <a:rPr lang="ru-RU" sz="2600" dirty="0" err="1">
                <a:solidFill>
                  <a:srgbClr val="3399FF"/>
                </a:solidFill>
                <a:latin typeface="+mj-lt"/>
              </a:rPr>
              <a:t>ая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) любимый(-</a:t>
            </a:r>
            <a:r>
              <a:rPr lang="ru-RU" sz="2600" dirty="0" err="1">
                <a:solidFill>
                  <a:srgbClr val="3399FF"/>
                </a:solidFill>
                <a:latin typeface="+mj-lt"/>
              </a:rPr>
              <a:t>ая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) и что все у него (нее) в жизни получится! </a:t>
            </a:r>
            <a:endParaRPr lang="ru-RU" sz="2600" dirty="0" smtClean="0">
              <a:solidFill>
                <a:srgbClr val="3399FF"/>
              </a:solidFill>
              <a:latin typeface="+mj-lt"/>
            </a:endParaRPr>
          </a:p>
          <a:p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Вера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в успех, уверенность в своем ребенке,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 </a:t>
            </a:r>
            <a:r>
              <a:rPr lang="ru-RU" sz="2600" dirty="0">
                <a:solidFill>
                  <a:srgbClr val="3399FF"/>
                </a:solidFill>
                <a:latin typeface="+mj-lt"/>
              </a:rPr>
              <a:t>его возможностях, стимулирующая помощь в виде похвалы и одобрения очень </a:t>
            </a:r>
            <a:r>
              <a:rPr lang="ru-RU" sz="2600" dirty="0" smtClean="0">
                <a:solidFill>
                  <a:srgbClr val="3399FF"/>
                </a:solidFill>
                <a:latin typeface="+mj-lt"/>
              </a:rPr>
              <a:t>важны!</a:t>
            </a:r>
            <a:endParaRPr lang="ru-RU" sz="2600" dirty="0">
              <a:solidFill>
                <a:srgbClr val="3399FF"/>
              </a:solidFill>
              <a:latin typeface="+mj-lt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9144000" cy="5157192"/>
          </a:xfrm>
        </p:spPr>
      </p:pic>
    </p:spTree>
    <p:extLst>
      <p:ext uri="{BB962C8B-B14F-4D97-AF65-F5344CB8AC3E}">
        <p14:creationId xmlns:p14="http://schemas.microsoft.com/office/powerpoint/2010/main" val="2449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357</Words>
  <Application>Microsoft Office PowerPoint</Application>
  <PresentationFormat>Экран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  Помощь родителей при подготовке к экзаменам 9 класс                                      Ассоциация педагогов-психологов г.Усть-Каменогорска   </vt:lpstr>
      <vt:lpstr>ПАМЯТКА ДЛЯ РОДИТЕЛЕЙ  «ВПЕРЕДИ  ВЫПУСКНЫЕ ЭКЗАМЕНЫ» </vt:lpstr>
      <vt:lpstr>Итак, чтобы поддержать ребенка, необходимо: </vt:lpstr>
      <vt:lpstr>Важно!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Пользователь</cp:lastModifiedBy>
  <cp:revision>1010</cp:revision>
  <dcterms:created xsi:type="dcterms:W3CDTF">2018-02-25T09:09:03Z</dcterms:created>
  <dcterms:modified xsi:type="dcterms:W3CDTF">2021-05-28T07:10:29Z</dcterms:modified>
</cp:coreProperties>
</file>