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4" r:id="rId4"/>
    <p:sldId id="260" r:id="rId5"/>
    <p:sldId id="265" r:id="rId6"/>
  </p:sldIdLst>
  <p:sldSz cx="9144000" cy="6858000" type="screen4x3"/>
  <p:notesSz cx="6858000" cy="9144000"/>
  <p:custDataLst>
    <p:tags r:id="rId9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023"/>
    <a:srgbClr val="F29000"/>
    <a:srgbClr val="DE6129"/>
    <a:srgbClr val="FFFFFF"/>
    <a:srgbClr val="3399FF"/>
    <a:srgbClr val="04374A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84583" autoAdjust="0"/>
  </p:normalViewPr>
  <p:slideViewPr>
    <p:cSldViewPr>
      <p:cViewPr varScale="1">
        <p:scale>
          <a:sx n="58" d="100"/>
          <a:sy n="58" d="100"/>
        </p:scale>
        <p:origin x="10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t>28.05.2021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0"/>
            <a:ext cx="6517232" cy="1368152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</a:t>
            </a:r>
            <a:r>
              <a:rPr lang="en-US" dirty="0" smtClean="0"/>
              <a:t> </a:t>
            </a: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9" name="Текст 2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>
              <a:defRPr sz="2400">
                <a:solidFill>
                  <a:schemeClr val="bg1">
                    <a:lumMod val="95000"/>
                  </a:schemeClr>
                </a:solidFill>
              </a:defRPr>
            </a:lvl2pPr>
            <a:lvl3pPr>
              <a:defRPr sz="2000">
                <a:solidFill>
                  <a:schemeClr val="bg1">
                    <a:lumMod val="95000"/>
                  </a:schemeClr>
                </a:solidFill>
              </a:defRPr>
            </a:lvl3pPr>
            <a:lvl4pPr>
              <a:defRPr sz="1800">
                <a:solidFill>
                  <a:schemeClr val="bg1">
                    <a:lumMod val="95000"/>
                  </a:schemeClr>
                </a:solidFill>
              </a:defRPr>
            </a:lvl4pPr>
            <a:lvl5pPr>
              <a:defRPr sz="1800">
                <a:solidFill>
                  <a:schemeClr val="bg1">
                    <a:lumMod val="9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18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16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>
              <a:defRPr sz="2800">
                <a:solidFill>
                  <a:schemeClr val="accent6">
                    <a:lumMod val="60000"/>
                    <a:lumOff val="40000"/>
                  </a:schemeClr>
                </a:solidFill>
              </a:defRPr>
            </a:lvl2pPr>
            <a:lvl3pPr>
              <a:defRPr sz="2400">
                <a:solidFill>
                  <a:schemeClr val="accent6">
                    <a:lumMod val="60000"/>
                    <a:lumOff val="40000"/>
                  </a:schemeClr>
                </a:solidFill>
              </a:defRPr>
            </a:lvl3pPr>
            <a:lvl4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4pPr>
            <a:lvl5pPr>
              <a:defRPr sz="2000">
                <a:solidFill>
                  <a:schemeClr val="accent6">
                    <a:lumMod val="60000"/>
                    <a:lumOff val="4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6">
                    <a:lumMod val="60000"/>
                    <a:lumOff val="40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3366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640960" cy="4176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13384" y="1628800"/>
            <a:ext cx="7363072" cy="4464496"/>
          </a:xfrm>
        </p:spPr>
        <p:txBody>
          <a:bodyPr>
            <a:noAutofit/>
          </a:bodyPr>
          <a:lstStyle/>
          <a:p>
            <a:r>
              <a:rPr lang="kk-KZ" sz="1600" b="1" dirty="0" smtClean="0">
                <a:solidFill>
                  <a:schemeClr val="tx2"/>
                </a:solidFill>
              </a:rPr>
              <a:t> </a:t>
            </a:r>
            <a:r>
              <a:rPr lang="kk-KZ" sz="1600" b="1" dirty="0" smtClean="0">
                <a:solidFill>
                  <a:schemeClr val="tx2"/>
                </a:solidFill>
              </a:rPr>
              <a:t/>
            </a:r>
            <a:br>
              <a:rPr lang="kk-KZ" sz="1600" b="1" dirty="0" smtClean="0">
                <a:solidFill>
                  <a:schemeClr val="tx2"/>
                </a:solidFill>
              </a:rPr>
            </a:br>
            <a:r>
              <a:rPr lang="kk-KZ" sz="3600" b="1" i="1" dirty="0" smtClean="0">
                <a:solidFill>
                  <a:srgbClr val="C00000"/>
                </a:solidFill>
              </a:rPr>
              <a:t>Помощь родителей при подготовке к экзаменам</a:t>
            </a:r>
            <a:br>
              <a:rPr lang="kk-KZ" sz="3600" b="1" i="1" dirty="0" smtClean="0">
                <a:solidFill>
                  <a:srgbClr val="C00000"/>
                </a:solidFill>
              </a:rPr>
            </a:br>
            <a:r>
              <a:rPr lang="kk-KZ" sz="3600" i="1" dirty="0" smtClean="0">
                <a:solidFill>
                  <a:srgbClr val="C00000"/>
                </a:solidFill>
              </a:rPr>
              <a:t>9 класс</a:t>
            </a:r>
            <a:br>
              <a:rPr lang="kk-KZ" sz="3600" i="1" dirty="0" smtClean="0">
                <a:solidFill>
                  <a:srgbClr val="C00000"/>
                </a:solidFill>
              </a:rPr>
            </a:br>
            <a:r>
              <a:rPr lang="kk-KZ" sz="3600" dirty="0" smtClean="0">
                <a:solidFill>
                  <a:srgbClr val="C00000"/>
                </a:solidFill>
              </a:rPr>
              <a:t/>
            </a:r>
            <a:br>
              <a:rPr lang="kk-KZ" sz="3600" dirty="0" smtClean="0">
                <a:solidFill>
                  <a:srgbClr val="C00000"/>
                </a:solidFill>
              </a:rPr>
            </a:br>
            <a:r>
              <a:rPr lang="kk-KZ" sz="3600" dirty="0" smtClean="0">
                <a:solidFill>
                  <a:srgbClr val="C00000"/>
                </a:solidFill>
              </a:rPr>
              <a:t/>
            </a:r>
            <a:br>
              <a:rPr lang="kk-KZ" sz="3600" dirty="0" smtClean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 smtClean="0">
                <a:solidFill>
                  <a:srgbClr val="C00000"/>
                </a:solidFill>
              </a:rPr>
              <a:t>                              </a:t>
            </a:r>
            <a:br>
              <a:rPr lang="kk-KZ" sz="3600" dirty="0" smtClean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3600" dirty="0" smtClean="0">
                <a:solidFill>
                  <a:srgbClr val="C00000"/>
                </a:solidFill>
              </a:rPr>
              <a:t/>
            </a:r>
            <a:br>
              <a:rPr lang="kk-KZ" sz="3600" dirty="0" smtClean="0">
                <a:solidFill>
                  <a:srgbClr val="C00000"/>
                </a:solidFill>
              </a:rPr>
            </a:br>
            <a:r>
              <a:rPr lang="kk-KZ" sz="3600" dirty="0">
                <a:solidFill>
                  <a:srgbClr val="C00000"/>
                </a:solidFill>
              </a:rPr>
              <a:t/>
            </a:r>
            <a:br>
              <a:rPr lang="kk-KZ" sz="3600" dirty="0">
                <a:solidFill>
                  <a:srgbClr val="C00000"/>
                </a:solidFill>
              </a:rPr>
            </a:br>
            <a:r>
              <a:rPr lang="kk-KZ" sz="2000" dirty="0" smtClean="0">
                <a:solidFill>
                  <a:srgbClr val="C00000"/>
                </a:solidFill>
              </a:rPr>
              <a:t>Ассоциация педагогов-психологов г.Усть-Каменогорска</a:t>
            </a:r>
            <a:r>
              <a:rPr lang="kk-KZ" sz="2000" dirty="0" smtClean="0">
                <a:solidFill>
                  <a:srgbClr val="04374A"/>
                </a:solidFill>
              </a:rPr>
              <a:t/>
            </a:r>
            <a:br>
              <a:rPr lang="kk-KZ" sz="2000" dirty="0" smtClean="0">
                <a:solidFill>
                  <a:srgbClr val="04374A"/>
                </a:solidFill>
              </a:rPr>
            </a:br>
            <a:r>
              <a:rPr lang="kk-KZ" sz="2000" dirty="0">
                <a:solidFill>
                  <a:srgbClr val="04374A"/>
                </a:solidFill>
              </a:rPr>
              <a:t/>
            </a:r>
            <a:br>
              <a:rPr lang="kk-KZ" sz="2000" dirty="0">
                <a:solidFill>
                  <a:srgbClr val="04374A"/>
                </a:solidFill>
              </a:rPr>
            </a:br>
            <a:r>
              <a:rPr lang="kk-KZ" sz="2000" dirty="0" smtClean="0">
                <a:solidFill>
                  <a:srgbClr val="04374A"/>
                </a:solidFill>
              </a:rPr>
              <a:t/>
            </a:r>
            <a:br>
              <a:rPr lang="kk-KZ" sz="2000" dirty="0" smtClean="0">
                <a:solidFill>
                  <a:srgbClr val="04374A"/>
                </a:solidFill>
              </a:rPr>
            </a:br>
            <a:endParaRPr lang="ru-RU" sz="2000" b="1" dirty="0">
              <a:solidFill>
                <a:srgbClr val="0437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DE6129"/>
                </a:solidFill>
              </a:rPr>
              <a:t>ПАМЯТКА ДЛЯ </a:t>
            </a:r>
            <a:r>
              <a:rPr lang="ru-RU" sz="2800" dirty="0" smtClean="0">
                <a:solidFill>
                  <a:srgbClr val="DE6129"/>
                </a:solidFill>
              </a:rPr>
              <a:t>РОДИТЕЛЕЙ</a:t>
            </a:r>
            <a:br>
              <a:rPr lang="ru-RU" sz="2800" dirty="0" smtClean="0">
                <a:solidFill>
                  <a:srgbClr val="DE6129"/>
                </a:solidFill>
              </a:rPr>
            </a:br>
            <a:r>
              <a:rPr lang="ru-RU" sz="2800" dirty="0" smtClean="0">
                <a:solidFill>
                  <a:srgbClr val="00B050"/>
                </a:solidFill>
              </a:rPr>
              <a:t> </a:t>
            </a:r>
            <a:r>
              <a:rPr lang="ru-RU" sz="2800" dirty="0">
                <a:solidFill>
                  <a:srgbClr val="00B050"/>
                </a:solidFill>
              </a:rPr>
              <a:t>«ВПЕРЕДИ </a:t>
            </a:r>
            <a:r>
              <a:rPr lang="ru-RU" sz="2800" dirty="0" smtClean="0">
                <a:solidFill>
                  <a:srgbClr val="00B050"/>
                </a:solidFill>
              </a:rPr>
              <a:t> ВЫПУСКНЫЕ ЭКЗАМЕНЫ</a:t>
            </a:r>
            <a:r>
              <a:rPr lang="ru-RU" sz="2800" dirty="0">
                <a:solidFill>
                  <a:srgbClr val="00B050"/>
                </a:solidFill>
              </a:rPr>
              <a:t>» </a:t>
            </a: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1772816"/>
            <a:ext cx="8640960" cy="4752528"/>
          </a:xfrm>
        </p:spPr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7030A0"/>
                </a:solidFill>
              </a:rPr>
              <a:t>Экзамены для </a:t>
            </a:r>
            <a:r>
              <a:rPr lang="ru-RU" sz="2000" dirty="0" smtClean="0">
                <a:solidFill>
                  <a:srgbClr val="7030A0"/>
                </a:solidFill>
              </a:rPr>
              <a:t>учащихся 9-х классов </a:t>
            </a:r>
            <a:r>
              <a:rPr lang="ru-RU" sz="2000" dirty="0"/>
              <a:t>– это </a:t>
            </a:r>
            <a:r>
              <a:rPr lang="ru-RU" sz="2000" dirty="0" smtClean="0"/>
              <a:t>что –то новое, с чем ранее они не сталкивались . </a:t>
            </a:r>
            <a:r>
              <a:rPr lang="ru-RU" sz="2000" dirty="0"/>
              <a:t>Очевидно, что в этой ситуации дети более чем когда-либо нуждаются в психологической помощи и поддержке родителей. Данные рекомендации помогут Вам грамотно и эффективно поддержать </a:t>
            </a:r>
            <a:r>
              <a:rPr lang="ru-RU" sz="2000" dirty="0" smtClean="0"/>
              <a:t>Ваших детей.</a:t>
            </a:r>
          </a:p>
          <a:p>
            <a:r>
              <a:rPr lang="ru-RU" sz="2000" dirty="0">
                <a:solidFill>
                  <a:srgbClr val="7030A0"/>
                </a:solidFill>
              </a:rPr>
              <a:t>Психологическая поддержка </a:t>
            </a:r>
            <a:r>
              <a:rPr lang="ru-RU" sz="2000" dirty="0"/>
              <a:t>– один из важнейших факторов, определяющих успешность </a:t>
            </a:r>
            <a:r>
              <a:rPr lang="ru-RU" sz="2000" dirty="0" smtClean="0"/>
              <a:t>Вашего </a:t>
            </a:r>
            <a:r>
              <a:rPr lang="ru-RU" sz="2000" dirty="0"/>
              <a:t>ребенка в сдаче экзамена. Как поддержать выпускника</a:t>
            </a:r>
            <a:r>
              <a:rPr lang="ru-RU" sz="2000" dirty="0" smtClean="0"/>
              <a:t>?</a:t>
            </a:r>
          </a:p>
          <a:p>
            <a:r>
              <a:rPr lang="ru-RU" sz="2000" dirty="0" smtClean="0"/>
              <a:t> </a:t>
            </a:r>
            <a:r>
              <a:rPr lang="ru-RU" sz="2000" dirty="0">
                <a:solidFill>
                  <a:srgbClr val="7030A0"/>
                </a:solidFill>
              </a:rPr>
              <a:t>Поддерживать ребенка – значит верить в него</a:t>
            </a:r>
            <a:r>
              <a:rPr lang="ru-RU" sz="2000" dirty="0"/>
              <a:t>. </a:t>
            </a:r>
            <a:r>
              <a:rPr lang="ru-RU" sz="2000" dirty="0" smtClean="0">
                <a:solidFill>
                  <a:srgbClr val="0070C0"/>
                </a:solidFill>
              </a:rPr>
              <a:t>Поддержка </a:t>
            </a:r>
            <a:r>
              <a:rPr lang="ru-RU" sz="2000" dirty="0">
                <a:solidFill>
                  <a:srgbClr val="0070C0"/>
                </a:solidFill>
              </a:rPr>
              <a:t>основана на вере </a:t>
            </a:r>
            <a:r>
              <a:rPr lang="ru-RU" sz="2000" dirty="0"/>
              <a:t>в прирожденную способность </a:t>
            </a:r>
            <a:r>
              <a:rPr lang="ru-RU" sz="2000" dirty="0">
                <a:solidFill>
                  <a:srgbClr val="0070C0"/>
                </a:solidFill>
              </a:rPr>
              <a:t>личности</a:t>
            </a:r>
            <a:r>
              <a:rPr lang="ru-RU" sz="2000" dirty="0"/>
              <a:t> преодолевать жизненные трудности при поддержке тех, кого она считает значимыми для себя. </a:t>
            </a:r>
            <a:endParaRPr lang="ru-RU" sz="2000" dirty="0" smtClean="0"/>
          </a:p>
          <a:p>
            <a:r>
              <a:rPr lang="ru-RU" sz="2000" dirty="0" smtClean="0">
                <a:solidFill>
                  <a:srgbClr val="7030A0"/>
                </a:solidFill>
              </a:rPr>
              <a:t>Существуют </a:t>
            </a:r>
            <a:r>
              <a:rPr lang="ru-RU" sz="2000" dirty="0">
                <a:solidFill>
                  <a:srgbClr val="7030A0"/>
                </a:solidFill>
              </a:rPr>
              <a:t>слова, </a:t>
            </a:r>
            <a:r>
              <a:rPr lang="ru-RU" sz="2000" dirty="0"/>
              <a:t>которые поддерживают детей, например: «Зная тебя, я уверен, что ты все сделаешь хорошо», «Ты делаешь это очень хорошо». Поддерживать можно посредством отдельных слов, прикосновений, совместных действий, физического соучастия, выражения лица. </a:t>
            </a:r>
          </a:p>
        </p:txBody>
      </p:sp>
    </p:spTree>
    <p:extLst>
      <p:ext uri="{BB962C8B-B14F-4D97-AF65-F5344CB8AC3E}">
        <p14:creationId xmlns:p14="http://schemas.microsoft.com/office/powerpoint/2010/main" val="33278223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45855"/>
            <a:ext cx="6480720" cy="1220517"/>
          </a:xfrm>
        </p:spPr>
        <p:txBody>
          <a:bodyPr>
            <a:noAutofit/>
          </a:bodyPr>
          <a:lstStyle/>
          <a:p>
            <a:r>
              <a:rPr lang="ru-RU" sz="2800" dirty="0">
                <a:solidFill>
                  <a:srgbClr val="F29000"/>
                </a:solidFill>
              </a:rPr>
              <a:t>Итак, чтобы поддержать ребенка, </a:t>
            </a:r>
            <a:r>
              <a:rPr lang="ru-RU" sz="2800" dirty="0" smtClean="0">
                <a:solidFill>
                  <a:srgbClr val="F29000"/>
                </a:solidFill>
              </a:rPr>
              <a:t>необходимо: </a:t>
            </a:r>
            <a:endParaRPr lang="ru-RU" sz="2800" dirty="0">
              <a:solidFill>
                <a:srgbClr val="F29000"/>
              </a:solidFill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2661111" y="5277937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5" name="Rectangle 254"/>
          <p:cNvSpPr>
            <a:spLocks noChangeArrowheads="1"/>
          </p:cNvSpPr>
          <p:nvPr/>
        </p:nvSpPr>
        <p:spPr bwMode="gray">
          <a:xfrm rot="3419336">
            <a:off x="2376948" y="4701675"/>
            <a:ext cx="479425" cy="520700"/>
          </a:xfrm>
          <a:prstGeom prst="rect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26" name="Text Box 255"/>
          <p:cNvSpPr txBox="1">
            <a:spLocks noChangeArrowheads="1"/>
          </p:cNvSpPr>
          <p:nvPr/>
        </p:nvSpPr>
        <p:spPr bwMode="gray">
          <a:xfrm>
            <a:off x="2432511" y="47445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4</a:t>
            </a:r>
          </a:p>
        </p:txBody>
      </p:sp>
      <p:sp>
        <p:nvSpPr>
          <p:cNvPr id="27" name="Line 256"/>
          <p:cNvSpPr>
            <a:spLocks noChangeShapeType="1"/>
          </p:cNvSpPr>
          <p:nvPr/>
        </p:nvSpPr>
        <p:spPr bwMode="gray">
          <a:xfrm>
            <a:off x="2661111" y="2763337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8" name="Rectangle 257"/>
          <p:cNvSpPr>
            <a:spLocks noChangeArrowheads="1"/>
          </p:cNvSpPr>
          <p:nvPr/>
        </p:nvSpPr>
        <p:spPr bwMode="gray">
          <a:xfrm rot="3419336">
            <a:off x="2304940" y="21870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endParaRPr lang="ru-RU">
              <a:solidFill>
                <a:srgbClr val="FF0000"/>
              </a:solidFill>
            </a:endParaRPr>
          </a:p>
        </p:txBody>
      </p: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2965577" y="2274387"/>
            <a:ext cx="702872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smtClean="0"/>
              <a:t> </a:t>
            </a:r>
            <a:r>
              <a:rPr lang="ru-RU" sz="2400" dirty="0">
                <a:solidFill>
                  <a:srgbClr val="3399FF"/>
                </a:solidFill>
              </a:rPr>
              <a:t>опираться на сильные стороны ребенка</a:t>
            </a:r>
            <a:endParaRPr lang="en-US" sz="2400" dirty="0">
              <a:solidFill>
                <a:srgbClr val="3399FF"/>
              </a:solidFill>
              <a:latin typeface="Arial" charset="0"/>
            </a:endParaRPr>
          </a:p>
          <a:p>
            <a:pPr eaLnBrk="0" hangingPunct="0"/>
            <a:endParaRPr lang="en-US" sz="24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30" name="Text Box 259"/>
          <p:cNvSpPr txBox="1">
            <a:spLocks noChangeArrowheads="1"/>
          </p:cNvSpPr>
          <p:nvPr/>
        </p:nvSpPr>
        <p:spPr bwMode="gray">
          <a:xfrm>
            <a:off x="2432511" y="22299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1</a:t>
            </a:r>
          </a:p>
        </p:txBody>
      </p:sp>
      <p:sp>
        <p:nvSpPr>
          <p:cNvPr id="31" name="Line 260"/>
          <p:cNvSpPr>
            <a:spLocks noChangeShapeType="1"/>
          </p:cNvSpPr>
          <p:nvPr/>
        </p:nvSpPr>
        <p:spPr bwMode="gray">
          <a:xfrm>
            <a:off x="2661111" y="3601537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2" name="Rectangle 261"/>
          <p:cNvSpPr>
            <a:spLocks noChangeArrowheads="1"/>
          </p:cNvSpPr>
          <p:nvPr/>
        </p:nvSpPr>
        <p:spPr bwMode="gray">
          <a:xfrm rot="3419336">
            <a:off x="2376948" y="3025275"/>
            <a:ext cx="479425" cy="520700"/>
          </a:xfrm>
          <a:prstGeom prst="rect">
            <a:avLst/>
          </a:prstGeom>
          <a:gradFill rotWithShape="1">
            <a:gsLst>
              <a:gs pos="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accent2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3" name="Text Box 262"/>
          <p:cNvSpPr txBox="1">
            <a:spLocks noChangeArrowheads="1"/>
          </p:cNvSpPr>
          <p:nvPr/>
        </p:nvSpPr>
        <p:spPr bwMode="gray">
          <a:xfrm>
            <a:off x="2432511" y="30681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2</a:t>
            </a:r>
          </a:p>
        </p:txBody>
      </p:sp>
      <p:sp>
        <p:nvSpPr>
          <p:cNvPr id="34" name="Line 263"/>
          <p:cNvSpPr>
            <a:spLocks noChangeShapeType="1"/>
          </p:cNvSpPr>
          <p:nvPr/>
        </p:nvSpPr>
        <p:spPr bwMode="gray">
          <a:xfrm>
            <a:off x="2662699" y="4438150"/>
            <a:ext cx="4799012" cy="1587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5" name="Rectangle 264"/>
          <p:cNvSpPr>
            <a:spLocks noChangeArrowheads="1"/>
          </p:cNvSpPr>
          <p:nvPr/>
        </p:nvSpPr>
        <p:spPr bwMode="gray">
          <a:xfrm rot="3419336">
            <a:off x="2376948" y="3863475"/>
            <a:ext cx="479425" cy="520700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6" name="Text Box 265"/>
          <p:cNvSpPr txBox="1">
            <a:spLocks noChangeArrowheads="1"/>
          </p:cNvSpPr>
          <p:nvPr/>
        </p:nvSpPr>
        <p:spPr bwMode="gray">
          <a:xfrm>
            <a:off x="2432511" y="3906337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 dirty="0">
                <a:solidFill>
                  <a:srgbClr val="FFFFFF"/>
                </a:solidFill>
                <a:latin typeface="Arial" charset="0"/>
              </a:rPr>
              <a:t>3</a:t>
            </a:r>
          </a:p>
        </p:txBody>
      </p:sp>
      <p:sp>
        <p:nvSpPr>
          <p:cNvPr id="37" name="Line 266"/>
          <p:cNvSpPr>
            <a:spLocks noChangeShapeType="1"/>
          </p:cNvSpPr>
          <p:nvPr/>
        </p:nvSpPr>
        <p:spPr bwMode="gray">
          <a:xfrm>
            <a:off x="2661111" y="6138362"/>
            <a:ext cx="4800600" cy="0"/>
          </a:xfrm>
          <a:prstGeom prst="line">
            <a:avLst/>
          </a:prstGeom>
          <a:noFill/>
          <a:ln w="25400">
            <a:solidFill>
              <a:schemeClr val="accent1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8" name="Rectangle 267"/>
          <p:cNvSpPr>
            <a:spLocks noChangeArrowheads="1"/>
          </p:cNvSpPr>
          <p:nvPr/>
        </p:nvSpPr>
        <p:spPr bwMode="ltGray">
          <a:xfrm rot="3419336">
            <a:off x="2376948" y="5562100"/>
            <a:ext cx="479425" cy="520700"/>
          </a:xfrm>
          <a:prstGeom prst="rect">
            <a:avLst/>
          </a:prstGeom>
          <a:gradFill rotWithShape="1">
            <a:gsLst>
              <a:gs pos="0">
                <a:srgbClr val="990099"/>
              </a:gs>
              <a:gs pos="100000">
                <a:srgbClr val="990099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39" name="Text Box 268"/>
          <p:cNvSpPr txBox="1">
            <a:spLocks noChangeArrowheads="1"/>
          </p:cNvSpPr>
          <p:nvPr/>
        </p:nvSpPr>
        <p:spPr bwMode="gray">
          <a:xfrm>
            <a:off x="2432511" y="5604962"/>
            <a:ext cx="354013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2400" b="1">
                <a:solidFill>
                  <a:srgbClr val="FFFFFF"/>
                </a:solidFill>
                <a:latin typeface="Arial" charset="0"/>
              </a:rPr>
              <a:t>5</a:t>
            </a:r>
          </a:p>
        </p:txBody>
      </p:sp>
      <p:sp>
        <p:nvSpPr>
          <p:cNvPr id="40" name="Text Box 269"/>
          <p:cNvSpPr txBox="1">
            <a:spLocks noChangeArrowheads="1"/>
          </p:cNvSpPr>
          <p:nvPr/>
        </p:nvSpPr>
        <p:spPr bwMode="gray">
          <a:xfrm>
            <a:off x="3179891" y="3136400"/>
            <a:ext cx="6114737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3399FF"/>
                </a:solidFill>
                <a:latin typeface="+mj-lt"/>
              </a:rPr>
              <a:t>п</a:t>
            </a:r>
            <a:r>
              <a:rPr lang="ru-RU" sz="2400" dirty="0" smtClean="0">
                <a:solidFill>
                  <a:srgbClr val="3399FF"/>
                </a:solidFill>
                <a:latin typeface="+mj-lt"/>
              </a:rPr>
              <a:t>оддерживать своего ребенка</a:t>
            </a:r>
            <a:endParaRPr lang="en-US" sz="2400" dirty="0">
              <a:solidFill>
                <a:srgbClr val="3399FF"/>
              </a:solidFill>
              <a:latin typeface="+mj-lt"/>
            </a:endParaRPr>
          </a:p>
        </p:txBody>
      </p: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2965577" y="3976187"/>
            <a:ext cx="7028729" cy="83099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>
                <a:solidFill>
                  <a:srgbClr val="3399FF"/>
                </a:solidFill>
              </a:rPr>
              <a:t>проявлять веру в ребенка, понимание его проблем, уверенность в его </a:t>
            </a:r>
            <a:r>
              <a:rPr lang="ru-RU" sz="2400" dirty="0" smtClean="0">
                <a:solidFill>
                  <a:srgbClr val="3399FF"/>
                </a:solidFill>
              </a:rPr>
              <a:t>силах</a:t>
            </a:r>
            <a:endParaRPr lang="en-US" sz="24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2965577" y="4817562"/>
            <a:ext cx="764806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/>
              <a:t> </a:t>
            </a:r>
            <a:r>
              <a:rPr lang="ru-RU" sz="2400" dirty="0">
                <a:solidFill>
                  <a:srgbClr val="3399FF"/>
                </a:solidFill>
              </a:rPr>
              <a:t>создать дома обстановку </a:t>
            </a:r>
            <a:r>
              <a:rPr lang="ru-RU" sz="2400" dirty="0" smtClean="0">
                <a:solidFill>
                  <a:srgbClr val="3399FF"/>
                </a:solidFill>
              </a:rPr>
              <a:t>дружелюбия</a:t>
            </a:r>
            <a:endParaRPr lang="en-US" sz="2400" dirty="0">
              <a:solidFill>
                <a:srgbClr val="3399FF"/>
              </a:solidFill>
              <a:latin typeface="Arial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3130345" y="5668462"/>
            <a:ext cx="9359774" cy="12003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3399FF"/>
                </a:solidFill>
              </a:rPr>
              <a:t>уметь и хотеть демонстрировать</a:t>
            </a:r>
          </a:p>
          <a:p>
            <a:pPr eaLnBrk="0" hangingPunct="0"/>
            <a:r>
              <a:rPr lang="ru-RU" sz="2400" dirty="0" smtClean="0">
                <a:solidFill>
                  <a:srgbClr val="3399FF"/>
                </a:solidFill>
              </a:rPr>
              <a:t> любовь и уважение к ребенку </a:t>
            </a:r>
            <a:endParaRPr lang="en-US" sz="2400" dirty="0">
              <a:solidFill>
                <a:srgbClr val="3399FF"/>
              </a:solidFill>
              <a:latin typeface="Arial" charset="0"/>
            </a:endParaRPr>
          </a:p>
          <a:p>
            <a:pPr eaLnBrk="0" hangingPunct="0"/>
            <a:endParaRPr lang="en-US" sz="2400" dirty="0">
              <a:solidFill>
                <a:schemeClr val="accent1">
                  <a:lumMod val="75000"/>
                </a:schemeClr>
              </a:solidFill>
              <a:latin typeface="Arial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25" y="5344644"/>
            <a:ext cx="2274169" cy="1513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62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83768" y="45855"/>
            <a:ext cx="5256584" cy="1336698"/>
          </a:xfrm>
        </p:spPr>
        <p:txBody>
          <a:bodyPr/>
          <a:lstStyle/>
          <a:p>
            <a:r>
              <a:rPr lang="ru-RU" dirty="0" smtClean="0">
                <a:solidFill>
                  <a:srgbClr val="E46023"/>
                </a:solidFill>
              </a:rPr>
              <a:t>Важно!</a:t>
            </a:r>
            <a:endParaRPr lang="ru-RU" dirty="0">
              <a:solidFill>
                <a:srgbClr val="E46023"/>
              </a:solidFill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988840"/>
            <a:ext cx="8640960" cy="4608512"/>
          </a:xfrm>
        </p:spPr>
        <p:txBody>
          <a:bodyPr>
            <a:normAutofit fontScale="70000" lnSpcReduction="20000"/>
          </a:bodyPr>
          <a:lstStyle/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Позаботьтесь об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организации рабочего места, 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режима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дня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и полноценного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питания ребенка.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Не допускайте перегрузок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выпускника.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Через каждые 40–50 минут занятий обязательно нужно делать перерывы на 10–15 минут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Накануне экзамена ребенок должен отдохнуть и как следует выспаться. Проследите за этим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С утра перед экзаменом дайте ребенку что-нибудь сладкое, чтобы глюкоза стимулировала мозговую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деятельность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Подбадривайте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ребенка,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повышайте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его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уверенность в себе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Не критикуйте ребенка после экзамена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.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Помните: главное — снизить напряжение и тревожность ребенка и обеспечить ему необходимые условия для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занятий</a:t>
            </a:r>
          </a:p>
          <a:p>
            <a:r>
              <a:rPr lang="ru-RU" sz="2600" dirty="0">
                <a:solidFill>
                  <a:srgbClr val="3399FF"/>
                </a:solidFill>
                <a:latin typeface="+mj-lt"/>
              </a:rPr>
              <a:t>Независимо от результата экзамена часто, щедро и от всей души говорите ему о том, что он (она) – самый(-</a:t>
            </a:r>
            <a:r>
              <a:rPr lang="ru-RU" sz="2600" dirty="0" err="1">
                <a:solidFill>
                  <a:srgbClr val="3399FF"/>
                </a:solidFill>
                <a:latin typeface="+mj-lt"/>
              </a:rPr>
              <a:t>ая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) любимый(-</a:t>
            </a:r>
            <a:r>
              <a:rPr lang="ru-RU" sz="2600" dirty="0" err="1">
                <a:solidFill>
                  <a:srgbClr val="3399FF"/>
                </a:solidFill>
                <a:latin typeface="+mj-lt"/>
              </a:rPr>
              <a:t>ая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) и что все у него (нее) в жизни получится! </a:t>
            </a:r>
            <a:endParaRPr lang="ru-RU" sz="2600" dirty="0" smtClean="0">
              <a:solidFill>
                <a:srgbClr val="3399FF"/>
              </a:solidFill>
              <a:latin typeface="+mj-lt"/>
            </a:endParaRPr>
          </a:p>
          <a:p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Вера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в успех, уверенность в своем ребенке,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 </a:t>
            </a:r>
            <a:r>
              <a:rPr lang="ru-RU" sz="2600" dirty="0">
                <a:solidFill>
                  <a:srgbClr val="3399FF"/>
                </a:solidFill>
                <a:latin typeface="+mj-lt"/>
              </a:rPr>
              <a:t>его возможностях, стимулирующая помощь в виде похвалы и одобрения очень </a:t>
            </a:r>
            <a:r>
              <a:rPr lang="ru-RU" sz="2600" dirty="0" smtClean="0">
                <a:solidFill>
                  <a:srgbClr val="3399FF"/>
                </a:solidFill>
                <a:latin typeface="+mj-lt"/>
              </a:rPr>
              <a:t>важны!</a:t>
            </a:r>
            <a:endParaRPr lang="ru-RU" sz="2600" dirty="0">
              <a:solidFill>
                <a:srgbClr val="3399FF"/>
              </a:solidFill>
              <a:latin typeface="+mj-lt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400859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2" name="Объект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44000" cy="5157192"/>
          </a:xfrm>
        </p:spPr>
      </p:pic>
    </p:spTree>
    <p:extLst>
      <p:ext uri="{BB962C8B-B14F-4D97-AF65-F5344CB8AC3E}">
        <p14:creationId xmlns:p14="http://schemas.microsoft.com/office/powerpoint/2010/main" val="244931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e6e665c039e3b2b5c68043e924536971269dc9d9"/>
</p:tagLst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357</Words>
  <Application>Microsoft Office PowerPoint</Application>
  <PresentationFormat>Экран (4:3)</PresentationFormat>
  <Paragraphs>30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Arial</vt:lpstr>
      <vt:lpstr>Calibri</vt:lpstr>
      <vt:lpstr>Тема Office</vt:lpstr>
      <vt:lpstr>  Помощь родителей при подготовке к экзаменам 9 класс                                      Ассоциация педагогов-психологов г.Усть-Каменогорска   </vt:lpstr>
      <vt:lpstr>ПАМЯТКА ДЛЯ РОДИТЕЛЕЙ  «ВПЕРЕДИ  ВЫПУСКНЫЕ ЭКЗАМЕНЫ» </vt:lpstr>
      <vt:lpstr>Итак, чтобы поддержать ребенка, необходимо: </vt:lpstr>
      <vt:lpstr>Важно!</vt:lpstr>
      <vt:lpstr>Презентация PowerPoint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Мир знаний</dc:title>
  <dc:creator>obstinate</dc:creator>
  <dc:description>Шаблон презентации с сайта https://presentation-creation.ru/</dc:description>
  <cp:lastModifiedBy>Пользователь</cp:lastModifiedBy>
  <cp:revision>1010</cp:revision>
  <dcterms:created xsi:type="dcterms:W3CDTF">2018-02-25T09:09:03Z</dcterms:created>
  <dcterms:modified xsi:type="dcterms:W3CDTF">2021-05-28T07:10:29Z</dcterms:modified>
</cp:coreProperties>
</file>