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30"/>
  </p:notesMasterIdLst>
  <p:sldIdLst>
    <p:sldId id="256" r:id="rId2"/>
    <p:sldId id="352" r:id="rId3"/>
    <p:sldId id="265" r:id="rId4"/>
    <p:sldId id="274" r:id="rId5"/>
    <p:sldId id="276" r:id="rId6"/>
    <p:sldId id="277" r:id="rId7"/>
    <p:sldId id="278" r:id="rId8"/>
    <p:sldId id="356" r:id="rId9"/>
    <p:sldId id="367" r:id="rId10"/>
    <p:sldId id="370" r:id="rId11"/>
    <p:sldId id="369" r:id="rId12"/>
    <p:sldId id="361" r:id="rId13"/>
    <p:sldId id="363" r:id="rId14"/>
    <p:sldId id="381" r:id="rId15"/>
    <p:sldId id="382" r:id="rId16"/>
    <p:sldId id="383" r:id="rId17"/>
    <p:sldId id="384" r:id="rId18"/>
    <p:sldId id="319" r:id="rId19"/>
    <p:sldId id="337" r:id="rId20"/>
    <p:sldId id="335" r:id="rId21"/>
    <p:sldId id="375" r:id="rId22"/>
    <p:sldId id="376" r:id="rId23"/>
    <p:sldId id="377" r:id="rId24"/>
    <p:sldId id="378" r:id="rId25"/>
    <p:sldId id="379" r:id="rId26"/>
    <p:sldId id="380" r:id="rId27"/>
    <p:sldId id="385" r:id="rId28"/>
    <p:sldId id="38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C317FB7-D234-449C-8CCF-ABBE847CE160}">
          <p14:sldIdLst>
            <p14:sldId id="256"/>
            <p14:sldId id="352"/>
            <p14:sldId id="265"/>
            <p14:sldId id="274"/>
            <p14:sldId id="276"/>
            <p14:sldId id="277"/>
            <p14:sldId id="278"/>
            <p14:sldId id="356"/>
            <p14:sldId id="367"/>
            <p14:sldId id="370"/>
            <p14:sldId id="369"/>
            <p14:sldId id="361"/>
            <p14:sldId id="363"/>
            <p14:sldId id="381"/>
            <p14:sldId id="382"/>
            <p14:sldId id="383"/>
            <p14:sldId id="384"/>
            <p14:sldId id="319"/>
            <p14:sldId id="337"/>
            <p14:sldId id="335"/>
            <p14:sldId id="375"/>
          </p14:sldIdLst>
        </p14:section>
        <p14:section name="Раздел без заголовка" id="{5A0F2F23-44AC-4378-B7B4-F7D6B0B6AE19}">
          <p14:sldIdLst>
            <p14:sldId id="376"/>
            <p14:sldId id="377"/>
            <p14:sldId id="378"/>
            <p14:sldId id="379"/>
            <p14:sldId id="380"/>
            <p14:sldId id="290"/>
            <p14:sldId id="3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DE0FB"/>
    <a:srgbClr val="B5EEFD"/>
    <a:srgbClr val="B7B3FF"/>
    <a:srgbClr val="B0B5E2"/>
    <a:srgbClr val="979DD9"/>
    <a:srgbClr val="A0ADD0"/>
    <a:srgbClr val="C89CD4"/>
    <a:srgbClr val="31D6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08" autoAdjust="0"/>
  </p:normalViewPr>
  <p:slideViewPr>
    <p:cSldViewPr>
      <p:cViewPr>
        <p:scale>
          <a:sx n="58" d="100"/>
          <a:sy n="58" d="100"/>
        </p:scale>
        <p:origin x="-3132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4C904C-B070-4B7D-863F-9EC5BAC96D08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5D53BA-0D4F-4F04-A98A-C25075C5F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354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73F31-8600-45D6-B153-03D3DF179F73}" type="datetimeFigureOut">
              <a:rPr lang="en-US" smtClean="0"/>
              <a:pPr>
                <a:defRPr/>
              </a:pPr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199C7-4E41-4165-980E-52EF2BCDBE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583C3-5656-4EE4-ABA6-D992CFE9CCEA}" type="datetimeFigureOut">
              <a:rPr lang="en-US" smtClean="0"/>
              <a:pPr>
                <a:defRPr/>
              </a:pPr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85E15-B360-4255-8AD6-004BAA9AD5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81BE1-5532-4784-9141-8DE572929353}" type="datetimeFigureOut">
              <a:rPr lang="en-US" smtClean="0"/>
              <a:pPr>
                <a:defRPr/>
              </a:pPr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6982A-2350-4753-9132-E5FDF1CE44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D81FA-5313-4803-A0FF-71F127BACAB6}" type="datetimeFigureOut">
              <a:rPr lang="en-US" smtClean="0"/>
              <a:pPr>
                <a:defRPr/>
              </a:pPr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FA944-9272-45EC-A8B7-448F60F904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B37A1-BC84-4C5C-A37A-A1501A7E9312}" type="datetimeFigureOut">
              <a:rPr lang="en-US" smtClean="0"/>
              <a:pPr>
                <a:defRPr/>
              </a:pPr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FA818-B193-419F-B2E4-6C57130C66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9773E-BCB1-4EF8-A6FD-3B62803BF026}" type="datetimeFigureOut">
              <a:rPr lang="en-US" smtClean="0"/>
              <a:pPr>
                <a:defRPr/>
              </a:pPr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B302E-0358-40D7-AA71-D9D66F4B3F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35EA8-C66E-4B58-BC39-4AD4815AC4F2}" type="datetimeFigureOut">
              <a:rPr lang="en-US" smtClean="0"/>
              <a:pPr>
                <a:defRPr/>
              </a:pPr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05AD4-6FD2-4AE3-8258-0CE0029CB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7034C-29B9-4CAE-AB88-45F0C2E3431F}" type="datetimeFigureOut">
              <a:rPr lang="en-US" smtClean="0"/>
              <a:pPr>
                <a:defRPr/>
              </a:pPr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C87BC-5547-4F4A-A68E-905A6FED39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F288B-BEE3-4D46-86AD-1EE7EEFE9514}" type="datetimeFigureOut">
              <a:rPr lang="en-US" smtClean="0"/>
              <a:pPr>
                <a:defRPr/>
              </a:pPr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FFF1-137D-4505-AEBD-A8EF86F667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C937D-33CE-4012-9D1A-455771EAD446}" type="datetimeFigureOut">
              <a:rPr lang="en-US" smtClean="0"/>
              <a:pPr>
                <a:defRPr/>
              </a:pPr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6C874-C7FA-492C-BEE4-D6F458971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1A9A4D-6BE7-4C09-A86D-5DBDF8D5E7B4}" type="datetimeFigureOut">
              <a:rPr lang="en-US" smtClean="0"/>
              <a:pPr>
                <a:defRPr/>
              </a:pPr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0417F-9A47-4EE3-B612-A0D324E64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7F2297-6562-4F58-B830-CD71360C0790}" type="datetimeFigureOut">
              <a:rPr lang="en-US" smtClean="0"/>
              <a:pPr>
                <a:defRPr/>
              </a:pPr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EABA4F-D2B5-470F-BEAE-D10321C07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182" y="295742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4572000"/>
          </a:xfrm>
        </p:spPr>
        <p:txBody>
          <a:bodyPr>
            <a:normAutofit/>
          </a:bodyPr>
          <a:lstStyle/>
          <a:p>
            <a:pPr eaLnBrk="1" hangingPunct="1"/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5867400"/>
            <a:ext cx="4267200" cy="990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6900" y="1905000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Ресурсы сохранения профессионального и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личностного благополучия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учителя.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Профилактика эмоционального выгорания.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96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Ассоциация педагогов-психологов школ города Усть-Каменогорска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82" y="295743"/>
            <a:ext cx="7839635" cy="6186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Займитесь делом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19200"/>
            <a:ext cx="8000999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Как мы знаем, все наши эмоции живут в теле. Поэтому освободиться от эмоций поможет физическая активность: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Помыть посуду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Убрать в квартире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Разобрать шкаф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Покричать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Порвать бумагу на мелкие клочки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Побить боксерскую грушу или </a:t>
            </a:r>
            <a:r>
              <a:rPr lang="ru-RU" sz="2400" b="1" dirty="0" smtClean="0">
                <a:solidFill>
                  <a:srgbClr val="002060"/>
                </a:solidFill>
              </a:rPr>
              <a:t>подушку</a:t>
            </a:r>
          </a:p>
          <a:p>
            <a:pPr>
              <a:buClr>
                <a:schemeClr val="tx1"/>
              </a:buClr>
              <a:buNone/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Любая </a:t>
            </a: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деятельность, особенно физический труд – 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в   стрессовой </a:t>
            </a: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ситуации выполняет роль громоотвода.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User\Download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1336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39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82" y="295743"/>
            <a:ext cx="7839635" cy="5424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«Я подумаю об этом позже»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711234"/>
          </a:xfrm>
        </p:spPr>
        <p:txBody>
          <a:bodyPr>
            <a:noAutofit/>
          </a:bodyPr>
          <a:lstStyle/>
          <a:p>
            <a:pPr algn="just"/>
            <a:endParaRPr lang="ru-RU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Психолог</a:t>
            </a: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 Мартин </a:t>
            </a:r>
            <a:r>
              <a:rPr lang="ru-RU" sz="2400" b="1" dirty="0" err="1">
                <a:solidFill>
                  <a:srgbClr val="002060"/>
                </a:solidFill>
                <a:cs typeface="Arial" pitchFamily="34" charset="0"/>
              </a:rPr>
              <a:t>Селигман</a:t>
            </a: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  советует использовать один простой и очень популярный способ, чтобы выбросить лишние мысли из головы.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Хлопните в ладоши и скажите «Стоп! Я подумаю об этом потом!». Также можно носить резинку на запястье и щелкать себя ей (или просто ущипнуть себя). Используйте подобные раздражители, чтобы остановить круговорот мыслей и отложить проблему на потом, на определенное время. Затем постарайтесь переключить свое внимание на какой-либо необычный предмет или занятие.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2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Упражнение «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Arial" pitchFamily="34" charset="0"/>
              </a:rPr>
              <a:t>Похвалилки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»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7975" y="1119175"/>
            <a:ext cx="4508863" cy="5596329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6300" b="1" dirty="0">
                <a:solidFill>
                  <a:srgbClr val="002060"/>
                </a:solidFill>
                <a:cs typeface="Arial" pitchFamily="34" charset="0"/>
              </a:rPr>
              <a:t>Инструкция: Гладя себя по затылку левой, а затем правой рукой, повторять: “Меня замечают, любят и высоко ценят”.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6300" b="1" dirty="0">
                <a:solidFill>
                  <a:srgbClr val="002060"/>
                </a:solidFill>
                <a:cs typeface="Arial" pitchFamily="34" charset="0"/>
              </a:rPr>
              <a:t>Поворачивая голову вправо-влево, повторять: “Все идет хорошо”.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6300" b="1" dirty="0">
                <a:solidFill>
                  <a:srgbClr val="002060"/>
                </a:solidFill>
                <a:cs typeface="Arial" pitchFamily="34" charset="0"/>
              </a:rPr>
              <a:t>Приподнимаясь на носочках, поднимая руки как можно выше, повторять: “В моей жизни случается только хорошее”.</a:t>
            </a:r>
          </a:p>
          <a:p>
            <a:endParaRPr lang="ru-RU" dirty="0"/>
          </a:p>
        </p:txBody>
      </p:sp>
      <p:sp>
        <p:nvSpPr>
          <p:cNvPr id="4" name="AutoShape 2" descr="Хвалить себя | Блог Андрейко Алё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2293" y="1447800"/>
            <a:ext cx="3352107" cy="419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483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Упражнение «Улыбка» </a:t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534400" cy="3962400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Инструкция: Закройте глаза и посидите несколько минут, ни о чем не думая.</a:t>
            </a:r>
          </a:p>
          <a:p>
            <a:pPr algn="just"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При этом на вашем лице обязательно должна быть улыбка. </a:t>
            </a:r>
          </a:p>
          <a:p>
            <a:pPr algn="just"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вам удастся удержать ее 7-10 минут, вы сразу почувствуете, что успокоились, а ваше настроение улучшилось.</a:t>
            </a:r>
          </a:p>
          <a:p>
            <a:pPr algn="just"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 время улыбки мышцы лица создают импульсы, благотворно влияющие на нервную систему. </a:t>
            </a:r>
          </a:p>
          <a:p>
            <a:pPr algn="just"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Даже если вы способны только на вымученную улыбку, вам от нее все равно станет легче.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Картинки по запросу &quot;картинка улыбка ребенка Казахстан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343400"/>
            <a:ext cx="4572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56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Упражнение 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«Уровень счастья»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3400" y="914400"/>
            <a:ext cx="8382000" cy="1752600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  <a:defRPr/>
            </a:pPr>
            <a:r>
              <a:rPr lang="ru-RU" sz="3000" b="1" dirty="0">
                <a:solidFill>
                  <a:srgbClr val="002060"/>
                </a:solidFill>
                <a:cs typeface="Arial" pitchFamily="34" charset="0"/>
              </a:rPr>
              <a:t>Составьте список того, за что вы благодарны судьбе в настоящий момент.</a:t>
            </a:r>
          </a:p>
          <a:p>
            <a:pPr algn="just">
              <a:spcAft>
                <a:spcPts val="800"/>
              </a:spcAft>
              <a:defRPr/>
            </a:pPr>
            <a:r>
              <a:rPr lang="ru-RU" sz="3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04747" indent="-304747" defTabSz="1218987">
              <a:spcBef>
                <a:spcPts val="1866"/>
              </a:spcBef>
              <a:buNone/>
              <a:defRPr/>
            </a:pPr>
            <a:endParaRPr lang="ru-RU" sz="2400" dirty="0"/>
          </a:p>
          <a:p>
            <a:pPr marL="0" indent="0">
              <a:buNone/>
            </a:pPr>
            <a:endParaRPr lang="ru-RU" sz="25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2104271"/>
            <a:ext cx="8382000" cy="1712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Проследите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, чтобы в него было включено все, что стоит благодарности: солнечный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день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, свое здоровье, здоровье родных, жилье, пища, красота, любовь, мир.</a:t>
            </a:r>
          </a:p>
        </p:txBody>
      </p:sp>
      <p:pic>
        <p:nvPicPr>
          <p:cNvPr id="17412" name="Picture 4" descr="Картинки по запросу &quot;картинка семейная пара казахстана смеютс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86200"/>
            <a:ext cx="43434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03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95742"/>
            <a:ext cx="8763000" cy="9778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Упражнение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«Вопросы самому себе»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990600"/>
            <a:ext cx="8382000" cy="425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Когда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вы подозреваете, что преувеличиваете значение какой-то проблемы, задайте себе следующие вопросы: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- Это действительно так важно?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- Рискую ли я чем-нибудь очень важным для себя?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- Будет ли это так важно для меня через две недели, через месяц?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- Может ли что-то быть еще хуже?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-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Стоит ли из-за этого так сильно переживать?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 descr="Картинка анимашка вопросительный знак — Brainsatschool.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а анимашка вопросительный знак — Brainsatschool.e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Пользователь\Desktop\436037cs-96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02343">
            <a:off x="6768990" y="4421361"/>
            <a:ext cx="2333925" cy="23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Пользователь\Desktop\436037cs-96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6843">
            <a:off x="6867904" y="618987"/>
            <a:ext cx="2333925" cy="23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87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95742"/>
            <a:ext cx="8763000" cy="97789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Упражнение «Кольцо огня»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 descr="Картинка анимашка вопросительный знак — Brainsatschool.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а анимашка вопросительный знак — Brainsatschool.e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3032" y="1143000"/>
            <a:ext cx="8117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indent="-304747" algn="ctr" defTabSz="121898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Представьте вокруг себя кольцо огня, в котором сгорает все негативное, что может быть на вас направлено. Вам внутри тепло и спокойно.</a:t>
            </a:r>
          </a:p>
        </p:txBody>
      </p:sp>
      <p:pic>
        <p:nvPicPr>
          <p:cNvPr id="3074" name="Picture 2" descr="Огонь на прозрачном фоне 3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03479"/>
            <a:ext cx="3905250" cy="41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87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95742"/>
            <a:ext cx="8763000" cy="9778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Упражнение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«Рисунок»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 descr="Картинка анимашка вопросительный знак — Brainsatschool.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а анимашка вопросительный знак — Brainsatschool.e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762000"/>
            <a:ext cx="8117568" cy="581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indent="-304747" defTabSz="121898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Нарисуйте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или напишите на листе бумаге то, что вызывает у вас сильные негативные эмоции. Это может быть какой-то случай из жизни. Выплесните на него все свои негативные чувства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.</a:t>
            </a:r>
          </a:p>
          <a:p>
            <a:pPr marL="304747" indent="-304747" defTabSz="121898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  А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теперь разорвите листок, </a:t>
            </a:r>
            <a:endParaRPr lang="ru-RU" sz="28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04747" indent="-304747" defTabSz="121898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  как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можно мельче. </a:t>
            </a:r>
            <a:endParaRPr lang="ru-RU" sz="28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04747" indent="-304747" defTabSz="121898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  (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Все собирается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в</a:t>
            </a:r>
          </a:p>
          <a:p>
            <a:pPr marL="304747" indent="-304747" defTabSz="121898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  корзину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для мусора – </a:t>
            </a:r>
            <a:endParaRPr lang="ru-RU" sz="28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04747" indent="-304747" defTabSz="121898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  избавляемся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от негатива)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04747" indent="-304747" defTabSz="1218987" eaLnBrk="1" fontAlgn="auto" hangingPunct="1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04747" indent="-304747" algn="ctr" defTabSz="121898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рвать-бумаги-девушки-78562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3" r="8164" b="13137"/>
          <a:stretch/>
        </p:blipFill>
        <p:spPr bwMode="auto">
          <a:xfrm>
            <a:off x="5943600" y="3871264"/>
            <a:ext cx="2667000" cy="2377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85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82" y="295743"/>
            <a:ext cx="7839635" cy="6186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Глубоко дышите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1066800"/>
            <a:ext cx="8836024" cy="2971800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Этот совет прост, как всё гениальное. Глубокие вдохи и выдохи — быстрый способ снизить уровень стресса. Согласно 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исследованиям,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правильное дыхание нормализует давление и расслабляет тело.</a:t>
            </a:r>
          </a:p>
        </p:txBody>
      </p:sp>
      <p:sp>
        <p:nvSpPr>
          <p:cNvPr id="4" name="AutoShape 2" descr="Техника самогипноза – глубокое дыхание | Саморазвитие, успех - Жизнь на все  100%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Техника самогипноза – глубокое дыхание | Саморазвитие, успех - Жизнь на все  100%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Техника самогипноза – глубокое дыхание | Саморазвитие, успех - Жизнь на все  100%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Ученые рассказали, почему глубокое дыхание способно успокаива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Ученые рассказали, почему глубокое дыхание способно успокаивать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7974" y="3657600"/>
            <a:ext cx="5407025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Важно при этом сосредоточиться на своем дыхании. Если продолжать в голове решать стрессовую задачу, этот способ окажется малоэффективным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13314" name="Picture 2" descr="Картинки по запросу &quot;картинка дышу воздухом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505200"/>
            <a:ext cx="28194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Общайтесь 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с друзьями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66800"/>
            <a:ext cx="81534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Когда вы общаетесь с близким другом, в вашем организме снижается выработка гормона стресса — кортизола, а разговор с любимым человеком может запустить так называемый «релаксационный отклик».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002060"/>
                </a:solidFill>
                <a:cs typeface="Arial" pitchFamily="34" charset="0"/>
              </a:rPr>
              <a:t>Главное</a:t>
            </a:r>
            <a:r>
              <a:rPr lang="ru-RU" b="1" u="sng" dirty="0">
                <a:solidFill>
                  <a:srgbClr val="002060"/>
                </a:solidFill>
                <a:cs typeface="Arial" pitchFamily="34" charset="0"/>
              </a:rPr>
              <a:t>, говорите </a:t>
            </a:r>
            <a:endParaRPr lang="ru-RU" b="1" u="sng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002060"/>
                </a:solidFill>
                <a:cs typeface="Arial" pitchFamily="34" charset="0"/>
              </a:rPr>
              <a:t>на </a:t>
            </a:r>
            <a:r>
              <a:rPr lang="ru-RU" b="1" u="sng" dirty="0">
                <a:solidFill>
                  <a:srgbClr val="002060"/>
                </a:solidFill>
                <a:cs typeface="Arial" pitchFamily="34" charset="0"/>
              </a:rPr>
              <a:t>любые темы</a:t>
            </a:r>
            <a:r>
              <a:rPr lang="ru-RU" b="1" u="sng" dirty="0" smtClean="0">
                <a:solidFill>
                  <a:srgbClr val="002060"/>
                </a:solidFill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u="sng" dirty="0">
                <a:solidFill>
                  <a:srgbClr val="002060"/>
                </a:solidFill>
                <a:cs typeface="Arial" pitchFamily="34" charset="0"/>
              </a:rPr>
              <a:t>кроме работы.</a:t>
            </a:r>
          </a:p>
        </p:txBody>
      </p:sp>
      <p:sp>
        <p:nvSpPr>
          <p:cNvPr id="12290" name="AutoShape 2" descr="Картинки по запросу &quot;общение подруг картинка&quot;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&quot;общение подруг картинка&quot;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Картинки по запросу &quot;общение подруг картинка&quot;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Картинки по запросу &quot;картинка общайтесь с друзьями&quot;"/>
          <p:cNvSpPr>
            <a:spLocks noChangeAspect="1" noChangeArrowheads="1"/>
          </p:cNvSpPr>
          <p:nvPr/>
        </p:nvSpPr>
        <p:spPr bwMode="auto">
          <a:xfrm>
            <a:off x="155575" y="-746125"/>
            <a:ext cx="2676525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0" name="AutoShape 12" descr="Картинки по запросу &quot;картинка общайтесь с друзьями&quot;"/>
          <p:cNvSpPr>
            <a:spLocks noChangeAspect="1" noChangeArrowheads="1"/>
          </p:cNvSpPr>
          <p:nvPr/>
        </p:nvSpPr>
        <p:spPr bwMode="auto">
          <a:xfrm>
            <a:off x="155575" y="-746125"/>
            <a:ext cx="2676525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Картинки по запросу &quot;картинка общайтесь с друзьями&quot;"/>
          <p:cNvSpPr>
            <a:spLocks noChangeAspect="1" noChangeArrowheads="1"/>
          </p:cNvSpPr>
          <p:nvPr/>
        </p:nvSpPr>
        <p:spPr bwMode="auto">
          <a:xfrm>
            <a:off x="155575" y="-746125"/>
            <a:ext cx="2676525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4" name="AutoShape 16" descr="Картинки по запросу &quot;картинка общайтесь с друзьями&quot;"/>
          <p:cNvSpPr>
            <a:spLocks noChangeAspect="1" noChangeArrowheads="1"/>
          </p:cNvSpPr>
          <p:nvPr/>
        </p:nvSpPr>
        <p:spPr bwMode="auto">
          <a:xfrm>
            <a:off x="155575" y="-746125"/>
            <a:ext cx="2676525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6" name="AutoShape 18" descr="Картинки по запросу &quot;картинка общайтесь с друзья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12" name="AutoShape 24" descr="Картинки по запросу &quot;картинка общение с близким любимым  человеком, с друзьями&quot;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14" name="AutoShape 26" descr="Картинки по запросу &quot;картинка общение с близким любимым  человеком, с друзьями&quot;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18" name="Picture 30" descr="Картинки по запросу &quot;картинка общение с близким любимым  человеком, с друзьям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505200"/>
            <a:ext cx="47244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85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3156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82" y="295743"/>
            <a:ext cx="7839635" cy="7710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Больше смейтесь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86" y="990600"/>
            <a:ext cx="5334000" cy="57150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002060"/>
                </a:solidFill>
                <a:cs typeface="Arial" pitchFamily="34" charset="0"/>
              </a:rPr>
              <a:t>Смех не только помогает развеяться и прочищает мозги, но и уменьшает стрессовую реакцию.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002060"/>
                </a:solidFill>
                <a:cs typeface="Arial" pitchFamily="34" charset="0"/>
              </a:rPr>
              <a:t>Он снижает давление и частоту пульса, улучшает циркуляцию крови, расслабляет мышцы и способствует выработке </a:t>
            </a:r>
            <a:r>
              <a:rPr lang="ru-RU" sz="3200" b="1" dirty="0" err="1">
                <a:solidFill>
                  <a:srgbClr val="002060"/>
                </a:solidFill>
                <a:cs typeface="Arial" pitchFamily="34" charset="0"/>
              </a:rPr>
              <a:t>эндорфинов</a:t>
            </a:r>
            <a:r>
              <a:rPr lang="ru-RU" sz="3200" b="1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002060"/>
                </a:solidFill>
                <a:cs typeface="Arial" pitchFamily="34" charset="0"/>
              </a:rPr>
              <a:t>Смех </a:t>
            </a:r>
            <a:r>
              <a:rPr lang="ru-RU" sz="3200" b="1" dirty="0">
                <a:solidFill>
                  <a:srgbClr val="002060"/>
                </a:solidFill>
                <a:cs typeface="Arial" pitchFamily="34" charset="0"/>
              </a:rPr>
              <a:t>не только помогает бороться со стрессом, но и усиливает творческие способности и продуктивность. </a:t>
            </a:r>
          </a:p>
          <a:p>
            <a:endParaRPr lang="ru-RU" dirty="0"/>
          </a:p>
        </p:txBody>
      </p:sp>
      <p:pic>
        <p:nvPicPr>
          <p:cNvPr id="11266" name="Picture 2" descr="Картинки по запросу &quot;картинка дети казахстана смеютс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438400"/>
            <a:ext cx="35052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ПОЗИТИВНЫЙ ОРАКУЛ</a:t>
            </a:r>
          </a:p>
        </p:txBody>
      </p:sp>
      <p:sp>
        <p:nvSpPr>
          <p:cNvPr id="4" name="AutoShape 2" descr="Шар предсказаний - гадание онлайн в 2020 г | Гадание, Отв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Пользователь\Desktop\0e78c6f6808768be414a54d6de2224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736396"/>
            <a:ext cx="4572000" cy="4143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295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Загадайте число от 1 до 5.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2136231"/>
            <a:ext cx="5486400" cy="383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Соответственно выбранной цифре прочитайте далее информацию.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Она вам нужна для чего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то…</a:t>
            </a:r>
            <a:endParaRPr lang="ru-RU" sz="36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Осмыслите  для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чего...</a:t>
            </a:r>
            <a:endParaRPr lang="ru-RU" sz="36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180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ПОЗИТИВНЫЙ ОРАКУЛ</a:t>
            </a:r>
          </a:p>
        </p:txBody>
      </p:sp>
      <p:sp>
        <p:nvSpPr>
          <p:cNvPr id="4" name="AutoShape 2" descr="Шар предсказаний - гадание онлайн в 2020 г | Гадание, Отв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Пользователь\Desktop\0e78c6f6808768be414a54d6de2224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736396"/>
            <a:ext cx="4572000" cy="4143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8999" y="1066800"/>
            <a:ext cx="5410201" cy="425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Идеальное время никогда не наступает. Вы всегда либо слишком молоды, либо слишком стары, слишком заняты, устали, либо еще что-нибудь. Знайте! Идеальное время для вас –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   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                    СЕЙЧАС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!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886" y="1212901"/>
            <a:ext cx="34398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1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814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ПОЗИТИВНЫЙ ОРАКУЛ</a:t>
            </a:r>
          </a:p>
        </p:txBody>
      </p:sp>
      <p:sp>
        <p:nvSpPr>
          <p:cNvPr id="4" name="AutoShape 2" descr="Шар предсказаний - гадание онлайн в 2020 г | Гадание, Отв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Пользователь\Desktop\0e78c6f6808768be414a54d6de2224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736396"/>
            <a:ext cx="4572000" cy="4143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3556" y="1371600"/>
            <a:ext cx="5715001" cy="345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Никакая вещь не дополнит Вас.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Это все внешние временные атрибуты. Осознайте то, что Вы уже самодостаточны!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Вы прекрасный человек и замечательный профессионал.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0886" y="1212901"/>
            <a:ext cx="34398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949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ПОЗИТИВНЫЙ ОРАКУЛ</a:t>
            </a:r>
          </a:p>
        </p:txBody>
      </p:sp>
      <p:sp>
        <p:nvSpPr>
          <p:cNvPr id="4" name="AutoShape 2" descr="Шар предсказаний - гадание онлайн в 2020 г | Гадание, Отв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Пользователь\Desktop\0e78c6f6808768be414a54d6de2224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736396"/>
            <a:ext cx="4572000" cy="4143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86" y="1212901"/>
            <a:ext cx="34398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3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4443" y="1149689"/>
            <a:ext cx="54809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30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Прекратите позволять другим управлять </a:t>
            </a:r>
            <a:r>
              <a:rPr lang="ru-RU" sz="30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вами </a:t>
            </a:r>
            <a:r>
              <a:rPr lang="ru-RU" sz="30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и  прекратите управлять кем-то. Всегда помните, что чтобы ни </a:t>
            </a:r>
            <a:r>
              <a:rPr lang="ru-RU" sz="30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случилось, эмоции ваши, </a:t>
            </a:r>
            <a:r>
              <a:rPr lang="ru-RU" sz="30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и именно вы их переживаете, никто вам их не насаждал. Эмоции не приходят сами собой: вы либо их хотите переживать, либо нет. Вы </a:t>
            </a:r>
            <a:r>
              <a:rPr lang="ru-RU" sz="30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решаете, </a:t>
            </a:r>
            <a:r>
              <a:rPr lang="ru-RU" sz="30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реагировать вам на что -то или нет.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3239855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ПОЗИТИВНЫЙ ОРАКУЛ</a:t>
            </a:r>
          </a:p>
        </p:txBody>
      </p:sp>
      <p:sp>
        <p:nvSpPr>
          <p:cNvPr id="4" name="AutoShape 2" descr="Шар предсказаний - гадание онлайн в 2020 г | Гадание, Отв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Пользователь\Desktop\0e78c6f6808768be414a54d6de2224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736396"/>
            <a:ext cx="4572000" cy="4143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86" y="1212901"/>
            <a:ext cx="34398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4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4442" y="1212901"/>
            <a:ext cx="5709557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Не перебирайте кусочки нафталинового прошлого. </a:t>
            </a:r>
            <a:endParaRPr lang="ru-RU" sz="32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Это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– вам уже не принадлежит.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Живите вперёд, а не назад. </a:t>
            </a:r>
            <a:endParaRPr lang="ru-RU" sz="32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Будущего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и прошлого нет. </a:t>
            </a:r>
            <a:endParaRPr lang="ru-RU" sz="32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Есть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только настоящее, которое вы предаёте каждую секунду, если не используете его!</a:t>
            </a:r>
          </a:p>
          <a:p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578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ПОЗИТИВНЫЙ ОРАКУЛ</a:t>
            </a:r>
          </a:p>
        </p:txBody>
      </p:sp>
      <p:sp>
        <p:nvSpPr>
          <p:cNvPr id="4" name="AutoShape 2" descr="Шар предсказаний - гадание онлайн в 2020 г | Гадание, Отв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Пользователь\Desktop\0e78c6f6808768be414a54d6de2224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736396"/>
            <a:ext cx="4572000" cy="4143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86" y="1212901"/>
            <a:ext cx="34398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5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4443" y="1212901"/>
            <a:ext cx="5176158" cy="515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Один из самых полезных жизненных навыков - это умение быстро забывать все плохое: не зацикливаться на неприятностях,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не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жить обидами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,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не упиваться раздражением, не таить злобу. Не стоит тащить разный хлам в свою душу</a:t>
            </a:r>
            <a:r>
              <a:rPr lang="ru-RU" sz="3400" b="1" i="1" dirty="0">
                <a:solidFill>
                  <a:srgbClr val="002060"/>
                </a:solidFill>
                <a:latin typeface="+mn-lt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sz="3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844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slavkultur.ru/up/news/article/200616_4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0922f5a107a056bd17fd30ade67a423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олна 1"/>
          <p:cNvSpPr/>
          <p:nvPr/>
        </p:nvSpPr>
        <p:spPr>
          <a:xfrm>
            <a:off x="2895600" y="533400"/>
            <a:ext cx="6248400" cy="4114800"/>
          </a:xfrm>
          <a:prstGeom prst="wave">
            <a:avLst>
              <a:gd name="adj1" fmla="val 12500"/>
              <a:gd name="adj2" fmla="val 26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2895600" y="1447800"/>
            <a:ext cx="622662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ЭМОЦИОНАЛЬНОЕ ВЫГОРАНИЕ - это синдром, развивающийся на фоне хронического стресса и ведущий к истощению эмоционально-энергетических и личностных ресурсов работающего человека.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ставшая Учительница Синей Блузке Стоящая Возле Стола Классе — стоковое фо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3" t="16695" r="1767" b="11052"/>
          <a:stretch/>
        </p:blipFill>
        <p:spPr bwMode="auto">
          <a:xfrm>
            <a:off x="6781800" y="4020643"/>
            <a:ext cx="2362200" cy="28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Симптомы эмоционального выгорания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486" y="914400"/>
            <a:ext cx="8752114" cy="5181600"/>
          </a:xfrm>
        </p:spPr>
        <p:txBody>
          <a:bodyPr rtlCol="0">
            <a:no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сталость;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чувство истощения;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восприимчивость к изменениям показателей внешней среды;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частые головные боли;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расстройства желудочно-кишечного тракта;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избыток или недостаток веса;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нарушения сердечно-сосудистой системы;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расстройства половой функции;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одышка;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бессонница.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0486" y="762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Психофизические симптомы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Социально-психологические симптомы</a:t>
            </a:r>
            <a:b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410200"/>
          </a:xfrm>
        </p:spPr>
        <p:txBody>
          <a:bodyPr rtlCol="0">
            <a:noAutofit/>
          </a:bodyPr>
          <a:lstStyle/>
          <a:p>
            <a:pPr algn="just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Скука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обида на действительные или вымышленные действия коллег, учеников и администрации;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чувство вины;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гнев и раздражительность;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разочарование в своей профессии;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неуверенность в себе;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подозрительность;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неспособность принимать решения;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чувство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одиночества;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депрессия;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повышенное чувство ответственности за учеников;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расстройства внимания и мышления;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негативная установка на жизненные перспективы.</a:t>
            </a:r>
          </a:p>
        </p:txBody>
      </p:sp>
      <p:pic>
        <p:nvPicPr>
          <p:cNvPr id="5" name="Picture 2" descr="http://www.companion.ua/data/filestorage/magazines/2013/15-16/057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1762" y="2286000"/>
            <a:ext cx="3544009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0960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Поведенческие симптомы</a:t>
            </a:r>
            <a:br>
              <a:rPr lang="ru-RU" sz="3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 rtlCol="0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600" b="1" dirty="0" smtClean="0">
                <a:solidFill>
                  <a:srgbClr val="002060"/>
                </a:solidFill>
                <a:cs typeface="Arial" pitchFamily="34" charset="0"/>
              </a:rPr>
              <a:t>Ощущение</a:t>
            </a:r>
            <a:r>
              <a:rPr lang="ru-RU" sz="2600" b="1" dirty="0">
                <a:solidFill>
                  <a:srgbClr val="002060"/>
                </a:solidFill>
                <a:cs typeface="Arial" pitchFamily="34" charset="0"/>
              </a:rPr>
              <a:t>, что работа становится все тяжелее и тяжелее, а выполнять её - всё труднее и труднее;</a:t>
            </a:r>
          </a:p>
          <a:p>
            <a:pPr algn="just">
              <a:lnSpc>
                <a:spcPct val="100000"/>
              </a:lnSpc>
            </a:pPr>
            <a:r>
              <a:rPr lang="ru-RU" sz="2600" b="1" dirty="0">
                <a:solidFill>
                  <a:srgbClr val="002060"/>
                </a:solidFill>
                <a:cs typeface="Arial" pitchFamily="34" charset="0"/>
              </a:rPr>
              <a:t>работа берётся  на дом (но не выполняется);</a:t>
            </a:r>
          </a:p>
          <a:p>
            <a:pPr algn="just">
              <a:lnSpc>
                <a:spcPct val="100000"/>
              </a:lnSpc>
            </a:pPr>
            <a:r>
              <a:rPr lang="ru-RU" sz="2600" b="1" dirty="0">
                <a:solidFill>
                  <a:srgbClr val="002060"/>
                </a:solidFill>
                <a:cs typeface="Arial" pitchFamily="34" charset="0"/>
              </a:rPr>
              <a:t>увеличивается </a:t>
            </a:r>
            <a:r>
              <a:rPr lang="ru-RU" sz="2600" b="1" dirty="0" smtClean="0">
                <a:solidFill>
                  <a:srgbClr val="002060"/>
                </a:solidFill>
                <a:cs typeface="Arial" pitchFamily="34" charset="0"/>
              </a:rPr>
              <a:t>количество </a:t>
            </a:r>
            <a:r>
              <a:rPr lang="ru-RU" sz="2600" b="1" dirty="0">
                <a:solidFill>
                  <a:srgbClr val="002060"/>
                </a:solidFill>
                <a:cs typeface="Arial" pitchFamily="34" charset="0"/>
              </a:rPr>
              <a:t>ошибок, суетливость;</a:t>
            </a:r>
          </a:p>
          <a:p>
            <a:pPr algn="just">
              <a:lnSpc>
                <a:spcPct val="100000"/>
              </a:lnSpc>
            </a:pPr>
            <a:r>
              <a:rPr lang="ru-RU" sz="2600" b="1" dirty="0">
                <a:solidFill>
                  <a:srgbClr val="002060"/>
                </a:solidFill>
                <a:cs typeface="Arial" pitchFamily="34" charset="0"/>
              </a:rPr>
              <a:t> снижается интенсивность взаимодействия с коллегами</a:t>
            </a:r>
            <a:r>
              <a:rPr lang="ru-RU" sz="2600" b="1" dirty="0" smtClean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ru-RU" sz="2600" b="1" dirty="0">
                <a:solidFill>
                  <a:srgbClr val="002060"/>
                </a:solidFill>
                <a:cs typeface="Arial" pitchFamily="34" charset="0"/>
              </a:rPr>
              <a:t>злоупотребление веществами (успокаивающими или стимулирующими).</a:t>
            </a:r>
          </a:p>
          <a:p>
            <a:pPr algn="just">
              <a:lnSpc>
                <a:spcPct val="100000"/>
              </a:lnSpc>
            </a:pPr>
            <a:r>
              <a:rPr lang="ru-RU" sz="26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cs typeface="Arial" pitchFamily="34" charset="0"/>
              </a:rPr>
              <a:t>конфликты;</a:t>
            </a:r>
          </a:p>
          <a:p>
            <a:pPr algn="just">
              <a:lnSpc>
                <a:spcPct val="100000"/>
              </a:lnSpc>
            </a:pPr>
            <a:r>
              <a:rPr lang="ru-RU" sz="2600" b="1" dirty="0">
                <a:solidFill>
                  <a:srgbClr val="002060"/>
                </a:solidFill>
                <a:cs typeface="Arial" pitchFamily="34" charset="0"/>
              </a:rPr>
              <a:t> отсутствие </a:t>
            </a:r>
            <a:r>
              <a:rPr lang="ru-RU" sz="2600" b="1" dirty="0" smtClean="0">
                <a:solidFill>
                  <a:srgbClr val="002060"/>
                </a:solidFill>
                <a:cs typeface="Arial" pitchFamily="34" charset="0"/>
              </a:rPr>
              <a:t>энтузиазма</a:t>
            </a:r>
            <a:r>
              <a:rPr lang="ru-RU" sz="2600" b="1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ru-RU" sz="2600" b="1" dirty="0">
              <a:solidFill>
                <a:srgbClr val="002060"/>
              </a:solidFill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39" t="18571" b="28571"/>
          <a:stretch/>
        </p:blipFill>
        <p:spPr bwMode="auto">
          <a:xfrm>
            <a:off x="6553200" y="4343400"/>
            <a:ext cx="2133600" cy="21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Картинки по запросу &quot;картинка поведенческие признаки усталост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343400"/>
            <a:ext cx="43434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Содержимое 3" descr="95464235_large_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" y="1905000"/>
            <a:ext cx="8915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ПРОФИЛАКТИКА  ЭМОЦИОНАЛЬНОГО ВЫГОРАНИЯ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Содержимое 3" descr="1016977-773f2b66e0e4a3b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304800" y="152400"/>
            <a:ext cx="457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Снижайте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значимость событий: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следует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помнить, что истинной причиной стресса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являются</a:t>
            </a:r>
          </a:p>
          <a:p>
            <a:r>
              <a:rPr lang="ru-RU" sz="2800" b="1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не </a:t>
            </a:r>
            <a:r>
              <a:rPr lang="ru-RU" sz="2800" b="1" u="sng" dirty="0">
                <a:solidFill>
                  <a:srgbClr val="002060"/>
                </a:solidFill>
                <a:latin typeface="+mn-lt"/>
                <a:cs typeface="Arial" pitchFamily="34" charset="0"/>
              </a:rPr>
              <a:t>люди, </a:t>
            </a:r>
            <a:endParaRPr lang="ru-RU" sz="2800" b="1" u="sng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не </a:t>
            </a:r>
            <a:r>
              <a:rPr lang="ru-RU" sz="2800" b="1" u="sng" dirty="0">
                <a:solidFill>
                  <a:srgbClr val="002060"/>
                </a:solidFill>
                <a:latin typeface="+mn-lt"/>
                <a:cs typeface="Arial" pitchFamily="34" charset="0"/>
              </a:rPr>
              <a:t>разочарования, </a:t>
            </a:r>
            <a:endParaRPr lang="ru-RU" sz="2800" b="1" u="sng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не </a:t>
            </a:r>
            <a:r>
              <a:rPr lang="ru-RU" sz="2800" b="1" u="sng" dirty="0">
                <a:solidFill>
                  <a:srgbClr val="002060"/>
                </a:solidFill>
                <a:latin typeface="+mn-lt"/>
                <a:cs typeface="Arial" pitchFamily="34" charset="0"/>
              </a:rPr>
              <a:t>ошибки, </a:t>
            </a:r>
            <a:r>
              <a:rPr lang="ru-RU" sz="2800" b="1" u="sng" dirty="0">
                <a:solidFill>
                  <a:srgbClr val="FF0000"/>
                </a:solidFill>
                <a:latin typeface="+mn-lt"/>
                <a:cs typeface="Arial" pitchFamily="34" charset="0"/>
              </a:rPr>
              <a:t>а </a:t>
            </a:r>
            <a:r>
              <a:rPr lang="ru-RU" sz="2800" b="1" u="sng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то,</a:t>
            </a:r>
          </a:p>
          <a:p>
            <a:r>
              <a:rPr lang="ru-RU" sz="2800" b="1" u="sng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ru-RU" sz="2800" b="1" u="sng" dirty="0">
                <a:solidFill>
                  <a:srgbClr val="FF0000"/>
                </a:solidFill>
                <a:latin typeface="+mn-lt"/>
                <a:cs typeface="Arial" pitchFamily="34" charset="0"/>
              </a:rPr>
              <a:t>как вы к этому относитесь</a:t>
            </a:r>
            <a:r>
              <a:rPr lang="ru-RU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4743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82" y="295743"/>
            <a:ext cx="7839635" cy="6186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Здесь и сейчас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1020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Хороший способ отключаться от потока мыслей – находиться здесь и сейчас. То есть быть сосредоточенной (-ым) на том, что в данный момент делаете. Если вы едите – </a:t>
            </a:r>
            <a:r>
              <a:rPr lang="ru-RU" b="1" u="sng" dirty="0">
                <a:solidFill>
                  <a:srgbClr val="002060"/>
                </a:solidFill>
                <a:cs typeface="Arial" pitchFamily="34" charset="0"/>
              </a:rPr>
              <a:t>сосредоточьтесь на вкусе </a:t>
            </a:r>
            <a:r>
              <a:rPr lang="ru-RU" b="1" u="sng" dirty="0" smtClean="0">
                <a:solidFill>
                  <a:srgbClr val="002060"/>
                </a:solidFill>
                <a:cs typeface="Arial" pitchFamily="34" charset="0"/>
              </a:rPr>
              <a:t>и запахе еды</a:t>
            </a:r>
            <a:r>
              <a:rPr lang="ru-RU" b="1" u="sng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b="1" u="sng" dirty="0" smtClean="0">
                <a:solidFill>
                  <a:srgbClr val="002060"/>
                </a:solidFill>
                <a:cs typeface="Arial" pitchFamily="34" charset="0"/>
              </a:rPr>
              <a:t>на своих ощущениях</a:t>
            </a: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Такая осознанная еда, кстати, - один из способов избавиться от переедания.</a:t>
            </a:r>
          </a:p>
          <a:p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Если 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гуляете – </a:t>
            </a:r>
            <a:r>
              <a:rPr lang="ru-RU" b="1" u="sng" dirty="0">
                <a:solidFill>
                  <a:srgbClr val="002060"/>
                </a:solidFill>
                <a:cs typeface="Arial" pitchFamily="34" charset="0"/>
              </a:rPr>
              <a:t>сосредоточьтесь на том, что вы видите, слышите, какие запахи чувствуете. </a:t>
            </a:r>
            <a:r>
              <a:rPr lang="ru-RU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Если общаетесь – будьте полностью сосредоточены на собеседнике и разговоре с ним.</a:t>
            </a:r>
          </a:p>
          <a:p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Можно сделать такое нахождение здесь и сейчас привычкой – где бы вы ни находились и что бы ни делали, полностью сосредотачивайтесь на этом .</a:t>
            </a:r>
            <a:endParaRPr lang="ru-RU" b="1" dirty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0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1707</TotalTime>
  <Words>1057</Words>
  <Application>Microsoft Office PowerPoint</Application>
  <PresentationFormat>Экран (4:3)</PresentationFormat>
  <Paragraphs>130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Тема1</vt:lpstr>
      <vt:lpstr>Слайд 1</vt:lpstr>
      <vt:lpstr>Слайд 2</vt:lpstr>
      <vt:lpstr>Слайд 3</vt:lpstr>
      <vt:lpstr>Симптомы эмоционального выгорания</vt:lpstr>
      <vt:lpstr>Социально-психологические симптомы </vt:lpstr>
      <vt:lpstr>  Поведенческие симптомы </vt:lpstr>
      <vt:lpstr>Слайд 7</vt:lpstr>
      <vt:lpstr>Слайд 8</vt:lpstr>
      <vt:lpstr>Здесь и сейчас</vt:lpstr>
      <vt:lpstr>Займитесь делом</vt:lpstr>
      <vt:lpstr>«Я подумаю об этом позже»</vt:lpstr>
      <vt:lpstr>Упражнение «Похвалилки»  </vt:lpstr>
      <vt:lpstr>Упражнение «Улыбка»  </vt:lpstr>
      <vt:lpstr>Упражнение «Уровень счастья»  </vt:lpstr>
      <vt:lpstr>Упражнение «Вопросы самому себе» </vt:lpstr>
      <vt:lpstr> Упражнение «Кольцо огня» </vt:lpstr>
      <vt:lpstr>Упражнение «Рисунок» </vt:lpstr>
      <vt:lpstr>Глубоко дышите</vt:lpstr>
      <vt:lpstr>Общайтесь с друзьями</vt:lpstr>
      <vt:lpstr>Больше смейтесь</vt:lpstr>
      <vt:lpstr>ПОЗИТИВНЫЙ ОРАКУЛ</vt:lpstr>
      <vt:lpstr>ПОЗИТИВНЫЙ ОРАКУЛ</vt:lpstr>
      <vt:lpstr>ПОЗИТИВНЫЙ ОРАКУЛ</vt:lpstr>
      <vt:lpstr>ПОЗИТИВНЫЙ ОРАКУЛ</vt:lpstr>
      <vt:lpstr>ПОЗИТИВНЫЙ ОРАКУЛ</vt:lpstr>
      <vt:lpstr>ПОЗИТИВНЫЙ ОРАКУЛ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Пользователь Windows</cp:lastModifiedBy>
  <cp:revision>286</cp:revision>
  <dcterms:modified xsi:type="dcterms:W3CDTF">2021-02-04T10:19:49Z</dcterms:modified>
</cp:coreProperties>
</file>