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1" r:id="rId3"/>
    <p:sldId id="262" r:id="rId4"/>
    <p:sldId id="261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s1200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" y="1072"/>
            <a:ext cx="9112149" cy="685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2483768" y="188641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cs typeface="Times New Roman" panose="02020603050405020304" pitchFamily="18" charset="0"/>
              </a:rPr>
              <a:t>Өскемен қаласы әкімдігінің «№15 орта мектебі» КММ</a:t>
            </a:r>
            <a:endParaRPr 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1772816"/>
            <a:ext cx="597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Ата-аналарға</a:t>
            </a:r>
            <a:r>
              <a:rPr lang="ru-RU" sz="32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жадынама</a:t>
            </a:r>
            <a:endParaRPr lang="ru-RU" sz="32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lvl="0" algn="ctr"/>
            <a:r>
              <a:rPr lang="ru-RU" sz="32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Памятка для родителей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5739300"/>
            <a:ext cx="407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k-KZ" b="1" dirty="0">
                <a:solidFill>
                  <a:srgbClr val="002060"/>
                </a:solidFill>
              </a:rPr>
              <a:t>Педагог-психолог</a:t>
            </a:r>
            <a:r>
              <a:rPr lang="kk-KZ" b="1" dirty="0" smtClean="0">
                <a:solidFill>
                  <a:srgbClr val="002060"/>
                </a:solidFill>
              </a:rPr>
              <a:t>:  Беккалиева</a:t>
            </a:r>
            <a:r>
              <a:rPr lang="kk-KZ" b="1" dirty="0">
                <a:solidFill>
                  <a:srgbClr val="002060"/>
                </a:solidFill>
              </a:rPr>
              <a:t>. Г.Е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C:\Users\user\Desktop\208-2085202_2018-ncm-icon-circ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786058"/>
            <a:ext cx="4000528" cy="27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22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s1200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" y="1072"/>
            <a:ext cx="9112149" cy="685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928662" y="908720"/>
            <a:ext cx="745976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kk-KZ" sz="2400" b="1" dirty="0" smtClean="0">
                <a:solidFill>
                  <a:srgbClr val="002060"/>
                </a:solidFill>
              </a:rPr>
              <a:t>Жанжалды ақылмен шешуге тырысыңыз.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Конструктивно </a:t>
            </a:r>
            <a:r>
              <a:rPr lang="ru-RU" sz="2400" b="1" dirty="0">
                <a:solidFill>
                  <a:srgbClr val="002060"/>
                </a:solidFill>
              </a:rPr>
              <a:t>решайте конфликты.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8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7172" name="Picture 4" descr="Как родителям потребовать уважения к себе от сына-подростк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785926"/>
            <a:ext cx="6572296" cy="35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03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kk-KZ" sz="2200" b="1" dirty="0" smtClean="0">
                <a:solidFill>
                  <a:srgbClr val="002060"/>
                </a:solidFill>
              </a:rPr>
              <a:t/>
            </a:r>
            <a:br>
              <a:rPr lang="kk-KZ" sz="2200" b="1" dirty="0" smtClean="0">
                <a:solidFill>
                  <a:srgbClr val="002060"/>
                </a:solidFill>
              </a:rPr>
            </a:br>
            <a:r>
              <a:rPr lang="kk-KZ" sz="2200" b="1" dirty="0" smtClean="0">
                <a:solidFill>
                  <a:srgbClr val="002060"/>
                </a:solidFill>
              </a:rPr>
              <a:t/>
            </a:r>
            <a:br>
              <a:rPr lang="kk-KZ" sz="2200" b="1" dirty="0" smtClean="0">
                <a:solidFill>
                  <a:srgbClr val="002060"/>
                </a:solidFill>
              </a:rPr>
            </a:br>
            <a:r>
              <a:rPr lang="kk-KZ" sz="2200" b="1" dirty="0" smtClean="0">
                <a:solidFill>
                  <a:srgbClr val="002060"/>
                </a:solidFill>
              </a:rPr>
              <a:t/>
            </a:r>
            <a:br>
              <a:rPr lang="kk-KZ" sz="2200" b="1" dirty="0" smtClean="0">
                <a:solidFill>
                  <a:srgbClr val="002060"/>
                </a:solidFill>
              </a:rPr>
            </a:br>
            <a:r>
              <a:rPr lang="kk-KZ" sz="2200" b="1" dirty="0" smtClean="0">
                <a:solidFill>
                  <a:srgbClr val="002060"/>
                </a:solidFill>
              </a:rPr>
              <a:t/>
            </a:r>
            <a:br>
              <a:rPr lang="kk-KZ" sz="2200" b="1" dirty="0" smtClean="0">
                <a:solidFill>
                  <a:srgbClr val="002060"/>
                </a:solidFill>
              </a:rPr>
            </a:br>
            <a:r>
              <a:rPr lang="kk-KZ" sz="2200" b="1" dirty="0" smtClean="0">
                <a:solidFill>
                  <a:srgbClr val="002060"/>
                </a:solidFill>
              </a:rPr>
              <a:t/>
            </a:r>
            <a:br>
              <a:rPr lang="kk-KZ" sz="2200" b="1" dirty="0" smtClean="0">
                <a:solidFill>
                  <a:srgbClr val="002060"/>
                </a:solidFill>
              </a:rPr>
            </a:br>
            <a:r>
              <a:rPr lang="kk-KZ" sz="2200" b="1" dirty="0" smtClean="0">
                <a:solidFill>
                  <a:srgbClr val="002060"/>
                </a:solidFill>
              </a:rPr>
              <a:t/>
            </a:r>
            <a:br>
              <a:rPr lang="kk-KZ" sz="2200" b="1" dirty="0" smtClean="0">
                <a:solidFill>
                  <a:srgbClr val="002060"/>
                </a:solidFill>
              </a:rPr>
            </a:br>
            <a:r>
              <a:rPr lang="kk-KZ" sz="2200" b="1" dirty="0" smtClean="0">
                <a:solidFill>
                  <a:srgbClr val="002060"/>
                </a:solidFill>
              </a:rPr>
              <a:t>Ата-аналар назарына!</a:t>
            </a:r>
            <a:br>
              <a:rPr lang="kk-KZ" sz="2200" b="1" dirty="0" smtClean="0">
                <a:solidFill>
                  <a:srgbClr val="002060"/>
                </a:solidFill>
              </a:rPr>
            </a:br>
            <a:r>
              <a:rPr lang="kk-KZ" sz="2200" b="1" dirty="0" smtClean="0">
                <a:solidFill>
                  <a:srgbClr val="002060"/>
                </a:solidFill>
              </a:rPr>
              <a:t>Балаңыздың зейінінің түп негізінде 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қызығушылығы</a:t>
            </a:r>
            <a:r>
              <a:rPr lang="ru-RU" sz="2200" b="1" dirty="0" smtClean="0">
                <a:solidFill>
                  <a:srgbClr val="002060"/>
                </a:solidFill>
              </a:rPr>
              <a:t>  </a:t>
            </a:r>
            <a:r>
              <a:rPr lang="ru-RU" sz="2200" b="1" dirty="0" err="1" smtClean="0">
                <a:solidFill>
                  <a:srgbClr val="002060"/>
                </a:solidFill>
              </a:rPr>
              <a:t>жатыр</a:t>
            </a:r>
            <a:r>
              <a:rPr lang="ru-RU" sz="2200" b="1" dirty="0" smtClean="0">
                <a:solidFill>
                  <a:srgbClr val="002060"/>
                </a:solidFill>
              </a:rPr>
              <a:t>. </a:t>
            </a:r>
            <a:r>
              <a:rPr lang="ru-RU" sz="2200" b="1" dirty="0" err="1" smtClean="0">
                <a:solidFill>
                  <a:srgbClr val="002060"/>
                </a:solidFill>
              </a:rPr>
              <a:t>Сіз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ұсынып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отырған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ойындар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әр-түрлі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және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қызықты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болған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сайын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балаңыздың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зейінін</a:t>
            </a:r>
            <a:r>
              <a:rPr lang="ru-RU" sz="2200" b="1" dirty="0" smtClean="0">
                <a:solidFill>
                  <a:srgbClr val="002060"/>
                </a:solidFill>
              </a:rPr>
              <a:t>  </a:t>
            </a:r>
            <a:r>
              <a:rPr lang="ru-RU" sz="2200" b="1" dirty="0" err="1" smtClean="0">
                <a:solidFill>
                  <a:srgbClr val="002060"/>
                </a:solidFill>
              </a:rPr>
              <a:t>соғұрлым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дамыту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мүмкіндігі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жоғарырақ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болады</a:t>
            </a:r>
            <a:r>
              <a:rPr lang="ru-RU" sz="2200" b="1" dirty="0" smtClean="0">
                <a:solidFill>
                  <a:srgbClr val="002060"/>
                </a:solidFill>
              </a:rPr>
              <a:t>.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260648"/>
            <a:ext cx="6696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b="1" dirty="0" smtClean="0">
              <a:solidFill>
                <a:srgbClr val="002060"/>
              </a:solidFill>
            </a:endParaRPr>
          </a:p>
          <a:p>
            <a:pPr lvl="0"/>
            <a:endParaRPr lang="ru-RU" sz="2000" b="1" dirty="0" smtClean="0">
              <a:solidFill>
                <a:srgbClr val="002060"/>
              </a:solidFill>
            </a:endParaRPr>
          </a:p>
          <a:p>
            <a:pPr lvl="0"/>
            <a:endParaRPr lang="ru-RU" sz="2000" b="1" dirty="0" smtClean="0">
              <a:solidFill>
                <a:srgbClr val="002060"/>
              </a:solidFill>
            </a:endParaRPr>
          </a:p>
          <a:p>
            <a:pPr lvl="0"/>
            <a:endParaRPr lang="ru-RU" sz="2000" b="1" dirty="0" smtClean="0">
              <a:solidFill>
                <a:srgbClr val="002060"/>
              </a:solidFill>
            </a:endParaRPr>
          </a:p>
          <a:p>
            <a:pPr lvl="0"/>
            <a:endParaRPr lang="ru-RU" sz="2000" b="1" dirty="0" smtClean="0">
              <a:solidFill>
                <a:srgbClr val="002060"/>
              </a:solidFill>
            </a:endParaRPr>
          </a:p>
          <a:p>
            <a:pPr lvl="0"/>
            <a:endParaRPr lang="ru-RU" sz="2000" b="1" dirty="0" smtClean="0">
              <a:solidFill>
                <a:srgbClr val="002060"/>
              </a:solidFill>
            </a:endParaRPr>
          </a:p>
          <a:p>
            <a:pPr lvl="0"/>
            <a:endParaRPr lang="ru-RU" sz="2000" b="1" dirty="0" smtClean="0">
              <a:solidFill>
                <a:srgbClr val="002060"/>
              </a:solidFill>
            </a:endParaRPr>
          </a:p>
          <a:p>
            <a:pPr lvl="0"/>
            <a:endParaRPr lang="ru-RU" sz="28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2052" name="AutoShape 4" descr="https://goodfitnessforfamilies.com/wp-content/uploads/2016/11/Depositphotos_122582470_original-1024x6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goodfitnessforfamilies.com/wp-content/uploads/2016/11/Depositphotos_122582470_original-1024x6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285720" y="4429132"/>
            <a:ext cx="8401080" cy="1697031"/>
          </a:xfrm>
        </p:spPr>
        <p:txBody>
          <a:bodyPr>
            <a:norm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</a:rPr>
              <a:t>Родителям на заметку!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В основе внимания лежит интерес. Чем  интереснее и разнообразнее  будут игры  и забавы которые вы предлагаете вашему ребенку, тем больше шансов развить у него произвольное внимание.</a:t>
            </a:r>
          </a:p>
          <a:p>
            <a:endParaRPr lang="ru-RU" dirty="0"/>
          </a:p>
        </p:txBody>
      </p:sp>
      <p:pic>
        <p:nvPicPr>
          <p:cNvPr id="20" name="Picture 22" descr="https://assets.superdeals.com.my/2019/10/eunice_story41_Pi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43050"/>
            <a:ext cx="5715040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8140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s1200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" y="1072"/>
            <a:ext cx="9112149" cy="685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285720" y="332656"/>
            <a:ext cx="85725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lvl="0" indent="-342900">
              <a:buFont typeface="Wingdings" panose="05000000000000000000" pitchFamily="2" charset="2"/>
              <a:buChar char="v"/>
            </a:pPr>
            <a:r>
              <a:rPr lang="ru-RU" b="1" dirty="0" err="1">
                <a:solidFill>
                  <a:srgbClr val="002060"/>
                </a:solidFill>
              </a:rPr>
              <a:t>Баланың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танымын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>
                <a:solidFill>
                  <a:srgbClr val="002060"/>
                </a:solidFill>
              </a:rPr>
              <a:t>дамыта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отырып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оның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қызығушылығын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>
                <a:solidFill>
                  <a:srgbClr val="002060"/>
                </a:solidFill>
              </a:rPr>
              <a:t>ескеріңіз</a:t>
            </a:r>
            <a:r>
              <a:rPr lang="ru-RU" b="1" dirty="0">
                <a:solidFill>
                  <a:srgbClr val="002060"/>
                </a:solidFill>
              </a:rPr>
              <a:t> . </a:t>
            </a:r>
            <a:r>
              <a:rPr lang="ru-RU" b="1" dirty="0" err="1" smtClean="0">
                <a:solidFill>
                  <a:srgbClr val="002060"/>
                </a:solidFill>
              </a:rPr>
              <a:t>Баланың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назарын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үнемі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дамытып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отырыңыз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Бұл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үшін</a:t>
            </a:r>
            <a:r>
              <a:rPr lang="ru-RU" b="1" dirty="0">
                <a:solidFill>
                  <a:srgbClr val="002060"/>
                </a:solidFill>
              </a:rPr>
              <a:t> таза </a:t>
            </a:r>
            <a:r>
              <a:rPr lang="ru-RU" b="1" dirty="0" err="1">
                <a:solidFill>
                  <a:srgbClr val="002060"/>
                </a:solidFill>
              </a:rPr>
              <a:t>ауада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серуендеуді</a:t>
            </a:r>
            <a:r>
              <a:rPr lang="ru-RU" b="1" dirty="0" smtClean="0">
                <a:solidFill>
                  <a:srgbClr val="002060"/>
                </a:solidFill>
              </a:rPr>
              <a:t>,  </a:t>
            </a:r>
            <a:r>
              <a:rPr lang="ru-RU" b="1" dirty="0" err="1">
                <a:solidFill>
                  <a:srgbClr val="002060"/>
                </a:solidFill>
              </a:rPr>
              <a:t>сапарларды</a:t>
            </a:r>
            <a:r>
              <a:rPr lang="ru-RU" b="1" dirty="0" smtClean="0">
                <a:solidFill>
                  <a:srgbClr val="002060"/>
                </a:solidFill>
              </a:rPr>
              <a:t>,  </a:t>
            </a:r>
            <a:r>
              <a:rPr lang="ru-RU" b="1" dirty="0" err="1">
                <a:solidFill>
                  <a:srgbClr val="002060"/>
                </a:solidFill>
              </a:rPr>
              <a:t>жорықтарды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кез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келген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мүмкіндікті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пайдаланыңыз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Табиғатты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және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оның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құбылыстарын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бақылауға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үйретіңіз</a:t>
            </a:r>
            <a:r>
              <a:rPr lang="ru-RU" b="1" dirty="0" smtClean="0">
                <a:solidFill>
                  <a:srgbClr val="002060"/>
                </a:solidFill>
              </a:rPr>
              <a:t>..</a:t>
            </a:r>
          </a:p>
          <a:p>
            <a:pPr marL="438150" lvl="0" indent="-342900">
              <a:buFont typeface="Wingdings" panose="05000000000000000000" pitchFamily="2" charset="2"/>
              <a:buChar char="v"/>
            </a:pPr>
            <a:endParaRPr lang="ru-RU" dirty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0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0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3429000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lvl="0" indent="-342900"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  <a:p>
            <a:pPr marL="438150" lvl="0" indent="-342900"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  <a:p>
            <a:pPr marL="438150" lvl="0" indent="-342900"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  <a:p>
            <a:pPr marL="438150" lvl="0" indent="-342900"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  <a:p>
            <a:pPr marL="438150" lvl="0" indent="-342900"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  <a:p>
            <a:pPr marL="438150" lvl="0" indent="-342900"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6" name="Picture 10" descr="https://st3.depositphotos.com/12674628/17020/i/950/depositphotos_170207830-stock-photo-father-and-son-walking-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785926"/>
            <a:ext cx="5500726" cy="292895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4857760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lvl="0" indent="-34290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Развивая внимание своего ребенка, учитывайте круг его увлечений.  Отталкиваясь от его увлечений, привлекайте его внимание к другим процессам и явлением, связанным с его увлечениями. Постоянно тренируйте внимание своего ребенка.  Используйте для этого прогулки на свежем воздухе, поездки, походы, любую возможность. Учите наблюдать за природой и ее явлениями.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9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s1200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" y="1072"/>
            <a:ext cx="9112149" cy="685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1071538" y="476672"/>
            <a:ext cx="7532910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Өз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балаңызға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a typeface="Calibri"/>
                <a:cs typeface="Times New Roman"/>
              </a:rPr>
              <a:t>жеке</a:t>
            </a:r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a typeface="Calibri"/>
                <a:cs typeface="Times New Roman"/>
              </a:rPr>
              <a:t>тұлға</a:t>
            </a:r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a typeface="Calibri"/>
                <a:cs typeface="Times New Roman"/>
              </a:rPr>
              <a:t>ретінде</a:t>
            </a:r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a typeface="Calibri"/>
                <a:cs typeface="Times New Roman"/>
              </a:rPr>
              <a:t>қараңыз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.</a:t>
            </a:r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endParaRPr lang="ru-RU" sz="2400" b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 algn="ctr"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ru-RU" sz="2400" b="1" dirty="0">
              <a:solidFill>
                <a:srgbClr val="002060"/>
              </a:solidFill>
              <a:latin typeface="Garamond" panose="02020404030301010803" pitchFamily="18" charset="0"/>
              <a:ea typeface="Calibri"/>
              <a:cs typeface="Times New Roman"/>
            </a:endParaRPr>
          </a:p>
        </p:txBody>
      </p:sp>
      <p:pic>
        <p:nvPicPr>
          <p:cNvPr id="6" name="Picture 6" descr="За усыновление подростков установят повышенную выплату — Рамблер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4"/>
          <a:stretch/>
        </p:blipFill>
        <p:spPr bwMode="auto">
          <a:xfrm>
            <a:off x="2071670" y="1571612"/>
            <a:ext cx="5403518" cy="294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57224" y="5137160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Смотрите на своего ребенка как на самостоятельную личность. 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8" name="Picture 6" descr="За усыновление подростков установят повышенную выплату — Рамблер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4"/>
          <a:stretch/>
        </p:blipFill>
        <p:spPr bwMode="auto">
          <a:xfrm>
            <a:off x="2071670" y="1571612"/>
            <a:ext cx="5546394" cy="294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39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71480"/>
            <a:ext cx="85347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ru-RU" sz="2000" b="1" dirty="0" err="1" smtClean="0">
                <a:solidFill>
                  <a:srgbClr val="002060"/>
                </a:solidFill>
              </a:rPr>
              <a:t>Әрдайым</a:t>
            </a:r>
            <a:r>
              <a:rPr lang="ru-RU" sz="2000" b="1" dirty="0" smtClean="0">
                <a:solidFill>
                  <a:srgbClr val="002060"/>
                </a:solidFill>
              </a:rPr>
              <a:t>  </a:t>
            </a:r>
            <a:r>
              <a:rPr lang="kk-KZ" sz="2000" b="1" dirty="0" smtClean="0">
                <a:solidFill>
                  <a:srgbClr val="002060"/>
                </a:solidFill>
              </a:rPr>
              <a:t>өз </a:t>
            </a:r>
            <a:r>
              <a:rPr lang="ru-RU" sz="2000" b="1" dirty="0" err="1" smtClean="0">
                <a:solidFill>
                  <a:srgbClr val="002060"/>
                </a:solidFill>
              </a:rPr>
              <a:t>сөзіңізде</a:t>
            </a:r>
            <a:r>
              <a:rPr lang="ru-RU" sz="2000" b="1" dirty="0" smtClean="0">
                <a:solidFill>
                  <a:srgbClr val="002060"/>
                </a:solidFill>
              </a:rPr>
              <a:t>  </a:t>
            </a:r>
            <a:r>
              <a:rPr lang="ru-RU" sz="2000" b="1" dirty="0" err="1" smtClean="0">
                <a:solidFill>
                  <a:srgbClr val="002060"/>
                </a:solidFill>
              </a:rPr>
              <a:t>тұра</a:t>
            </a:r>
            <a:r>
              <a:rPr lang="ru-RU" sz="2000" b="1" dirty="0" smtClean="0">
                <a:solidFill>
                  <a:srgbClr val="002060"/>
                </a:solidFill>
              </a:rPr>
              <a:t>  </a:t>
            </a:r>
            <a:r>
              <a:rPr lang="ru-RU" sz="2000" b="1" dirty="0" err="1">
                <a:solidFill>
                  <a:srgbClr val="002060"/>
                </a:solidFill>
              </a:rPr>
              <a:t>алатыныңызды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өзіңіздің</a:t>
            </a:r>
            <a:r>
              <a:rPr lang="ru-RU" sz="2000" b="1" dirty="0" smtClean="0">
                <a:solidFill>
                  <a:srgbClr val="002060"/>
                </a:solidFill>
              </a:rPr>
              <a:t>  </a:t>
            </a:r>
            <a:r>
              <a:rPr lang="ru-RU" sz="2000" b="1" dirty="0" err="1" smtClean="0">
                <a:solidFill>
                  <a:srgbClr val="002060"/>
                </a:solidFill>
              </a:rPr>
              <a:t>жүріс-тұрысыңызбен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дәлелдеңіз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357827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Все время доказывайте своим поведением, что умеете держать слово.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https://www.nastroy.net/pic/images/201910/494606-15706620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43050"/>
            <a:ext cx="5857916" cy="3381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0374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428604"/>
            <a:ext cx="85725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kk-KZ" sz="2400" b="1" dirty="0" smtClean="0">
                <a:solidFill>
                  <a:srgbClr val="002060"/>
                </a:solidFill>
              </a:rPr>
              <a:t>Бала кез-келген уақытта Сізден өз сұрағына жауап ала алатындай қарым-қатынас ортасын құрыңыз.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400" b="1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400" b="1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400" b="1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Держите </a:t>
            </a:r>
            <a:r>
              <a:rPr lang="ru-RU" sz="2400" b="1" dirty="0">
                <a:solidFill>
                  <a:srgbClr val="002060"/>
                </a:solidFill>
              </a:rPr>
              <a:t>себя так, </a:t>
            </a:r>
            <a:r>
              <a:rPr lang="ru-RU" sz="2400" b="1" dirty="0" smtClean="0">
                <a:solidFill>
                  <a:srgbClr val="002060"/>
                </a:solidFill>
              </a:rPr>
              <a:t>чтобы </a:t>
            </a:r>
            <a:r>
              <a:rPr lang="ru-RU" sz="2400" b="1" dirty="0">
                <a:solidFill>
                  <a:srgbClr val="002060"/>
                </a:solidFill>
              </a:rPr>
              <a:t>ребенок не боялся идти к вам </a:t>
            </a:r>
            <a:r>
              <a:rPr lang="ru-RU" sz="2400" b="1" dirty="0" smtClean="0">
                <a:solidFill>
                  <a:srgbClr val="002060"/>
                </a:solidFill>
              </a:rPr>
              <a:t>с любым вопросом, </a:t>
            </a:r>
            <a:r>
              <a:rPr lang="ru-RU" sz="2400" b="1" dirty="0">
                <a:solidFill>
                  <a:srgbClr val="002060"/>
                </a:solidFill>
              </a:rPr>
              <a:t>даже тогда, когда чувствует, что вопрос  деликатный.</a:t>
            </a:r>
          </a:p>
        </p:txBody>
      </p:sp>
      <p:pic>
        <p:nvPicPr>
          <p:cNvPr id="9218" name="Picture 2" descr="http://karapuz.net.ua/images/1374/1374-pochemu-u-rebenka-bolit-golova-i-chto-delat-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4"/>
            <a:ext cx="5857916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1323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s1200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" y="1072"/>
            <a:ext cx="9112149" cy="685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928662" y="285728"/>
            <a:ext cx="767578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Баланы </a:t>
            </a:r>
            <a:r>
              <a:rPr lang="ru-RU" sz="2400" b="1" dirty="0" err="1">
                <a:solidFill>
                  <a:srgbClr val="002060"/>
                </a:solidFill>
              </a:rPr>
              <a:t>ұятқа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қалдырмас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бұрын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немесе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жазаламас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бұрын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ол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бұл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теріс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әрекетке</a:t>
            </a:r>
            <a:r>
              <a:rPr lang="ru-RU" sz="2400" b="1" dirty="0" smtClean="0">
                <a:solidFill>
                  <a:srgbClr val="002060"/>
                </a:solidFill>
              </a:rPr>
              <a:t> не </a:t>
            </a:r>
            <a:r>
              <a:rPr lang="ru-RU" sz="2400" b="1" dirty="0" err="1" smtClean="0">
                <a:solidFill>
                  <a:srgbClr val="002060"/>
                </a:solidFill>
              </a:rPr>
              <a:t>үшін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барғанын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түсінуге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тырысыңыз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Прежде </a:t>
            </a:r>
            <a:r>
              <a:rPr lang="ru-RU" sz="2400" b="1" dirty="0">
                <a:solidFill>
                  <a:srgbClr val="002060"/>
                </a:solidFill>
              </a:rPr>
              <a:t>чем пристыдить  или наказать ребенка , постарайтесь понять из каких пробуждений он совершил этот проступок.</a:t>
            </a:r>
          </a:p>
        </p:txBody>
      </p:sp>
      <p:pic>
        <p:nvPicPr>
          <p:cNvPr id="6" name="Picture 2" descr="Как правильно наказывать ребёнка: 10 важных правил - Телеканал «О!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714488"/>
            <a:ext cx="6858048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9510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s1200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" y="1072"/>
            <a:ext cx="9112149" cy="685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571472" y="980728"/>
            <a:ext cx="8032976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Оған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әркез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кішкентай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балаға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сияқты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қарым-қатынас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жасамаңыз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 .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Не </a:t>
            </a:r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>обращайтесь с ним все время как с маленьким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.</a:t>
            </a:r>
          </a:p>
        </p:txBody>
      </p:sp>
      <p:pic>
        <p:nvPicPr>
          <p:cNvPr id="7" name="Picture 2" descr="5 принципов, как правильно наказывать детей: советы психоло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857365"/>
            <a:ext cx="7186710" cy="3071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485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s1200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" y="1072"/>
            <a:ext cx="9112149" cy="685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714348" y="1196753"/>
            <a:ext cx="78180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rgbClr val="002060"/>
                </a:solidFill>
              </a:rPr>
              <a:t>Балаңыз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жасай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алатын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іс-әрекетті</a:t>
            </a:r>
            <a:r>
              <a:rPr lang="ru-RU" sz="2400" b="1" dirty="0" smtClean="0">
                <a:solidFill>
                  <a:srgbClr val="002060"/>
                </a:solidFill>
              </a:rPr>
              <a:t>   </a:t>
            </a:r>
            <a:r>
              <a:rPr lang="ru-RU" sz="2400" b="1" dirty="0" err="1">
                <a:solidFill>
                  <a:srgbClr val="002060"/>
                </a:solidFill>
              </a:rPr>
              <a:t>ол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үшін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өзіңіз</a:t>
            </a: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</a:rPr>
              <a:t>жасамаңыз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Не </a:t>
            </a:r>
            <a:r>
              <a:rPr lang="ru-RU" sz="2400" b="1" dirty="0">
                <a:solidFill>
                  <a:srgbClr val="002060"/>
                </a:solidFill>
              </a:rPr>
              <a:t>балуйте, и не делайте за него то, что он мог бы сделать сам.</a:t>
            </a:r>
          </a:p>
        </p:txBody>
      </p:sp>
      <p:pic>
        <p:nvPicPr>
          <p:cNvPr id="6" name="Picture 4" descr="Почему дети должны помогать родителям по дому? – ПОЧЕМУХА.РУ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214554"/>
            <a:ext cx="6643734" cy="29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56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s1200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" y="1072"/>
            <a:ext cx="9112149" cy="685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1285852" y="571480"/>
            <a:ext cx="735811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Бос </a:t>
            </a:r>
            <a:r>
              <a:rPr lang="ru-RU" sz="2400" b="1" dirty="0" err="1" smtClean="0">
                <a:solidFill>
                  <a:srgbClr val="002060"/>
                </a:solidFill>
              </a:rPr>
              <a:t>уақытыңызды</a:t>
            </a: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</a:rPr>
              <a:t>баламен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өткізуге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арнаңыз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Чаще </a:t>
            </a:r>
            <a:r>
              <a:rPr lang="ru-RU" sz="2400" b="1" dirty="0">
                <a:solidFill>
                  <a:srgbClr val="002060"/>
                </a:solidFill>
              </a:rPr>
              <a:t>проводите вместе свободное время.</a:t>
            </a:r>
          </a:p>
        </p:txBody>
      </p:sp>
      <p:pic>
        <p:nvPicPr>
          <p:cNvPr id="8" name="Picture 16" descr="https://www.nastroy.net/pic/images/201910/494606-1570662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714488"/>
            <a:ext cx="5000660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898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s1200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" y="1072"/>
            <a:ext cx="9112149" cy="685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714348" y="908720"/>
            <a:ext cx="76740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kk-KZ" sz="2400" b="1" dirty="0" smtClean="0">
                <a:solidFill>
                  <a:srgbClr val="002060"/>
                </a:solidFill>
              </a:rPr>
              <a:t>Балаңыздың жетістіктерін әрдайым қолдап отырыңыз.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Поддерживайте </a:t>
            </a:r>
            <a:r>
              <a:rPr lang="ru-RU" sz="2400" b="1" dirty="0">
                <a:solidFill>
                  <a:srgbClr val="002060"/>
                </a:solidFill>
              </a:rPr>
              <a:t>успехи ребенка.</a:t>
            </a:r>
          </a:p>
        </p:txBody>
      </p:sp>
      <p:pic>
        <p:nvPicPr>
          <p:cNvPr id="6" name="Picture 8" descr="https://st2.depositphotos.com/1008450/12183/i/950/depositphotos_121830026-stock-photo-father-and-s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000240"/>
            <a:ext cx="6072230" cy="3500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8074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331</Words>
  <Application>Microsoft Office PowerPoint</Application>
  <PresentationFormat>Экран (4:3)</PresentationFormat>
  <Paragraphs>100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Ата-аналар назарына! Балаңыздың зейінінің түп негізінде  қызығушылығы  жатыр. Сіз ұсынып отырған ойындар әр-түрлі және қызықты болған сайын балаңыздың зейінін  соғұрлым дамыту мүмкіндігі жоғарырақ болады.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39</cp:revision>
  <dcterms:created xsi:type="dcterms:W3CDTF">2020-05-13T08:43:20Z</dcterms:created>
  <dcterms:modified xsi:type="dcterms:W3CDTF">2020-05-14T10:15:46Z</dcterms:modified>
</cp:coreProperties>
</file>