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0" r:id="rId4"/>
    <p:sldId id="273" r:id="rId5"/>
    <p:sldId id="270" r:id="rId6"/>
    <p:sldId id="261" r:id="rId7"/>
    <p:sldId id="262" r:id="rId8"/>
    <p:sldId id="263" r:id="rId9"/>
    <p:sldId id="264" r:id="rId10"/>
    <p:sldId id="271" r:id="rId11"/>
    <p:sldId id="265" r:id="rId12"/>
    <p:sldId id="272" r:id="rId13"/>
    <p:sldId id="266" r:id="rId14"/>
    <p:sldId id="259" r:id="rId15"/>
    <p:sldId id="25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2874" y="-10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6BB9DB-A210-48E5-B5E1-4BC2C55D6D11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93524-AD42-4597-89BE-71B0DF003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298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93524-AD42-4597-89BE-71B0DF0032AD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.pinimg.com/originals/04/2e/75/042e750cbc58c97de7c0a07512475e5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Рекомендации родителям выпускников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при подготовке к ЕНТ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5373216"/>
            <a:ext cx="6400800" cy="1198984"/>
          </a:xfrm>
        </p:spPr>
        <p:txBody>
          <a:bodyPr>
            <a:normAutofit/>
          </a:bodyPr>
          <a:lstStyle/>
          <a:p>
            <a:pPr algn="r">
              <a:spcBef>
                <a:spcPts val="0"/>
              </a:spcBef>
            </a:pPr>
            <a:r>
              <a:rPr lang="ru-RU" sz="2000" smtClean="0">
                <a:solidFill>
                  <a:schemeClr val="tx1"/>
                </a:solidFill>
              </a:rPr>
              <a:t>Педагоги-психологи: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r"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</a:rPr>
              <a:t>Зиновьева С.А.</a:t>
            </a:r>
          </a:p>
          <a:p>
            <a:pPr algn="r"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</a:rPr>
              <a:t>Маслюк С.А. 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31640" y="260648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КГУ «Средняя школа №24» </a:t>
            </a:r>
            <a:r>
              <a:rPr kumimoji="0" lang="ru-RU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акимата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г.Усть-Каменогорска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9" name="Picture 5" descr="D:\user\Documents\ЕНТ\соединение-семьи-в-форме-сердца-2675751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3956074"/>
            <a:ext cx="3384376" cy="290192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.pinimg.com/originals/04/2e/75/042e750cbc58c97de7c0a07512475e5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Правила «внимательных» родителей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Подбадривайте детей, хвалите их за то, что они делают хорошо.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Повышайте их уверенность в себе, так как чем больше ребенок боится неудачи, тем больше вероятность допущения ошибок.</a:t>
            </a:r>
          </a:p>
          <a:p>
            <a:pPr lvl="0">
              <a:buNone/>
            </a:pPr>
            <a:endParaRPr lang="ru-RU" dirty="0" smtClean="0"/>
          </a:p>
          <a:p>
            <a:r>
              <a:rPr lang="ru-RU" dirty="0" smtClean="0"/>
              <a:t>Наблюдайте за самочувствием ребенка. Никто, кроме Вас, не сможет вовремя заметить и предотвратить ухудшение состояния ребенка, связанное с переутомлением.</a:t>
            </a:r>
          </a:p>
          <a:p>
            <a:pPr lvl="0">
              <a:buNone/>
            </a:pPr>
            <a:endParaRPr lang="ru-RU" dirty="0" smtClean="0"/>
          </a:p>
          <a:p>
            <a:pPr lvl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.pinimg.com/originals/04/2e/75/042e750cbc58c97de7c0a07512475e5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Правила «внимательных» родителей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5145435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Контролируйте режим подготовки ребенка, не допускайте перегрузок, объясните ему, что он обязательно должен чередовать занятия с отдыхом.</a:t>
            </a:r>
          </a:p>
          <a:p>
            <a:pPr lvl="0">
              <a:buNone/>
            </a:pPr>
            <a:endParaRPr lang="ru-RU" sz="1300" dirty="0" smtClean="0"/>
          </a:p>
          <a:p>
            <a:pPr lvl="0"/>
            <a:r>
              <a:rPr lang="ru-RU" dirty="0" smtClean="0"/>
              <a:t>Обеспечьте дома удобное место для занятий, проследите, чтобы никто из домашних не мешал.</a:t>
            </a:r>
          </a:p>
          <a:p>
            <a:pPr lvl="0">
              <a:buNone/>
            </a:pPr>
            <a:endParaRPr lang="ru-RU" sz="1300" dirty="0" smtClean="0"/>
          </a:p>
          <a:p>
            <a:r>
              <a:rPr lang="ru-RU" dirty="0" smtClean="0"/>
              <a:t>Накануне ЕНТ обеспечьте ребенку полноценный отдых, он должен отдохнуть и как следует выспаться.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.pinimg.com/originals/04/2e/75/042e750cbc58c97de7c0a07512475e5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Правила «внимательных» родителей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ru-RU" sz="3000" dirty="0" smtClean="0"/>
              <a:t>Обратите внимание на питание ребенка: во время интенсивного умственного напряжения ему необходима питательная и разнообразная пища и сбалансированный комплекс витаминов. Такие продукты, как рыба, творог, орехи, курага и т.д. стимулируют работу головного мозга. 	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.pinimg.com/originals/04/2e/75/042e750cbc58c97de7c0a07512475e5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Autofit/>
          </a:bodyPr>
          <a:lstStyle/>
          <a:p>
            <a:pPr lvl="0" algn="ctr"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Если ребенок старается и прилагает много усилий, не надо скупиться на похвалу. </a:t>
            </a:r>
          </a:p>
          <a:p>
            <a:pPr lvl="0" algn="ctr">
              <a:buNone/>
            </a:pPr>
            <a:endParaRPr lang="ru-RU" sz="3600" b="1" dirty="0" smtClean="0">
              <a:solidFill>
                <a:srgbClr val="002060"/>
              </a:solidFill>
            </a:endParaRPr>
          </a:p>
          <a:p>
            <a:pPr lvl="0" algn="ctr"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Даже если ЕНТ не завершится высокой отметкой, ребенок будет знать, что родителям важны его старания и желание быть успешным.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.pinimg.com/originals/04/2e/75/042e750cbc58c97de7c0a07512475e5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Чтобы поддержать ребенка, необходимо: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Опираться на его сильные стороны;</a:t>
            </a:r>
          </a:p>
          <a:p>
            <a:pPr lvl="0"/>
            <a:r>
              <a:rPr lang="ru-RU" dirty="0" smtClean="0"/>
              <a:t>Избегать подчеркивания промахов ребенка;</a:t>
            </a:r>
          </a:p>
          <a:p>
            <a:pPr lvl="0"/>
            <a:r>
              <a:rPr lang="ru-RU" dirty="0" smtClean="0"/>
              <a:t>Проявлять веру в ребенка, сочувствие к нему, уверенность в его силах;</a:t>
            </a:r>
          </a:p>
          <a:p>
            <a:pPr lvl="0"/>
            <a:r>
              <a:rPr lang="ru-RU" dirty="0" smtClean="0"/>
              <a:t>Создать дома обстановку дружелюбия и уважения, уметь и хотеть демонстрировать любовь и уважение к ребенку;</a:t>
            </a:r>
          </a:p>
          <a:p>
            <a:pPr lvl="0"/>
            <a:r>
              <a:rPr lang="ru-RU" dirty="0" smtClean="0"/>
              <a:t>Будьте одновременно тверды и добры, но не выступайте в роли судьи;</a:t>
            </a:r>
          </a:p>
          <a:p>
            <a:pPr lvl="0"/>
            <a:r>
              <a:rPr lang="ru-RU" dirty="0" smtClean="0"/>
              <a:t>Поддерживайте своего ребенка, демонстрируйте, что понимаете его переживания.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.pinimg.com/originals/04/2e/75/042e750cbc58c97de7c0a07512475e5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714621"/>
            <a:ext cx="8556010" cy="17145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                  Поддержка основана на вере в прирожденную способность личности преодолевать жизненные трудности при поддержке тех, кого она считает значимыми для себя.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3563888" y="332656"/>
            <a:ext cx="5112568" cy="2448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Поддерживать  ребенка - значит верить в него.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2" descr="https://info-tses.kz/wp-content/uploads/2019/08/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500042"/>
            <a:ext cx="3170187" cy="2111345"/>
          </a:xfrm>
          <a:prstGeom prst="rect">
            <a:avLst/>
          </a:prstGeom>
          <a:noFill/>
        </p:spPr>
      </p:pic>
      <p:pic>
        <p:nvPicPr>
          <p:cNvPr id="8" name="Picture 2" descr="https://vsezdorovo.com/wp-content/uploads/2018/04/pozdravleniya-s-poslednim-zvonkom-2018-9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86380" y="4214818"/>
            <a:ext cx="3510923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.pinimg.com/originals/04/2e/75/042e750cbc58c97de7c0a07512475e5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452596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ru-RU" sz="4800" b="1" dirty="0" smtClean="0">
                <a:solidFill>
                  <a:srgbClr val="C00000"/>
                </a:solidFill>
              </a:rPr>
              <a:t>Стресс — это не то, что с вами случилось, а то, как вы это   </a:t>
            </a:r>
          </a:p>
          <a:p>
            <a:pPr marL="0" indent="0" algn="r">
              <a:buNone/>
            </a:pPr>
            <a:r>
              <a:rPr lang="ru-RU" sz="4800" b="1" dirty="0" smtClean="0">
                <a:solidFill>
                  <a:srgbClr val="C00000"/>
                </a:solidFill>
              </a:rPr>
              <a:t>                       воспринимаете. </a:t>
            </a:r>
          </a:p>
          <a:p>
            <a:pPr marL="0" indent="0" algn="r">
              <a:buNone/>
            </a:pPr>
            <a:endParaRPr lang="ru-RU" sz="4000" b="1" dirty="0" smtClean="0">
              <a:solidFill>
                <a:srgbClr val="C00000"/>
              </a:solidFill>
            </a:endParaRPr>
          </a:p>
          <a:p>
            <a:pPr marL="0" indent="0" algn="r">
              <a:buNone/>
            </a:pPr>
            <a:r>
              <a:rPr lang="ru-RU" sz="4000" b="1" dirty="0" err="1" smtClean="0">
                <a:solidFill>
                  <a:srgbClr val="C00000"/>
                </a:solidFill>
              </a:rPr>
              <a:t>Ганс</a:t>
            </a:r>
            <a:r>
              <a:rPr lang="ru-RU" sz="4000" b="1" dirty="0" smtClean="0">
                <a:solidFill>
                  <a:srgbClr val="C00000"/>
                </a:solidFill>
              </a:rPr>
              <a:t> </a:t>
            </a:r>
            <a:r>
              <a:rPr lang="ru-RU" sz="4000" b="1" dirty="0" err="1" smtClean="0">
                <a:solidFill>
                  <a:srgbClr val="C00000"/>
                </a:solidFill>
              </a:rPr>
              <a:t>Селье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.pinimg.com/originals/04/2e/75/042e750cbc58c97de7c0a07512475e5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7944" y="260648"/>
            <a:ext cx="4629200" cy="2304256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Каждый родитель </a:t>
            </a:r>
            <a:b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должен понимать: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16386" name="Picture 2" descr="ÐÐµÑÑÑÑ Ð¾ÑÐ¸Ð±Ð¾Ðº Ð² Ð²Ð¾ÑÐ¿Ð¸ÑÐ°Ð½Ð¸Ð¸ Ð¿Ð¾Ð´ÑÐ¾ÑÑÐºÐ° | ÐÑÑÐ½Ð°Ð» ÐÐ¾Ð¼Ð°ÑÐ½Ð¸Ð¹ Ð¾ÑÐ°Ð³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0648"/>
            <a:ext cx="4227007" cy="23762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899592" y="2996952"/>
            <a:ext cx="73448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002060"/>
                </a:solidFill>
              </a:rPr>
              <a:t>важность результатов экзаменов и ЕНТ не должна затмевать заботу о здоровье подростка и его эмоциональном благополучии</a:t>
            </a:r>
            <a:r>
              <a:rPr lang="ru-RU" sz="3600" b="1" i="1" dirty="0" smtClean="0"/>
              <a:t>.</a:t>
            </a:r>
            <a:endParaRPr lang="ru-RU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.pinimg.com/originals/04/2e/75/042e750cbc58c97de7c0a07512475e5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132856"/>
            <a:ext cx="8229600" cy="1143000"/>
          </a:xfrm>
        </p:spPr>
        <p:txBody>
          <a:bodyPr>
            <a:noAutofit/>
          </a:bodyPr>
          <a:lstStyle/>
          <a:p>
            <a:r>
              <a:rPr lang="ru-RU" sz="4000" b="1" i="1" dirty="0" smtClean="0">
                <a:solidFill>
                  <a:srgbClr val="002060"/>
                </a:solidFill>
              </a:rPr>
              <a:t>Стратегии родительской поддержки</a:t>
            </a:r>
            <a:endParaRPr lang="ru-RU" sz="4000" b="1" i="1" dirty="0">
              <a:solidFill>
                <a:srgbClr val="002060"/>
              </a:solidFill>
            </a:endParaRPr>
          </a:p>
        </p:txBody>
      </p:sp>
      <p:pic>
        <p:nvPicPr>
          <p:cNvPr id="20482" name="Picture 2" descr="ÐÐ°Ðº Ð²ÑÐ¶Ð¸ÑÑ Ð² ÑÐµÐ¼ÑÐµ Ñ Ð¿Ð¾Ð´ÑÐ¾ÑÑÐºÐ¾Ð¼? â Ð±Ð»Ð¾Ð³ Ð¸Ð·Ð´Ð°ÑÐµÐ»ÑÑÑÐ²Ð° â Â«ÐÐ¸ÐºÐµÑÂ»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332656"/>
            <a:ext cx="2377750" cy="15841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484" name="Picture 4" descr="7 Ð²ÐµÑÐµÐ¹, ÐºÐ¾ÑÐ¾ÑÑÐµ Ð´Ð¾Ð»Ð¶ÐµÐ½ Ð·Ð½Ð°ÑÑ Ð¿Ð°Ð¿Ð° Ð´ÐµÐ²Ð¾ÑÐºÐ¸-Ð¿Ð¾Ð´ÑÐ¾ÑÑÐºÐ° | ÐÑÑÐ½Ð°Ð» ..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332656"/>
            <a:ext cx="2482560" cy="16561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486" name="Picture 6" descr="Ð¡ÑÐ°ÑÑÐ»Ð¸Ð²ÑÐµ ÑÐ¾Ð´Ð¸ÑÐµÐ»Ð¸ Ñ Ð¸Ñ Ð´ÐµÑÑÐ¼Ð¸ Ð¿Ð¾Ð´ÑÐ¾ÑÑÐºÐ° Ð¡ÑÐ¾ÐºÐ¾Ð²Ð¾Ðµ Ð¤Ð¾ÑÐ¾ ...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95736" y="3761656"/>
            <a:ext cx="4647420" cy="309634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.pinimg.com/originals/04/2e/75/042e750cbc58c97de7c0a07512475e5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ПЕРВАЯ СТРАТЕГИЯ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80728"/>
            <a:ext cx="8568952" cy="554461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Больше </a:t>
            </a:r>
            <a:r>
              <a:rPr lang="ru-RU" sz="3600" b="1" i="1" dirty="0" smtClean="0">
                <a:solidFill>
                  <a:srgbClr val="FF0000"/>
                </a:solidFill>
              </a:rPr>
              <a:t>улыбайтесь</a:t>
            </a:r>
            <a:r>
              <a:rPr lang="ru-RU" sz="3600" b="1" dirty="0" smtClean="0">
                <a:solidFill>
                  <a:srgbClr val="FF0000"/>
                </a:solidFill>
              </a:rPr>
              <a:t> своему ребенку!</a:t>
            </a:r>
          </a:p>
          <a:p>
            <a:pPr algn="ctr">
              <a:buNone/>
            </a:pPr>
            <a:r>
              <a:rPr lang="ru-RU" dirty="0" smtClean="0"/>
              <a:t>Без сомнения - даже самые хорошие слова, сказанные нами ребенку, не вызовут в его душе радостного отклика, если они будут произноситься с угрюмым выражением лица. 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Ворота души человека – его глаза, </a:t>
            </a:r>
          </a:p>
          <a:p>
            <a:pPr algn="ctr">
              <a:buNone/>
            </a:pPr>
            <a:r>
              <a:rPr lang="ru-RU" dirty="0" smtClean="0"/>
              <a:t>а открывает их – улыбка! </a:t>
            </a:r>
          </a:p>
          <a:p>
            <a:pPr algn="ctr">
              <a:buNone/>
            </a:pPr>
            <a:r>
              <a:rPr lang="ru-RU" dirty="0" smtClean="0"/>
              <a:t>Поэтому  не забывайте улыбаться! </a:t>
            </a:r>
          </a:p>
          <a:p>
            <a:pPr algn="ctr">
              <a:buNone/>
            </a:pPr>
            <a:r>
              <a:rPr lang="ru-RU" dirty="0" smtClean="0"/>
              <a:t>Пусть из ваших глаз льется свет </a:t>
            </a:r>
          </a:p>
          <a:p>
            <a:pPr algn="ctr">
              <a:buNone/>
            </a:pPr>
            <a:r>
              <a:rPr lang="ru-RU" dirty="0" smtClean="0"/>
              <a:t>вашей любви к ребенку!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.pinimg.com/originals/04/2e/75/042e750cbc58c97de7c0a07512475e5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300" b="1" i="1" dirty="0" smtClean="0">
                <a:solidFill>
                  <a:srgbClr val="FF0000"/>
                </a:solidFill>
              </a:rPr>
              <a:t>Больше</a:t>
            </a:r>
            <a:r>
              <a:rPr lang="ru-RU" sz="3300" b="1" i="1" dirty="0" smtClean="0"/>
              <a:t> </a:t>
            </a:r>
            <a:r>
              <a:rPr lang="ru-RU" sz="3300" b="1" i="1" dirty="0" smtClean="0">
                <a:solidFill>
                  <a:srgbClr val="FF0000"/>
                </a:solidFill>
              </a:rPr>
              <a:t>разговаривайте со своим ребенком! </a:t>
            </a:r>
          </a:p>
          <a:p>
            <a:pPr algn="ctr">
              <a:buNone/>
            </a:pPr>
            <a:r>
              <a:rPr lang="ru-RU" sz="3000" dirty="0" smtClean="0"/>
              <a:t>Отвечайте на его вопросы! Обсуждайте его тревоги и страхи.</a:t>
            </a:r>
          </a:p>
          <a:p>
            <a:pPr algn="ctr">
              <a:buNone/>
            </a:pPr>
            <a:endParaRPr lang="ru-RU" sz="1200" dirty="0" smtClean="0"/>
          </a:p>
          <a:p>
            <a:pPr algn="ctr">
              <a:spcBef>
                <a:spcPts val="0"/>
              </a:spcBef>
              <a:buNone/>
            </a:pPr>
            <a:r>
              <a:rPr lang="ru-RU" sz="3000" dirty="0" smtClean="0"/>
              <a:t> Не жалейте времени на беседы с вашим ребенком! </a:t>
            </a:r>
            <a:r>
              <a:rPr lang="ru-RU" sz="3000" i="1" dirty="0" smtClean="0">
                <a:solidFill>
                  <a:schemeClr val="accent6">
                    <a:lumMod val="50000"/>
                  </a:schemeClr>
                </a:solidFill>
              </a:rPr>
              <a:t>Именно сейчас </a:t>
            </a:r>
            <a:r>
              <a:rPr lang="ru-RU" sz="3000" dirty="0" smtClean="0"/>
              <a:t>они особенно ему нужны.  </a:t>
            </a:r>
            <a:r>
              <a:rPr lang="ru-RU" sz="3000" i="1" dirty="0" smtClean="0">
                <a:solidFill>
                  <a:schemeClr val="accent6">
                    <a:lumMod val="50000"/>
                  </a:schemeClr>
                </a:solidFill>
              </a:rPr>
              <a:t>Именно сейчас </a:t>
            </a:r>
            <a:r>
              <a:rPr lang="ru-RU" sz="3000" dirty="0" smtClean="0"/>
              <a:t>они особенно ценны.</a:t>
            </a:r>
          </a:p>
          <a:p>
            <a:pPr>
              <a:spcBef>
                <a:spcPts val="0"/>
              </a:spcBef>
              <a:buNone/>
            </a:pPr>
            <a:r>
              <a:rPr lang="ru-RU" sz="3000" dirty="0" smtClean="0"/>
              <a:t> </a:t>
            </a:r>
          </a:p>
          <a:p>
            <a:pPr algn="ctr">
              <a:buNone/>
            </a:pPr>
            <a:r>
              <a:rPr lang="ru-RU" sz="3000" dirty="0" smtClean="0">
                <a:solidFill>
                  <a:schemeClr val="accent6">
                    <a:lumMod val="50000"/>
                  </a:schemeClr>
                </a:solidFill>
              </a:rPr>
              <a:t>Будьте уверены </a:t>
            </a:r>
            <a:r>
              <a:rPr lang="ru-RU" sz="3000" dirty="0" smtClean="0"/>
              <a:t>– ребенок на всю жизнь запомнит вашу внимательность и будет всегда за нее благодарен.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/>
          <a:lstStyle/>
          <a:p>
            <a:r>
              <a:rPr lang="ru-RU" dirty="0" smtClean="0"/>
              <a:t>ВТОРАЯ СТРАТЕГИЯ.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.pinimg.com/originals/04/2e/75/042e750cbc58c97de7c0a07512475e5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>
            <a:normAutofit/>
          </a:bodyPr>
          <a:lstStyle/>
          <a:p>
            <a:r>
              <a:rPr lang="ru-RU" dirty="0" smtClean="0"/>
              <a:t>ТРЕТЬЯ СТРАТЕГИЯ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25352"/>
            <a:ext cx="8229600" cy="583264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3900" b="1" dirty="0" smtClean="0">
                <a:solidFill>
                  <a:srgbClr val="FF0000"/>
                </a:solidFill>
              </a:rPr>
              <a:t>Не скупитесь на объятия! </a:t>
            </a:r>
          </a:p>
          <a:p>
            <a:pPr algn="ctr">
              <a:buNone/>
            </a:pPr>
            <a:endParaRPr lang="ru-RU" sz="19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3000" dirty="0" smtClean="0"/>
              <a:t>Обнимайте своего ребенка – физический контакт является надежным средством успокаивания.</a:t>
            </a:r>
          </a:p>
          <a:p>
            <a:pPr algn="ctr">
              <a:buNone/>
            </a:pPr>
            <a:endParaRPr lang="ru-RU" sz="3000" dirty="0" smtClean="0"/>
          </a:p>
          <a:p>
            <a:pPr algn="ctr">
              <a:buNone/>
            </a:pPr>
            <a:r>
              <a:rPr lang="ru-RU" sz="3000" dirty="0" smtClean="0"/>
              <a:t> “Для того, чтобы просто существовать, ребенку требуется четыре объятия в день, для нормального же развития – двенадцать” (В.Сатир)</a:t>
            </a:r>
          </a:p>
          <a:p>
            <a:pPr algn="ctr">
              <a:buNone/>
            </a:pPr>
            <a:endParaRPr lang="ru-RU" sz="3000" dirty="0" smtClean="0"/>
          </a:p>
          <a:p>
            <a:pPr algn="ctr">
              <a:buNone/>
            </a:pPr>
            <a:r>
              <a:rPr lang="ru-RU" sz="3000" dirty="0" smtClean="0"/>
              <a:t>Казалось бы, так просто! А ведь в жизни так часто "забегаемся", "засуетимся" и обнять родное дитя не успеваем!</a:t>
            </a:r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.pinimg.com/originals/04/2e/75/042e750cbc58c97de7c0a07512475e5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08720"/>
          </a:xfrm>
        </p:spPr>
        <p:txBody>
          <a:bodyPr>
            <a:normAutofit/>
          </a:bodyPr>
          <a:lstStyle/>
          <a:p>
            <a:r>
              <a:rPr lang="ru-RU" dirty="0" smtClean="0"/>
              <a:t>ЧЕТВЕРТАЯ СТРАТЕГИЯ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435280" cy="57606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000" dirty="0" smtClean="0"/>
              <a:t> </a:t>
            </a:r>
            <a:r>
              <a:rPr lang="ru-RU" sz="3300" b="1" i="1" dirty="0" smtClean="0">
                <a:solidFill>
                  <a:srgbClr val="FF0000"/>
                </a:solidFill>
              </a:rPr>
              <a:t>Умейте создать правильное, мотивирующее, успокаивающее и вселяющее ребенку веру в себя родительское напутствие! </a:t>
            </a:r>
          </a:p>
          <a:p>
            <a:pPr algn="ctr">
              <a:buNone/>
            </a:pPr>
            <a:endParaRPr lang="ru-RU" sz="1200" b="1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/>
              <a:t>«Я уверен, ты справишься! Всё будет хорошо!», </a:t>
            </a:r>
          </a:p>
          <a:p>
            <a:pPr algn="ctr">
              <a:buNone/>
            </a:pPr>
            <a:r>
              <a:rPr lang="ru-RU" dirty="0" smtClean="0"/>
              <a:t>«Не волнуйся, будь спокойнее! Держись!», </a:t>
            </a:r>
          </a:p>
          <a:p>
            <a:pPr algn="ctr">
              <a:buNone/>
            </a:pPr>
            <a:r>
              <a:rPr lang="ru-RU" dirty="0" smtClean="0"/>
              <a:t>«Ты – умный и сильный! Я тобой горжусь!»,  «Что бы ни случилось, мы любим тебя! </a:t>
            </a:r>
          </a:p>
          <a:p>
            <a:pPr algn="ctr">
              <a:buNone/>
            </a:pPr>
            <a:r>
              <a:rPr lang="ru-RU" dirty="0" smtClean="0"/>
              <a:t>Ты для нас – лучший!» 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.pinimg.com/originals/04/2e/75/042e750cbc58c97de7c0a07512475e5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Правила «внимательных» родителей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7"/>
            <a:ext cx="8496944" cy="4392488"/>
          </a:xfrm>
        </p:spPr>
        <p:txBody>
          <a:bodyPr>
            <a:noAutofit/>
          </a:bodyPr>
          <a:lstStyle/>
          <a:p>
            <a:pPr lvl="0"/>
            <a:r>
              <a:rPr lang="ru-RU" sz="2800" dirty="0" smtClean="0"/>
              <a:t>Не тревожьтесь о количестве баллов, которые ребенок получит, и не критикуйте ребенка после. Внушайте ребенку мысль, что количество баллов не является измерением его возможностей.</a:t>
            </a:r>
          </a:p>
          <a:p>
            <a:pPr lvl="0">
              <a:buNone/>
            </a:pPr>
            <a:endParaRPr lang="ru-RU" sz="2800" dirty="0" smtClean="0"/>
          </a:p>
          <a:p>
            <a:pPr lvl="0"/>
            <a:r>
              <a:rPr lang="ru-RU" sz="2800" dirty="0" smtClean="0"/>
              <a:t>Не повышайте тревожность ребенка накануне ЕНТ. Ребенку всегда передается волнение родителей, если взрослые в ответственный момент могут справиться со своими эмоциями, то ребенок в силу возрастных особенностей может эмоционально «сорваться».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700</Words>
  <Application>Microsoft Office PowerPoint</Application>
  <PresentationFormat>Экран (4:3)</PresentationFormat>
  <Paragraphs>76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Рекомендации родителям выпускников  при подготовке к ЕНТ</vt:lpstr>
      <vt:lpstr>Презентация PowerPoint</vt:lpstr>
      <vt:lpstr>Каждый родитель  должен понимать:</vt:lpstr>
      <vt:lpstr>Стратегии родительской поддержки</vt:lpstr>
      <vt:lpstr>ПЕРВАЯ СТРАТЕГИЯ</vt:lpstr>
      <vt:lpstr>ВТОРАЯ СТРАТЕГИЯ. </vt:lpstr>
      <vt:lpstr>ТРЕТЬЯ СТРАТЕГИЯ</vt:lpstr>
      <vt:lpstr>ЧЕТВЕРТАЯ СТРАТЕГИЯ</vt:lpstr>
      <vt:lpstr>Правила «внимательных» родителей</vt:lpstr>
      <vt:lpstr>Правила «внимательных» родителей</vt:lpstr>
      <vt:lpstr>Правила «внимательных» родителей</vt:lpstr>
      <vt:lpstr>Правила «внимательных» родителей</vt:lpstr>
      <vt:lpstr>Презентация PowerPoint</vt:lpstr>
      <vt:lpstr>Чтобы поддержать ребенка, необходимо: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родителям выпускников  при подготовке к ЕНТ</dc:title>
  <dc:creator>user</dc:creator>
  <cp:lastModifiedBy>Пользователь Windows</cp:lastModifiedBy>
  <cp:revision>26</cp:revision>
  <dcterms:created xsi:type="dcterms:W3CDTF">2020-05-10T13:37:13Z</dcterms:created>
  <dcterms:modified xsi:type="dcterms:W3CDTF">2020-05-14T10:11:44Z</dcterms:modified>
</cp:coreProperties>
</file>