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06.05.2020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404664"/>
            <a:ext cx="7318596" cy="238254"/>
          </a:xfrm>
        </p:spPr>
        <p:txBody>
          <a:bodyPr>
            <a:noAutofit/>
          </a:bodyPr>
          <a:lstStyle/>
          <a:p>
            <a:pPr algn="ctr"/>
            <a:r>
              <a:rPr lang="ru-RU" sz="1600" i="1" dirty="0" smtClean="0">
                <a:solidFill>
                  <a:srgbClr val="7030A0"/>
                </a:solidFill>
                <a:latin typeface="Calibri" pitchFamily="34" charset="0"/>
                <a:cs typeface="Calibri" pitchFamily="34" charset="0"/>
              </a:rPr>
              <a:t>Отдел образования г. Усть-Каменогорска</a:t>
            </a:r>
            <a:endParaRPr lang="ru-RU" sz="1600" i="1" dirty="0">
              <a:solidFill>
                <a:srgbClr val="7030A0"/>
              </a:solidFill>
              <a:latin typeface="Calibri" pitchFamily="34" charset="0"/>
              <a:cs typeface="Calibri" pitchFamily="34" charset="0"/>
            </a:endParaRPr>
          </a:p>
        </p:txBody>
      </p:sp>
      <p:sp>
        <p:nvSpPr>
          <p:cNvPr id="3" name="Подзаголовок 2"/>
          <p:cNvSpPr>
            <a:spLocks noGrp="1"/>
          </p:cNvSpPr>
          <p:nvPr>
            <p:ph type="subTitle" idx="1"/>
          </p:nvPr>
        </p:nvSpPr>
        <p:spPr>
          <a:xfrm>
            <a:off x="2411760" y="1214422"/>
            <a:ext cx="6046440" cy="1350482"/>
          </a:xfrm>
        </p:spPr>
        <p:txBody>
          <a:bodyPr>
            <a:noAutofit/>
          </a:bodyPr>
          <a:lstStyle/>
          <a:p>
            <a:pPr algn="ctr"/>
            <a:r>
              <a:rPr lang="ru-RU" sz="3200" i="1" dirty="0" smtClean="0">
                <a:solidFill>
                  <a:srgbClr val="002060"/>
                </a:solidFill>
                <a:latin typeface="Calibri" pitchFamily="34" charset="0"/>
                <a:cs typeface="Calibri" pitchFamily="34" charset="0"/>
              </a:rPr>
              <a:t>Каким образом можно повысить самооценку ребенка</a:t>
            </a:r>
            <a:r>
              <a:rPr lang="kk-KZ" sz="3200" i="1" dirty="0" smtClean="0">
                <a:solidFill>
                  <a:srgbClr val="002060"/>
                </a:solidFill>
                <a:latin typeface="Calibri" pitchFamily="34" charset="0"/>
                <a:cs typeface="Calibri" pitchFamily="34" charset="0"/>
              </a:rPr>
              <a:t>?</a:t>
            </a:r>
            <a:endParaRPr lang="ru-RU" sz="3200" i="1" dirty="0">
              <a:solidFill>
                <a:srgbClr val="002060"/>
              </a:solidFill>
              <a:latin typeface="Calibri" pitchFamily="34" charset="0"/>
              <a:cs typeface="Calibri" pitchFamily="34" charset="0"/>
            </a:endParaRPr>
          </a:p>
        </p:txBody>
      </p:sp>
      <p:pic>
        <p:nvPicPr>
          <p:cNvPr id="1026" name="Picture 2" descr="https://avatars.mds.yandex.net/get-zen_doc/1708203/pub_5dbbe3969c944600ada3d4a3_5dbbe9623642b600adb410e9/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02" y="2786058"/>
            <a:ext cx="5244614" cy="35719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14348" y="5857892"/>
            <a:ext cx="7858180" cy="307777"/>
          </a:xfrm>
          <a:prstGeom prst="rect">
            <a:avLst/>
          </a:prstGeom>
        </p:spPr>
        <p:txBody>
          <a:bodyPr wrap="square">
            <a:spAutoFit/>
          </a:bodyPr>
          <a:lstStyle/>
          <a:p>
            <a:pPr algn="r"/>
            <a:r>
              <a:rPr lang="kk-KZ" sz="1400" dirty="0" smtClean="0">
                <a:solidFill>
                  <a:srgbClr val="7030A0"/>
                </a:solidFill>
                <a:latin typeface="Franklin Gothic Demi" pitchFamily="34" charset="0"/>
              </a:rPr>
              <a:t>.</a:t>
            </a:r>
            <a:endParaRPr lang="ru-RU" sz="1400" i="1" dirty="0">
              <a:solidFill>
                <a:srgbClr val="7030A0"/>
              </a:solidFill>
              <a:latin typeface="Franklin Gothic Demi" pitchFamily="34" charset="0"/>
            </a:endParaRPr>
          </a:p>
        </p:txBody>
      </p:sp>
    </p:spTree>
    <p:extLst>
      <p:ext uri="{BB962C8B-B14F-4D97-AF65-F5344CB8AC3E}">
        <p14:creationId xmlns:p14="http://schemas.microsoft.com/office/powerpoint/2010/main" val="305768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92888" cy="4018458"/>
          </a:xfrm>
        </p:spPr>
        <p:txBody>
          <a:bodyPr>
            <a:normAutofit fontScale="90000"/>
          </a:bodyPr>
          <a:lstStyle/>
          <a:p>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sz="2200" b="1" i="1" dirty="0" smtClean="0"/>
              <a:t/>
            </a:r>
            <a:br>
              <a:rPr lang="kk-KZ" sz="2200" b="1" i="1" dirty="0" smtClean="0"/>
            </a:br>
            <a:r>
              <a:rPr lang="kk-KZ" sz="2200" b="1" i="1" dirty="0" smtClean="0">
                <a:solidFill>
                  <a:srgbClr val="C00000"/>
                </a:solidFill>
                <a:latin typeface="Calibri" pitchFamily="34" charset="0"/>
                <a:cs typeface="Calibri" pitchFamily="34" charset="0"/>
              </a:rPr>
              <a:t>                                                           </a:t>
            </a:r>
            <a:r>
              <a:rPr lang="kk-KZ" sz="2000" i="1" dirty="0" smtClean="0">
                <a:solidFill>
                  <a:srgbClr val="C00000"/>
                </a:solidFill>
                <a:latin typeface="Calibri" pitchFamily="34" charset="0"/>
                <a:cs typeface="Calibri" pitchFamily="34" charset="0"/>
              </a:rPr>
              <a:t>«Помогите»</a:t>
            </a:r>
            <a:br>
              <a:rPr lang="kk-KZ" sz="2000" i="1" dirty="0" smtClean="0">
                <a:solidFill>
                  <a:srgbClr val="C00000"/>
                </a:solidFill>
                <a:latin typeface="Calibri" pitchFamily="34" charset="0"/>
                <a:cs typeface="Calibri" pitchFamily="34" charset="0"/>
              </a:rPr>
            </a:br>
            <a:r>
              <a:rPr lang="kk-KZ" sz="2200" b="1" i="1" dirty="0" smtClean="0">
                <a:solidFill>
                  <a:srgbClr val="002060"/>
                </a:solidFill>
                <a:latin typeface="Calibri" pitchFamily="34" charset="0"/>
                <a:cs typeface="Calibri" pitchFamily="34" charset="0"/>
              </a:rPr>
              <a:t>Поговорите с ребенком,попросите его написать все его </a:t>
            </a:r>
            <a:r>
              <a:rPr lang="kk-KZ" sz="2200" b="1" i="1" dirty="0" smtClean="0">
                <a:solidFill>
                  <a:srgbClr val="C00000"/>
                </a:solidFill>
                <a:latin typeface="Calibri" pitchFamily="34" charset="0"/>
                <a:cs typeface="Calibri" pitchFamily="34" charset="0"/>
              </a:rPr>
              <a:t>достоинства и недостатки </a:t>
            </a:r>
            <a:r>
              <a:rPr lang="kk-KZ" sz="2200" b="1" i="1" dirty="0" smtClean="0">
                <a:solidFill>
                  <a:srgbClr val="002060"/>
                </a:solidFill>
                <a:latin typeface="Calibri" pitchFamily="34" charset="0"/>
                <a:cs typeface="Calibri" pitchFamily="34" charset="0"/>
              </a:rPr>
              <a:t>во всем: во внешнем облике, в характере. </a:t>
            </a:r>
            <a:r>
              <a:rPr lang="ru-RU" sz="2200" b="1" i="1" dirty="0" smtClean="0">
                <a:solidFill>
                  <a:srgbClr val="002060"/>
                </a:solidFill>
                <a:latin typeface="Calibri" pitchFamily="34" charset="0"/>
                <a:cs typeface="Calibri" pitchFamily="34" charset="0"/>
              </a:rPr>
              <a:t>Попросите записать также и свои способности, таланты. </a:t>
            </a:r>
            <a:r>
              <a:rPr lang="kk-KZ" sz="2200" b="1" i="1" dirty="0" smtClean="0">
                <a:solidFill>
                  <a:srgbClr val="002060"/>
                </a:solidFill>
                <a:latin typeface="Calibri" pitchFamily="34" charset="0"/>
                <a:cs typeface="Calibri" pitchFamily="34" charset="0"/>
              </a:rPr>
              <a:t>Вы увидите с какой легкостью ваш ребенок пишет отрицательные качества и как трудно написать все то хорошее, что в нем есть. Помогите ему, напомните.</a:t>
            </a:r>
            <a:br>
              <a:rPr lang="kk-KZ" sz="2200" b="1" i="1" dirty="0" smtClean="0">
                <a:solidFill>
                  <a:srgbClr val="002060"/>
                </a:solidFill>
                <a:latin typeface="Calibri" pitchFamily="34" charset="0"/>
                <a:cs typeface="Calibri" pitchFamily="34" charset="0"/>
              </a:rPr>
            </a:br>
            <a:r>
              <a:rPr lang="kk-KZ" sz="2200" b="1" i="1" dirty="0">
                <a:solidFill>
                  <a:srgbClr val="002060"/>
                </a:solidFill>
                <a:latin typeface="Calibri" pitchFamily="34" charset="0"/>
                <a:cs typeface="Calibri" pitchFamily="34" charset="0"/>
              </a:rPr>
              <a:t> </a:t>
            </a:r>
            <a:r>
              <a:rPr lang="kk-KZ" sz="2200" b="1" i="1" dirty="0" smtClean="0">
                <a:solidFill>
                  <a:srgbClr val="002060"/>
                </a:solidFill>
                <a:latin typeface="Calibri" pitchFamily="34" charset="0"/>
                <a:cs typeface="Calibri" pitchFamily="34" charset="0"/>
              </a:rPr>
              <a:t>Несомненно, достойнств окажется гораздо больше, чем недостатков. Итак, с первой задачей мы уже справились:</a:t>
            </a:r>
            <a:r>
              <a:rPr lang="ru-RU" sz="2200" b="1" i="1" dirty="0" smtClean="0">
                <a:solidFill>
                  <a:srgbClr val="002060"/>
                </a:solidFill>
                <a:latin typeface="Calibri" pitchFamily="34" charset="0"/>
                <a:cs typeface="Calibri" pitchFamily="34" charset="0"/>
              </a:rPr>
              <a:t> подросток понял, что не так уж плох, как ему кажется</a:t>
            </a:r>
            <a:r>
              <a:rPr lang="kk-KZ" sz="2200" b="1" dirty="0" smtClean="0">
                <a:latin typeface="Calibri" pitchFamily="34" charset="0"/>
                <a:cs typeface="Calibri" pitchFamily="34" charset="0"/>
              </a:rPr>
              <a:t/>
            </a:r>
            <a:br>
              <a:rPr lang="kk-KZ" sz="2200" b="1" dirty="0" smtClean="0">
                <a:latin typeface="Calibri" pitchFamily="34" charset="0"/>
                <a:cs typeface="Calibri" pitchFamily="34" charset="0"/>
              </a:rPr>
            </a:br>
            <a:r>
              <a:rPr lang="kk-KZ" sz="2700" dirty="0"/>
              <a:t/>
            </a:r>
            <a:br>
              <a:rPr lang="kk-KZ" sz="2700" dirty="0"/>
            </a:br>
            <a:r>
              <a:rPr lang="kk-KZ" b="1" dirty="0" smtClean="0"/>
              <a:t/>
            </a:r>
            <a:br>
              <a:rPr lang="kk-KZ" b="1" dirty="0" smtClean="0"/>
            </a:br>
            <a:endParaRPr lang="ru-RU" b="1" dirty="0"/>
          </a:p>
        </p:txBody>
      </p:sp>
      <p:pic>
        <p:nvPicPr>
          <p:cNvPr id="5122" name="Picture 2" descr=" "/>
          <p:cNvPicPr>
            <a:picLocks noChangeAspect="1" noChangeArrowheads="1"/>
          </p:cNvPicPr>
          <p:nvPr/>
        </p:nvPicPr>
        <p:blipFill>
          <a:blip r:embed="rId2"/>
          <a:srcRect/>
          <a:stretch>
            <a:fillRect/>
          </a:stretch>
        </p:blipFill>
        <p:spPr bwMode="auto">
          <a:xfrm>
            <a:off x="1714480" y="3357562"/>
            <a:ext cx="5786478" cy="3237027"/>
          </a:xfrm>
          <a:prstGeom prst="rect">
            <a:avLst/>
          </a:prstGeom>
          <a:noFill/>
        </p:spPr>
      </p:pic>
    </p:spTree>
    <p:extLst>
      <p:ext uri="{BB962C8B-B14F-4D97-AF65-F5344CB8AC3E}">
        <p14:creationId xmlns:p14="http://schemas.microsoft.com/office/powerpoint/2010/main" val="4282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2074242"/>
          </a:xfrm>
        </p:spPr>
        <p:txBody>
          <a:bodyPr>
            <a:noAutofit/>
          </a:bodyPr>
          <a:lstStyle/>
          <a:p>
            <a:r>
              <a:rPr lang="ru-RU" sz="2400" b="1" i="1" dirty="0" smtClean="0">
                <a:solidFill>
                  <a:srgbClr val="002060"/>
                </a:solidFill>
                <a:latin typeface="Calibri" pitchFamily="34" charset="0"/>
                <a:cs typeface="Calibri" pitchFamily="34" charset="0"/>
              </a:rPr>
              <a:t> </a:t>
            </a:r>
            <a:r>
              <a:rPr lang="ru-RU" sz="2400" b="1" i="1" dirty="0" smtClean="0">
                <a:solidFill>
                  <a:srgbClr val="C00000"/>
                </a:solidFill>
                <a:latin typeface="Calibri" pitchFamily="34" charset="0"/>
                <a:cs typeface="Calibri" pitchFamily="34" charset="0"/>
              </a:rPr>
              <a:t>Вторая задача </a:t>
            </a:r>
            <a:r>
              <a:rPr lang="ru-RU" sz="2400" b="1" i="1" dirty="0" smtClean="0">
                <a:solidFill>
                  <a:srgbClr val="002060"/>
                </a:solidFill>
                <a:latin typeface="Calibri" pitchFamily="34" charset="0"/>
                <a:cs typeface="Calibri" pitchFamily="34" charset="0"/>
              </a:rPr>
              <a:t>– помогите ему справиться с недостатками. Попросите его подумать, какими способами он может преодолеть их и что он готов для этого сделать</a:t>
            </a:r>
            <a:r>
              <a:rPr lang="ru-RU" sz="2400" b="1" dirty="0" smtClean="0">
                <a:solidFill>
                  <a:srgbClr val="002060"/>
                </a:solidFill>
                <a:latin typeface="Calibri" pitchFamily="34" charset="0"/>
                <a:cs typeface="Calibri" pitchFamily="34" charset="0"/>
              </a:rPr>
              <a:t>. </a:t>
            </a:r>
            <a:r>
              <a:rPr lang="ru-RU" sz="2800" dirty="0" smtClean="0"/>
              <a:t/>
            </a:r>
            <a:br>
              <a:rPr lang="ru-RU" sz="2800" dirty="0" smtClean="0"/>
            </a:br>
            <a:endParaRPr lang="ru-RU" sz="2800" dirty="0"/>
          </a:p>
        </p:txBody>
      </p:sp>
      <p:pic>
        <p:nvPicPr>
          <p:cNvPr id="3074" name="Picture 2" descr="https://www.todaysrdh.com/wp-content/uploads/2019/10/dental-patient-sha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2636912"/>
            <a:ext cx="5312161" cy="35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9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642194"/>
          </a:xfrm>
        </p:spPr>
        <p:txBody>
          <a:bodyPr>
            <a:normAutofit/>
          </a:bodyPr>
          <a:lstStyle/>
          <a:p>
            <a:pPr algn="just"/>
            <a:r>
              <a:rPr lang="ru-RU" sz="2400" b="1" i="1" dirty="0" smtClean="0">
                <a:solidFill>
                  <a:srgbClr val="002060"/>
                </a:solidFill>
                <a:latin typeface="Calibri" pitchFamily="34" charset="0"/>
                <a:cs typeface="Calibri" pitchFamily="34" charset="0"/>
              </a:rPr>
              <a:t>Постарайтесь изучить все лучшее, что в нем есть. Подумайте как он может развивать это в себе. Помогите найти ему то дело, которое поможет проявить его способности.</a:t>
            </a:r>
            <a:endParaRPr lang="ru-RU" sz="2400" b="1" i="1" dirty="0">
              <a:solidFill>
                <a:srgbClr val="002060"/>
              </a:solidFill>
              <a:latin typeface="Calibri" pitchFamily="34" charset="0"/>
              <a:cs typeface="Calibri" pitchFamily="34" charset="0"/>
            </a:endParaRPr>
          </a:p>
        </p:txBody>
      </p:sp>
      <p:pic>
        <p:nvPicPr>
          <p:cNvPr id="3074" name="Picture 2" descr="https://s3-eu-west-1.amazonaws.com/wbm.thumbnail/all/296842_640.jpg"/>
          <p:cNvPicPr>
            <a:picLocks noChangeAspect="1" noChangeArrowheads="1"/>
          </p:cNvPicPr>
          <p:nvPr/>
        </p:nvPicPr>
        <p:blipFill>
          <a:blip r:embed="rId2"/>
          <a:srcRect/>
          <a:stretch>
            <a:fillRect/>
          </a:stretch>
        </p:blipFill>
        <p:spPr bwMode="auto">
          <a:xfrm>
            <a:off x="2000232" y="2357430"/>
            <a:ext cx="5000628" cy="3619505"/>
          </a:xfrm>
          <a:prstGeom prst="rect">
            <a:avLst/>
          </a:prstGeom>
          <a:noFill/>
        </p:spPr>
      </p:pic>
    </p:spTree>
    <p:extLst>
      <p:ext uri="{BB962C8B-B14F-4D97-AF65-F5344CB8AC3E}">
        <p14:creationId xmlns:p14="http://schemas.microsoft.com/office/powerpoint/2010/main" val="16521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859216" cy="2214578"/>
          </a:xfrm>
        </p:spPr>
        <p:txBody>
          <a:bodyPr>
            <a:noAutofit/>
          </a:bodyPr>
          <a:lstStyle/>
          <a:p>
            <a:pPr algn="just"/>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a:r>
            <a:br>
              <a:rPr lang="ru-RU" sz="2400" b="1" i="1" dirty="0" smtClean="0">
                <a:solidFill>
                  <a:srgbClr val="002060"/>
                </a:solidFill>
                <a:latin typeface="Calibri" pitchFamily="34" charset="0"/>
                <a:cs typeface="Calibri" pitchFamily="34" charset="0"/>
              </a:rPr>
            </a:br>
            <a:r>
              <a:rPr lang="ru-RU" sz="2400" b="1" i="1" dirty="0" smtClean="0">
                <a:solidFill>
                  <a:srgbClr val="002060"/>
                </a:solidFill>
                <a:latin typeface="Calibri" pitchFamily="34" charset="0"/>
                <a:cs typeface="Calibri" pitchFamily="34" charset="0"/>
              </a:rPr>
              <a:t> Подросток не должен пытаться быть похожим на других людей. Не оказывайте медвежью услугу, сравнивая его со сверстниками. Только сравнивая свой результат со своим же, можно надеяться на успех. Повторяйте ребенку, что он не лучше и не хуже других, он такой один, ни на кого не похожий, </a:t>
            </a:r>
            <a:r>
              <a:rPr lang="ru-RU" sz="2400" b="1" i="1" dirty="0" smtClean="0">
                <a:solidFill>
                  <a:srgbClr val="C00000"/>
                </a:solidFill>
                <a:latin typeface="Calibri" pitchFamily="34" charset="0"/>
                <a:cs typeface="Calibri" pitchFamily="34" charset="0"/>
              </a:rPr>
              <a:t>уникальный.</a:t>
            </a:r>
            <a:endParaRPr lang="ru-RU" sz="2400" b="1" i="1" dirty="0">
              <a:solidFill>
                <a:srgbClr val="C00000"/>
              </a:solidFill>
              <a:latin typeface="Calibri" pitchFamily="34" charset="0"/>
              <a:cs typeface="Calibri" pitchFamily="34" charset="0"/>
            </a:endParaRPr>
          </a:p>
        </p:txBody>
      </p:sp>
      <p:pic>
        <p:nvPicPr>
          <p:cNvPr id="2050" name="Picture 2" descr="https://kidsinmadrid.com/wp-content/uploads/2011/02/what-is-stuttering.jpg"/>
          <p:cNvPicPr>
            <a:picLocks noChangeAspect="1" noChangeArrowheads="1"/>
          </p:cNvPicPr>
          <p:nvPr/>
        </p:nvPicPr>
        <p:blipFill>
          <a:blip r:embed="rId2"/>
          <a:srcRect/>
          <a:stretch>
            <a:fillRect/>
          </a:stretch>
        </p:blipFill>
        <p:spPr bwMode="auto">
          <a:xfrm>
            <a:off x="1857356" y="2928934"/>
            <a:ext cx="5429288" cy="3286148"/>
          </a:xfrm>
          <a:prstGeom prst="rect">
            <a:avLst/>
          </a:prstGeom>
          <a:noFill/>
        </p:spPr>
      </p:pic>
    </p:spTree>
    <p:extLst>
      <p:ext uri="{BB962C8B-B14F-4D97-AF65-F5344CB8AC3E}">
        <p14:creationId xmlns:p14="http://schemas.microsoft.com/office/powerpoint/2010/main" val="70547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571184" cy="1143000"/>
          </a:xfrm>
        </p:spPr>
        <p:txBody>
          <a:bodyPr>
            <a:normAutofit/>
          </a:bodyPr>
          <a:lstStyle/>
          <a:p>
            <a:pPr algn="ctr"/>
            <a:r>
              <a:rPr lang="ru-RU" sz="2800" b="1" i="1" dirty="0" smtClean="0">
                <a:solidFill>
                  <a:srgbClr val="002060"/>
                </a:solidFill>
                <a:latin typeface="Calibri" pitchFamily="34" charset="0"/>
                <a:cs typeface="Calibri" pitchFamily="34" charset="0"/>
              </a:rPr>
              <a:t>Научите его уважать себя, и он будет уважать других ( в первую очередь вас)</a:t>
            </a:r>
            <a:endParaRPr lang="ru-RU" sz="2800" b="1" i="1" dirty="0">
              <a:solidFill>
                <a:srgbClr val="002060"/>
              </a:solidFill>
              <a:latin typeface="Calibri" pitchFamily="34" charset="0"/>
              <a:cs typeface="Calibri" pitchFamily="34" charset="0"/>
            </a:endParaRPr>
          </a:p>
        </p:txBody>
      </p:sp>
      <p:pic>
        <p:nvPicPr>
          <p:cNvPr id="6146" name="Picture 2" descr="https://course-space.com/sites/default/files/750X385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2000240"/>
            <a:ext cx="5487566" cy="317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32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154</TotalTime>
  <Words>88</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Эркер</vt:lpstr>
      <vt:lpstr>Отдел образования г. Усть-Каменогорска</vt:lpstr>
      <vt:lpstr>                                                                          «Помогите» Поговорите с ребенком,попросите его написать все его достоинства и недостатки во всем: во внешнем облике, в характере. Попросите записать также и свои способности, таланты. Вы увидите с какой легкостью ваш ребенок пишет отрицательные качества и как трудно написать все то хорошее, что в нем есть. Помогите ему, напомните.  Несомненно, достойнств окажется гораздо больше, чем недостатков. Итак, с первой задачей мы уже справились: подросток понял, что не так уж плох, как ему кажется   </vt:lpstr>
      <vt:lpstr> Вторая задача – помогите ему справиться с недостатками. Попросите его подумать, какими способами он может преодолеть их и что он готов для этого сделать.  </vt:lpstr>
      <vt:lpstr>Постарайтесь изучить все лучшее, что в нем есть. Подумайте как он может развивать это в себе. Помогите найти ему то дело, которое поможет проявить его способности.</vt:lpstr>
      <vt:lpstr>               Подросток не должен пытаться быть похожим на других людей. Не оказывайте медвежью услугу, сравнивая его со сверстниками. Только сравнивая свой результат со своим же, можно надеяться на успех. Повторяйте ребенку, что он не лучше и не хуже других, он такой один, ни на кого не похожий, уникальный.</vt:lpstr>
      <vt:lpstr>Научите его уважать себя, и он будет уважать других ( в первую очередь вас)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образования г. Усть-Каменогорска</dc:title>
  <dc:creator>user</dc:creator>
  <cp:lastModifiedBy>Пользователь Windows</cp:lastModifiedBy>
  <cp:revision>25</cp:revision>
  <dcterms:created xsi:type="dcterms:W3CDTF">2020-04-23T15:26:28Z</dcterms:created>
  <dcterms:modified xsi:type="dcterms:W3CDTF">2020-05-06T11:50:15Z</dcterms:modified>
</cp:coreProperties>
</file>