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3" r:id="rId4"/>
    <p:sldId id="265" r:id="rId5"/>
    <p:sldId id="266" r:id="rId6"/>
    <p:sldId id="268" r:id="rId7"/>
    <p:sldId id="270" r:id="rId8"/>
    <p:sldId id="272" r:id="rId9"/>
    <p:sldId id="27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290" y="214290"/>
            <a:ext cx="6643734" cy="366408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675"/>
              </a:spcAft>
            </a:pPr>
            <a:endParaRPr lang="ru-RU" sz="3600" b="1" dirty="0" smtClean="0">
              <a:solidFill>
                <a:srgbClr val="7030A0"/>
              </a:solidFill>
              <a:latin typeface="Times New Roman" pitchFamily="18" charset="0"/>
              <a:ea typeface="Calibri" panose="020F0502020204030204" pitchFamily="34" charset="0"/>
              <a:cs typeface="Aharoni" pitchFamily="2" charset="-79"/>
            </a:endParaRPr>
          </a:p>
          <a:p>
            <a:pPr algn="ctr">
              <a:lnSpc>
                <a:spcPct val="115000"/>
              </a:lnSpc>
              <a:spcAft>
                <a:spcPts val="1675"/>
              </a:spcAft>
            </a:pPr>
            <a:endParaRPr lang="ru-RU" sz="3600" b="1" dirty="0" smtClean="0">
              <a:solidFill>
                <a:srgbClr val="7030A0"/>
              </a:solidFill>
              <a:latin typeface="Times New Roman" pitchFamily="18" charset="0"/>
              <a:ea typeface="Calibri" panose="020F0502020204030204" pitchFamily="34" charset="0"/>
              <a:cs typeface="Aharoni" pitchFamily="2" charset="-79"/>
            </a:endParaRPr>
          </a:p>
          <a:p>
            <a:pPr algn="ctr">
              <a:lnSpc>
                <a:spcPct val="115000"/>
              </a:lnSpc>
              <a:spcAft>
                <a:spcPts val="1675"/>
              </a:spcAft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ea typeface="Calibri" panose="020F0502020204030204" pitchFamily="34" charset="0"/>
                <a:cs typeface="Aharoni" pitchFamily="2" charset="-79"/>
              </a:rPr>
              <a:t>Психическое здоровье подростка</a:t>
            </a:r>
            <a:endParaRPr lang="en-US" sz="3600" b="1" dirty="0">
              <a:solidFill>
                <a:srgbClr val="7030A0"/>
              </a:solidFill>
              <a:latin typeface="Bauhaus 93" pitchFamily="82" charset="0"/>
              <a:ea typeface="Calibri" panose="020F0502020204030204" pitchFamily="34" charset="0"/>
              <a:cs typeface="Aharoni" pitchFamily="2" charset="-79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72132" y="5715016"/>
            <a:ext cx="3319778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Советы родителям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Похудение: чем поможет психолог? | Сайт психолога Светланы Пилюгиной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4714884"/>
            <a:ext cx="1944216" cy="196727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92D05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142976" y="211436"/>
            <a:ext cx="76438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kk-KZ" sz="2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Отдел образования города Усть-Каменогорска</a:t>
            </a:r>
            <a:endParaRPr lang="ru-RU" sz="2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1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«Ребенок – зеркало семьи.»</a:t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В.А.Сухомлинский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https://pittstonmemoriallibrary.org/wp-content/uploads/2018/12/Depositphotos_10826816_m-20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500306"/>
            <a:ext cx="6786610" cy="3714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3286148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Психическое здоровье подростка - это состояние благополучия, при котором каждый ребенок может реализовывать свой собственный потенциал, справиться с повседневными задачами , продуктивно учиться и выполнять общественные и домашние обязанности. </a:t>
            </a:r>
            <a:endParaRPr lang="ru-RU" sz="2400" dirty="0"/>
          </a:p>
        </p:txBody>
      </p:sp>
      <p:pic>
        <p:nvPicPr>
          <p:cNvPr id="4" name="Picture 4" descr="https://vseprorazvod.ru/wp-content/uploads/2019/04/Grazhdanskie-dela-po-vyplate-alimentov-s-podrostko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3857628"/>
            <a:ext cx="4714908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719" y="938229"/>
            <a:ext cx="8280920" cy="3168352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1200"/>
              </a:spcAft>
              <a:buNone/>
            </a:pPr>
            <a:endParaRPr lang="ru-RU" sz="2000" dirty="0">
              <a:latin typeface="Times New Roman"/>
              <a:ea typeface="Calibri"/>
              <a:cs typeface="Times New Roman"/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dirty="0"/>
          </a:p>
        </p:txBody>
      </p:sp>
      <p:sp>
        <p:nvSpPr>
          <p:cNvPr id="5" name="AutoShape 4" descr="семья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семья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Прямоугольник 3"/>
          <p:cNvSpPr/>
          <p:nvPr/>
        </p:nvSpPr>
        <p:spPr>
          <a:xfrm>
            <a:off x="612775" y="571480"/>
            <a:ext cx="8031191" cy="2285241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ts val="268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Признаками психического здоровья является: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Уважение к себе;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Умение пережить неудачи;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Эффективная борьба со стрессом;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Забота о других людях;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Качество взаимоотношений с другими людьми</a:t>
            </a:r>
            <a:r>
              <a:rPr lang="ru-RU" sz="2400" dirty="0" smtClean="0">
                <a:solidFill>
                  <a:srgbClr val="002060"/>
                </a:solidFill>
                <a:latin typeface="Cambria" panose="02040503050406030204" pitchFamily="18" charset="0"/>
                <a:cs typeface="Miriam Fixed" panose="020B0509050101010101" pitchFamily="49" charset="-79"/>
              </a:rPr>
              <a:t>;</a:t>
            </a:r>
          </a:p>
        </p:txBody>
      </p:sp>
      <p:pic>
        <p:nvPicPr>
          <p:cNvPr id="8" name="Picture 2" descr="Игровая зависимость: что это и как с этим бороться - Телеканал «О!»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19572"/>
          <a:stretch/>
        </p:blipFill>
        <p:spPr bwMode="auto">
          <a:xfrm>
            <a:off x="1857356" y="3571876"/>
            <a:ext cx="5000660" cy="2714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08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85794"/>
            <a:ext cx="8363272" cy="2143140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Психическое здоровье зависит от: </a:t>
            </a:r>
            <a:b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состояния нервной системы;</a:t>
            </a:r>
            <a:b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личностных особенностей;</a:t>
            </a:r>
            <a:b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обстановки в семье;</a:t>
            </a:r>
            <a:b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взаимоотношений со сверстниками;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206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929066"/>
            <a:ext cx="8363272" cy="2197097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1200"/>
              </a:spcAft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-</a:t>
            </a:r>
            <a:endParaRPr lang="ru-RU" sz="2000" dirty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endParaRPr lang="ru-RU" sz="2000" dirty="0"/>
          </a:p>
        </p:txBody>
      </p:sp>
      <p:pic>
        <p:nvPicPr>
          <p:cNvPr id="5122" name="Picture 2" descr="https://russianclassicalschool.ru/media/k2/items/cache/6ffa065634b02c07506d37e072a9ff8b_M.jpg?t=20190329_1308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3214686"/>
            <a:ext cx="4643470" cy="3143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376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632848" cy="3011486"/>
          </a:xfrm>
          <a:solidFill>
            <a:srgbClr val="92D050"/>
          </a:solidFill>
        </p:spPr>
        <p:txBody>
          <a:bodyPr>
            <a:noAutofit/>
          </a:bodyPr>
          <a:lstStyle/>
          <a:p>
            <a:pPr>
              <a:lnSpc>
                <a:spcPts val="2010"/>
              </a:lnSpc>
              <a:spcAft>
                <a:spcPts val="1000"/>
              </a:spcAft>
            </a:pPr>
            <a: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Как сохранить психическое здоровье ребенка:</a:t>
            </a:r>
            <a:b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</a:br>
            <a: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/>
            </a:r>
            <a:b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</a:br>
            <a: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-всегда находите время поговорить с ребенком;</a:t>
            </a:r>
            <a:b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</a:br>
            <a: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/>
            </a:r>
            <a:b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</a:br>
            <a: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- интересуйтесь его проблемами;</a:t>
            </a:r>
            <a:b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</a:br>
            <a: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/>
            </a:r>
            <a:b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</a:br>
            <a: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-вникайте в возникающие у него сложности;</a:t>
            </a:r>
            <a:b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</a:br>
            <a: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/>
            </a:r>
            <a:b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</a:br>
            <a:r>
              <a:rPr lang="kk-KZ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- обсуждайте их, давайте советы;</a:t>
            </a:r>
            <a: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903560"/>
            <a:ext cx="8229600" cy="45719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ts val="2010"/>
              </a:lnSpc>
              <a:spcBef>
                <a:spcPts val="420"/>
              </a:spcBef>
              <a:spcAft>
                <a:spcPts val="0"/>
              </a:spcAft>
            </a:pPr>
            <a:endParaRPr lang="ru-RU" dirty="0" smtClean="0">
              <a:solidFill>
                <a:srgbClr val="00206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Miriam Fixed" panose="020B0509050101010101" pitchFamily="49" charset="-79"/>
            </a:endParaRPr>
          </a:p>
        </p:txBody>
      </p:sp>
      <p:pic>
        <p:nvPicPr>
          <p:cNvPr id="3074" name="Picture 2" descr="https://avatars.mds.yandex.net/get-zen_doc/1578609/pub_5d6ff9296d29c100ae94c58f_5d6ffc025ba2b500ad12139d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3429000"/>
            <a:ext cx="4489459" cy="27860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7446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1"/>
            <a:ext cx="8291264" cy="1880187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just">
              <a:spcBef>
                <a:spcPts val="42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  <a:t>Не оказывайте нажима на ребенка</a:t>
            </a:r>
          </a:p>
          <a:p>
            <a:pPr algn="just">
              <a:spcBef>
                <a:spcPts val="42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  <a:t>Не унижайте ребенка криком, исключите из практики семейного воспитания</a:t>
            </a:r>
          </a:p>
          <a:p>
            <a:pPr algn="just">
              <a:spcBef>
                <a:spcPts val="42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  <a:t>Радуйтесь вместе с ребенком , даже маленьким успехам.</a:t>
            </a:r>
          </a:p>
        </p:txBody>
      </p:sp>
      <p:pic>
        <p:nvPicPr>
          <p:cNvPr id="2052" name="Picture 4" descr="https://storage.myseldon.com/news_pict_64/644A7C9FE62B7ECBE0E3704D3E2158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3143248"/>
            <a:ext cx="3905277" cy="29289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217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1486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>
              <a:spcBef>
                <a:spcPts val="420"/>
              </a:spcBef>
              <a:spcAft>
                <a:spcPts val="0"/>
              </a:spcAft>
            </a:pPr>
            <a: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</a:br>
            <a: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</a:br>
            <a: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</a:br>
            <a: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</a:br>
            <a: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</a:br>
            <a: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</a:br>
            <a: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  <a:t>- </a:t>
            </a:r>
            <a:r>
              <a:rPr lang="ru-RU" sz="24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  <a:t>Не сравнивайте ребенка с другими, более успешными детьми ,  этим вы снижаете самооценку . Сравните его с ним же самим , но более успешным.</a:t>
            </a:r>
            <a:br>
              <a:rPr lang="ru-RU" sz="24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</a:br>
            <a:r>
              <a:rPr lang="ru-RU" sz="24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  <a:t>- </a:t>
            </a:r>
            <a:r>
              <a:rPr lang="ru-RU" sz="2400" b="1" dirty="0" smtClean="0">
                <a:solidFill>
                  <a:srgbClr val="7030A0"/>
                </a:solidFill>
                <a:latin typeface="Cambria" panose="02040503050406030204" pitchFamily="18" charset="0"/>
                <a:ea typeface="Calibri"/>
                <a:cs typeface="Miriam Fixed" panose="020B0509050101010101" pitchFamily="49" charset="-79"/>
              </a:rPr>
              <a:t>Следите за выражением своего лица, когда обращаетесь с ребенком.  Хмуро сведенные брови, гневно сверкающие глаза, искаженное лицо -  негативно влияют на психическое состояние подростка.</a:t>
            </a:r>
            <a: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</a:br>
            <a: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</a:br>
            <a: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Miriam Fixed" panose="020B0509050101010101" pitchFamily="49" charset="-79"/>
              </a:rPr>
            </a:br>
            <a:r>
              <a:rPr lang="kk-KZ" dirty="0" smtClean="0">
                <a:solidFill>
                  <a:srgbClr val="7030A0"/>
                </a:solidFill>
                <a:latin typeface="Cambria" panose="02040503050406030204" pitchFamily="18" charset="0"/>
                <a:ea typeface="Calibri"/>
                <a:cs typeface="Times New Roman"/>
              </a:rPr>
              <a:t/>
            </a:r>
            <a:br>
              <a:rPr lang="kk-KZ" dirty="0" smtClean="0">
                <a:solidFill>
                  <a:srgbClr val="7030A0"/>
                </a:solidFill>
                <a:latin typeface="Cambria" panose="02040503050406030204" pitchFamily="18" charset="0"/>
                <a:ea typeface="Calibri"/>
                <a:cs typeface="Times New Roman"/>
              </a:rPr>
            </a:br>
            <a:endParaRPr lang="ru-RU" dirty="0"/>
          </a:p>
        </p:txBody>
      </p:sp>
      <p:pic>
        <p:nvPicPr>
          <p:cNvPr id="21506" name="Picture 2" descr="https://www.nastroy.net/pic/images/201912/192808-15754524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500438"/>
            <a:ext cx="4714908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7172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-</a:t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Чаще разговаривайте с ребенком, объясняйте ему непонятные ситуации, суть запретов и ограничений.                                           Помогите ребенку научиться вербально выражать свои желания, чувства и переживания.                                                                     - Помогите научиться объяснять свое поведение и поведение других. Опирайтесь на сильные стороны ребенка.                                                               В качестве воспитательного воздействия чаще используйте ласку, поощрение, чем наказание .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4" name="Picture 2" descr="https://im0-tub-kz.yandex.net/i?id=7784e7029d0506b73ab351ce67b98ca4&amp;n=1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214686"/>
            <a:ext cx="5715040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120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«Ребенок – зеркало семьи.»                             В.А.Сухомлинский</vt:lpstr>
      <vt:lpstr>Психическое здоровье подростка - это состояние благополучия, при котором каждый ребенок может реализовывать свой собственный потенциал, справиться с повседневными задачами , продуктивно учиться и выполнять общественные и домашние обязанности. </vt:lpstr>
      <vt:lpstr>Презентация PowerPoint</vt:lpstr>
      <vt:lpstr> Психическое здоровье зависит от:  -  состояния нервной системы; - личностных особенностей; - обстановки в семье; - взаимоотношений со сверстниками; </vt:lpstr>
      <vt:lpstr>Как сохранить психическое здоровье ребенка:  -всегда находите время поговорить с ребенком;  - интересуйтесь его проблемами;  -вникайте в возникающие у него сложности;  - обсуждайте их, давайте советы; </vt:lpstr>
      <vt:lpstr>Презентация PowerPoint</vt:lpstr>
      <vt:lpstr>      - Не сравнивайте ребенка с другими, более успешными детьми ,  этим вы снижаете самооценку . Сравните его с ним же самим , но более успешным. - Следите за выражением своего лица, когда обращаетесь с ребенком.  Хмуро сведенные брови, гневно сверкающие глаза, искаженное лицо -  негативно влияют на психическое состояние подростка.    </vt:lpstr>
      <vt:lpstr>-   Чаще разговаривайте с ребенком, объясняйте ему непонятные ситуации, суть запретов и ограничений.                                           Помогите ребенку научиться вербально выражать свои желания, чувства и переживания.                                                                     - Помогите научиться объяснять свое поведение и поведение других. Опирайтесь на сильные стороны ребенка.                                                               В качестве воспитательного воздействия чаще используйте ласку, поощрение, чем наказание 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104</cp:revision>
  <dcterms:created xsi:type="dcterms:W3CDTF">2020-03-28T04:26:49Z</dcterms:created>
  <dcterms:modified xsi:type="dcterms:W3CDTF">2020-04-27T11:33:09Z</dcterms:modified>
</cp:coreProperties>
</file>