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</p:sldMasterIdLst>
  <p:notesMasterIdLst>
    <p:notesMasterId r:id="rId11"/>
  </p:notesMasterIdLst>
  <p:sldIdLst>
    <p:sldId id="347" r:id="rId3"/>
    <p:sldId id="263" r:id="rId4"/>
    <p:sldId id="286" r:id="rId5"/>
    <p:sldId id="349" r:id="rId6"/>
    <p:sldId id="351" r:id="rId7"/>
    <p:sldId id="348" r:id="rId8"/>
    <p:sldId id="352" r:id="rId9"/>
    <p:sldId id="35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10" d="100"/>
          <a:sy n="110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219200" y="5319078"/>
            <a:ext cx="7086600" cy="8521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 rot="313270">
            <a:off x="2727924" y="2895163"/>
            <a:ext cx="2704327" cy="99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Советы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педагога-психолога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28800" y="5105400"/>
            <a:ext cx="53891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справиться с тревогой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ребенка 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период  карантина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0" y="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Отдел образования </a:t>
            </a:r>
          </a:p>
          <a:p>
            <a:pPr lvl="0" algn="r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г. Усть-Каменогорска</a:t>
            </a:r>
            <a:endParaRPr lang="ru-RU" sz="105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3983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900142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Шаг первый: признать свои чувства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ревога родителей неизбежно влияет на то, как дети воспринимают мир: доверять ему или бояться?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Наше беспокойство отнимает у ребенка уверенность в своих силах, не дает ему взрослеть и развиваться.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9800" y="1611868"/>
            <a:ext cx="64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Взрослые не способны обезопасить детей от всех напастей, которые произойдут в будущем, однако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родители могут научить ребенка справляться с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возможными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проблемами, если преодолеют собственные страхи.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Первое, что стоит сделать, –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признать свои негативные чувства.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Далеко не всем удается сказать: «Я очень боюсь за своего ребенка».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ransition advClick="0" advTm="12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2869912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3983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pic>
        <p:nvPicPr>
          <p:cNvPr id="46085" name="Picture 5" descr="https://avatars.mds.yandex.net/get-zen_doc/1687249/pub_5d0e225ec4c11e00af15742f_5d0e25ffe1551900b0ad7dc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2970314" cy="19812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5800" y="932021"/>
            <a:ext cx="8077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Шаг второй: найти свой страх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За тревогой всегда стоит страх.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Важно понять, что именно его вызывает. Это может быть не только сам страх потерять ребенка, но и другие страхи: одиночества, беспомощности, осуждения и даже страх быть плохим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родителем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9800" y="873206"/>
            <a:ext cx="6400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Страх невосполнимой потери. </a:t>
            </a:r>
          </a:p>
          <a:p>
            <a:r>
              <a:rPr lang="ru-RU" sz="2400" dirty="0" smtClean="0"/>
              <a:t>Как ни мучительно признавать, но смертны даже самые дорогие нам люди. Но лишь принимая смерть как часть жизни,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мы ценим сегодняшний день </a:t>
            </a:r>
            <a:r>
              <a:rPr lang="ru-RU" sz="2400" dirty="0" smtClean="0"/>
              <a:t>и все, что остается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 нами навсегда: любовь, благодарность, память.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Страх беспомощности. </a:t>
            </a:r>
            <a:r>
              <a:rPr lang="ru-RU" sz="2400" dirty="0" smtClean="0"/>
              <a:t>Чувство бессилия перед будущим особенно страшит людей, привыкших все контролировать. От своей тревоги они подчас уходят в </a:t>
            </a:r>
            <a:r>
              <a:rPr lang="ru-RU" sz="2400" dirty="0" err="1" smtClean="0"/>
              <a:t>гиперлюбовь</a:t>
            </a:r>
            <a:r>
              <a:rPr lang="ru-RU" sz="2400" dirty="0" smtClean="0"/>
              <a:t> и </a:t>
            </a:r>
            <a:r>
              <a:rPr lang="ru-RU" sz="2400" dirty="0" err="1" smtClean="0"/>
              <a:t>гиперопеку</a:t>
            </a:r>
            <a:r>
              <a:rPr lang="ru-RU" sz="2400" dirty="0" smtClean="0"/>
              <a:t>. За этим стоит желание удостовериться в своих силах: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я контролирую ситуацию.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ransition advClick="0" advTm="12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3983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pic>
        <p:nvPicPr>
          <p:cNvPr id="5" name="Рисунок 4" descr="2390638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09314"/>
            <a:ext cx="4114800" cy="274868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62200" y="1143000"/>
            <a:ext cx="632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Шаг третий: взять эмоции под контроль</a:t>
            </a:r>
          </a:p>
          <a:p>
            <a:pPr algn="r"/>
            <a:endParaRPr lang="ru-RU" sz="3200" dirty="0" smtClean="0">
              <a:solidFill>
                <a:srgbClr val="C00000"/>
              </a:solidFill>
            </a:endParaRPr>
          </a:p>
          <a:p>
            <a:pPr algn="r"/>
            <a:r>
              <a:rPr lang="ru-RU" sz="3200" dirty="0" smtClean="0"/>
              <a:t>Чтобы направить тревогу в рациональное русло, обдумайте, что вы можете сделать для своего ребенка и для себя.</a:t>
            </a:r>
          </a:p>
        </p:txBody>
      </p:sp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9800" y="688540"/>
            <a:ext cx="6400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Для ребенка.</a:t>
            </a:r>
            <a:r>
              <a:rPr lang="ru-RU" sz="2400" dirty="0" smtClean="0"/>
              <a:t> Способны ли взрослые повлиять на ситуацию? Во многом – да. Для этого надо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обеспечить ребенку здоровый образ жизни, создать идеальные санитарные условия дома и следить за соблюдением режима дня и следовать рекомендациям врачей </a:t>
            </a:r>
            <a:r>
              <a:rPr lang="ru-RU" sz="2400" dirty="0" smtClean="0"/>
              <a:t>. В большинстве случаев этого будет достаточно.</a:t>
            </a:r>
          </a:p>
          <a:p>
            <a:r>
              <a:rPr lang="ru-RU" sz="2400" b="1" dirty="0" smtClean="0"/>
              <a:t>Для себя.</a:t>
            </a:r>
            <a:r>
              <a:rPr lang="ru-RU" sz="2400" dirty="0" smtClean="0"/>
              <a:t> Если в течении недели ваше беспокойство не утихает, это повод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обратиться к психологу </a:t>
            </a:r>
            <a:r>
              <a:rPr lang="ru-RU" sz="2400" dirty="0" smtClean="0"/>
              <a:t>(школьные психологи работают в дистанционном режиме и вы легко можете узнать телефон вашего психолога, через классного руководителя).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3983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650558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Мы растим детей, чтобы они прожили свою удивительную жизнь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не так, как хочется нам (так все равно не получится), а так, как смогут они. Значит,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нужно учить их уверенности в своих силах, верить, что они смогут справиться с неизбежными трудностями</a:t>
            </a:r>
            <a:r>
              <a:rPr lang="ru-RU" sz="3200" dirty="0" smtClean="0"/>
              <a:t>, а самим тем временем – наслаждаться </a:t>
            </a:r>
            <a:r>
              <a:rPr lang="ru-RU" sz="3200" dirty="0" err="1" smtClean="0"/>
              <a:t>родительством</a:t>
            </a:r>
            <a:r>
              <a:rPr lang="ru-RU" sz="3200" dirty="0" smtClean="0"/>
              <a:t> не омрачая его детство страхами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8">
      <a:dk1>
        <a:sysClr val="windowText" lastClr="000000"/>
      </a:dk1>
      <a:lt1>
        <a:sysClr val="window" lastClr="FFFFFF"/>
      </a:lt1>
      <a:dk2>
        <a:srgbClr val="6D787D"/>
      </a:dk2>
      <a:lt2>
        <a:srgbClr val="3F3F3F"/>
      </a:lt2>
      <a:accent1>
        <a:srgbClr val="A74633"/>
      </a:accent1>
      <a:accent2>
        <a:srgbClr val="CB6955"/>
      </a:accent2>
      <a:accent3>
        <a:srgbClr val="DB9789"/>
      </a:accent3>
      <a:accent4>
        <a:srgbClr val="E4B0A6"/>
      </a:accent4>
      <a:accent5>
        <a:srgbClr val="CB6955"/>
      </a:accent5>
      <a:accent6>
        <a:srgbClr val="91291B"/>
      </a:accent6>
      <a:hlink>
        <a:srgbClr val="6176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286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 Windows</cp:lastModifiedBy>
  <cp:revision>283</cp:revision>
  <dcterms:created xsi:type="dcterms:W3CDTF">2012-04-26T17:06:14Z</dcterms:created>
  <dcterms:modified xsi:type="dcterms:W3CDTF">2020-04-17T05:09:57Z</dcterms:modified>
</cp:coreProperties>
</file>