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sldIdLst>
    <p:sldId id="257" r:id="rId2"/>
    <p:sldId id="256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4E54-5153-42D0-89DB-D0DE130A3CBD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B3C-B5AD-498F-AC9E-57B95D86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14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4E54-5153-42D0-89DB-D0DE130A3CBD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B3C-B5AD-498F-AC9E-57B95D86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72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4E54-5153-42D0-89DB-D0DE130A3CBD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B3C-B5AD-498F-AC9E-57B95D86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38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4E54-5153-42D0-89DB-D0DE130A3CBD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B3C-B5AD-498F-AC9E-57B95D86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37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4E54-5153-42D0-89DB-D0DE130A3CBD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B3C-B5AD-498F-AC9E-57B95D86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38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4E54-5153-42D0-89DB-D0DE130A3CBD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B3C-B5AD-498F-AC9E-57B95D86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39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4E54-5153-42D0-89DB-D0DE130A3CBD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B3C-B5AD-498F-AC9E-57B95D86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57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4E54-5153-42D0-89DB-D0DE130A3CBD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B3C-B5AD-498F-AC9E-57B95D86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061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4E54-5153-42D0-89DB-D0DE130A3CBD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B3C-B5AD-498F-AC9E-57B95D86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8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4E54-5153-42D0-89DB-D0DE130A3CBD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C8A4B3C-B5AD-498F-AC9E-57B95D86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3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4E54-5153-42D0-89DB-D0DE130A3CBD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B3C-B5AD-498F-AC9E-57B95D86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74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4E54-5153-42D0-89DB-D0DE130A3CBD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B3C-B5AD-498F-AC9E-57B95D86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3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4E54-5153-42D0-89DB-D0DE130A3CBD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B3C-B5AD-498F-AC9E-57B95D86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4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4E54-5153-42D0-89DB-D0DE130A3CBD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B3C-B5AD-498F-AC9E-57B95D86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8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4E54-5153-42D0-89DB-D0DE130A3CBD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B3C-B5AD-498F-AC9E-57B95D86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015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4E54-5153-42D0-89DB-D0DE130A3CBD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B3C-B5AD-498F-AC9E-57B95D86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3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4E54-5153-42D0-89DB-D0DE130A3CBD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B3C-B5AD-498F-AC9E-57B95D86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3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4CA4E54-5153-42D0-89DB-D0DE130A3CBD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C8A4B3C-B5AD-498F-AC9E-57B95D86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0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  <p:sldLayoutId id="2147483836" r:id="rId15"/>
    <p:sldLayoutId id="2147483837" r:id="rId16"/>
    <p:sldLayoutId id="214748383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ертикальный свиток 4"/>
          <p:cNvSpPr/>
          <p:nvPr/>
        </p:nvSpPr>
        <p:spPr>
          <a:xfrm>
            <a:off x="1171576" y="613051"/>
            <a:ext cx="3743324" cy="2473049"/>
          </a:xfrm>
          <a:prstGeom prst="vertic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i="1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Рекомендации </a:t>
            </a:r>
          </a:p>
          <a:p>
            <a:pPr algn="ctr"/>
            <a:r>
              <a:rPr lang="kk-KZ" sz="2000" b="1" i="1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родителям</a:t>
            </a:r>
            <a:endParaRPr lang="en-US" sz="2000" b="1" i="1" dirty="0">
              <a:solidFill>
                <a:schemeClr val="accent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Заголовок 1"/>
          <p:cNvSpPr txBox="1">
            <a:spLocks noGrp="1"/>
          </p:cNvSpPr>
          <p:nvPr>
            <p:ph type="ctrTitle"/>
          </p:nvPr>
        </p:nvSpPr>
        <p:spPr>
          <a:xfrm>
            <a:off x="4383741" y="658814"/>
            <a:ext cx="5764952" cy="2017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       КИБЕРБУЛЛИНГ</a:t>
            </a:r>
          </a:p>
        </p:txBody>
      </p:sp>
      <p:pic>
        <p:nvPicPr>
          <p:cNvPr id="8" name="Рисунок 7" descr="iicWlp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25143">
            <a:off x="10224323" y="4829032"/>
            <a:ext cx="1507376" cy="131954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662" y="2579684"/>
            <a:ext cx="4770064" cy="317806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629275" y="414338"/>
            <a:ext cx="53721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 образования города Усть-Каменогорска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096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86952" y="322730"/>
            <a:ext cx="65352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КИБЕРБУЛЛИНГ </a:t>
            </a:r>
          </a:p>
          <a:p>
            <a:pPr lvl="0">
              <a:defRPr/>
            </a:pP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              </a:t>
            </a:r>
            <a: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Что же это такое? </a:t>
            </a:r>
            <a:endParaRPr kumimoji="0" lang="en-US" sz="3200" b="0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11188" y="1714500"/>
            <a:ext cx="92784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Это одна из форм преследования, травли, запугивания, насилия подростков и младших детей при помощи информационно-коммуникационных технологий, а именно Интернета и мобильных телефонов. 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152" y="2983213"/>
            <a:ext cx="4373387" cy="339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765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59106" y="524435"/>
            <a:ext cx="9243917" cy="1004328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ln>
                  <a:noFill/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3600" b="1" i="1" dirty="0" smtClean="0">
                <a:ln>
                  <a:noFill/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3600" b="1" i="1" dirty="0" smtClean="0">
                <a:ln>
                  <a:noFill/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3600" b="1" i="1" dirty="0" smtClean="0">
                <a:ln>
                  <a:noFill/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3600" b="1" i="1" dirty="0" smtClean="0">
                <a:ln>
                  <a:noFill/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3600" b="1" i="1" dirty="0" smtClean="0">
                <a:ln>
                  <a:noFill/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3600" b="1" i="1" dirty="0" smtClean="0">
                <a:ln>
                  <a:noFill/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3600" b="1" i="1" dirty="0" smtClean="0">
                <a:ln>
                  <a:noFill/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3200" b="1" i="1" dirty="0" smtClean="0">
                <a:ln>
                  <a:noFill/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Главная </a:t>
            </a:r>
            <a:r>
              <a:rPr lang="ru-RU" sz="3200" b="1" i="1" dirty="0">
                <a:ln>
                  <a:noFill/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проблема </a:t>
            </a:r>
            <a:r>
              <a:rPr lang="ru-RU" sz="3200" b="1" i="1" dirty="0" err="1" smtClean="0">
                <a:ln>
                  <a:noFill/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социльных</a:t>
            </a:r>
            <a:r>
              <a:rPr lang="ru-RU" sz="3200" b="1" i="1" dirty="0" smtClean="0">
                <a:ln>
                  <a:noFill/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 i="1" dirty="0">
                <a:ln>
                  <a:noFill/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сетей</a:t>
            </a:r>
            <a:endParaRPr lang="en-US" sz="32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49824" y="1900238"/>
            <a:ext cx="62125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charset="0"/>
              <a:buChar char="•"/>
            </a:pPr>
            <a:r>
              <a:rPr lang="ru-RU" sz="2400" b="1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Нет межличностного контакта</a:t>
            </a:r>
          </a:p>
          <a:p>
            <a:pPr lvl="0">
              <a:buFont typeface="Arial" charset="0"/>
              <a:buChar char="•"/>
            </a:pPr>
            <a:r>
              <a:rPr lang="ru-RU" sz="2400" b="1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Можно придумать себе любое «амплуа»</a:t>
            </a:r>
          </a:p>
          <a:p>
            <a:pPr lvl="0">
              <a:buFont typeface="Arial" charset="0"/>
              <a:buChar char="•"/>
            </a:pPr>
            <a:r>
              <a:rPr lang="ru-RU" sz="2400" b="1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Нет ответственности за свои действия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412" y="3122798"/>
            <a:ext cx="5063939" cy="332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40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49072" y="700088"/>
            <a:ext cx="88750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Какими могут быть последствия:</a:t>
            </a:r>
            <a:endParaRPr kumimoji="0" lang="en-US" sz="32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22929" y="1305342"/>
            <a:ext cx="960120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К сожалению, самыми печальными. Хотя слово это и относительно новое, но уже известны случаи о попытках суицида, о травмах, о трагических смертях, и все это вследствие нападения на подростка через чаты, социальные сети, электронную почту. </a:t>
            </a:r>
          </a:p>
          <a:p>
            <a:pPr lvl="0"/>
            <a:r>
              <a:rPr lang="ru-RU" sz="2400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Цель виртуального террора – нанесение </a:t>
            </a:r>
            <a:r>
              <a:rPr lang="ru-RU" sz="2400" b="1" dirty="0" smtClean="0">
                <a:solidFill>
                  <a:srgbClr val="1F497D">
                    <a:lumMod val="50000"/>
                  </a:srgbClr>
                </a:solidFill>
                <a:latin typeface="Calibri"/>
              </a:rPr>
              <a:t> вреда психическим давлением. </a:t>
            </a:r>
            <a:r>
              <a:rPr lang="ru-RU" sz="2400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Невидимым, но очень страшным является </a:t>
            </a:r>
            <a:r>
              <a:rPr lang="ru-RU" sz="2400" b="1" dirty="0" err="1">
                <a:solidFill>
                  <a:srgbClr val="1F497D">
                    <a:lumMod val="50000"/>
                  </a:srgbClr>
                </a:solidFill>
                <a:latin typeface="Calibri"/>
              </a:rPr>
              <a:t>кибербуллинг</a:t>
            </a:r>
            <a:r>
              <a:rPr lang="ru-RU" sz="2400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1" y="3889899"/>
            <a:ext cx="4001853" cy="266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328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91871" y="188259"/>
            <a:ext cx="974911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Профилактика и предотвращение </a:t>
            </a:r>
            <a:r>
              <a:rPr kumimoji="0" lang="ru-RU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кибербуллинга</a:t>
            </a:r>
            <a:endParaRPr kumimoji="0" lang="en-US" sz="32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28046" y="1761566"/>
            <a:ext cx="93188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Что же делать взрослым, как уберечь своего ребенка от злой реальности, ведь телефон или компьютер все прочнее входит в жизнь.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28046" y="2649071"/>
            <a:ext cx="4289613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 первую очередь надо быть очень внимательными к своему чату, его увлечениям, особенно виртуальным.</a:t>
            </a:r>
          </a:p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8681" y="2643182"/>
            <a:ext cx="4908177" cy="1200329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Необходимо объяснять подрастающему поколению «правила игры», что можно делать, а что категорически запрещено в виртуальном мире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.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71046" y="4090574"/>
            <a:ext cx="7839635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Доступ к Интернету надо регулировать, четко разъяснять, какое поведение может быть плохим и опасным.</a:t>
            </a:r>
          </a:p>
          <a:p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81282" y="5392271"/>
            <a:ext cx="6965577" cy="1200329"/>
          </a:xfrm>
          <a:prstGeom prst="rect">
            <a:avLst/>
          </a:prstGeom>
          <a:solidFill>
            <a:srgbClr val="99CC00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Следите за его интересами не только в виртуальном пространстве, но и в реальной жизни, это поможет узнать, чем он живет, что его интересует, какие эмоции вызывает тот или иной факт</a:t>
            </a:r>
            <a:r>
              <a:rPr lang="ru-RU" b="1" dirty="0" smtClean="0">
                <a:solidFill>
                  <a:srgbClr val="1F497D">
                    <a:lumMod val="50000"/>
                  </a:srgbClr>
                </a:solidFill>
                <a:latin typeface="Calibri"/>
              </a:rPr>
              <a:t>.</a:t>
            </a:r>
          </a:p>
          <a:p>
            <a:endParaRPr lang="ru-RU" b="1" dirty="0">
              <a:solidFill>
                <a:srgbClr val="1F497D">
                  <a:lumMod val="50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679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3235" y="336176"/>
            <a:ext cx="93457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Как преодолеть проблему, если это случилось? 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21224" y="1782726"/>
            <a:ext cx="9977717" cy="1200329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Если вдруг ваш</a:t>
            </a:r>
            <a:r>
              <a:rPr kumimoji="0" lang="ru-RU" sz="1800" b="1" i="0" u="none" strike="noStrike" kern="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 ребенок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 все же стало жертвой преследователей, постарайтесь сохранить все имеющиеся доказательства, свидетельства террора. Были получены сообщения – сделайте копии, это касается и видео, и СМС, и всего остального.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8999" y="3229275"/>
            <a:ext cx="8269941" cy="1477328"/>
          </a:xfrm>
          <a:prstGeom prst="rect">
            <a:avLst/>
          </a:prstGeom>
          <a:solidFill>
            <a:srgbClr val="4BACC6">
              <a:lumMod val="60000"/>
              <a:lumOff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Не паникуйте, будьте спокойны, особенно если ребенок сам рассказал вам о проблеме, иначе в следующий раз он не </a:t>
            </a:r>
            <a:r>
              <a:rPr lang="ru-RU" b="1" kern="0" dirty="0" smtClean="0">
                <a:solidFill>
                  <a:srgbClr val="1F497D">
                    <a:lumMod val="50000"/>
                  </a:srgbClr>
                </a:solidFill>
                <a:latin typeface="Calibri"/>
              </a:rPr>
              <a:t>обратится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 за помощью. Поддержите подростка эмоционально, объясните, что ничего страшного не случилось, в вашем лице он должен видеть и чувствовать только друга, который искренне желает добра.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92070" y="4952824"/>
            <a:ext cx="8095129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Помимо всего прочего, расскажите ребенку, что очень важно иметь собственную хорошую репутацию, а не «примерять» роли. Он должен знать, что если получил оскорбительное или непонятное сообщение, картинку, надо немедленно обратиться за помощью к родителям, </a:t>
            </a:r>
            <a:r>
              <a:rPr lang="ru-RU" b="1" dirty="0" smtClean="0">
                <a:solidFill>
                  <a:srgbClr val="1F497D">
                    <a:lumMod val="50000"/>
                  </a:srgbClr>
                </a:solidFill>
                <a:latin typeface="Calibri"/>
              </a:rPr>
              <a:t> </a:t>
            </a:r>
            <a:r>
              <a:rPr lang="ru-RU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не запустить ситуацию. В крайнем случае (если ничего не помогает) следует </a:t>
            </a:r>
            <a:r>
              <a:rPr lang="ru-RU" b="1" dirty="0" smtClean="0">
                <a:solidFill>
                  <a:srgbClr val="1F497D">
                    <a:lumMod val="50000"/>
                  </a:srgbClr>
                </a:solidFill>
                <a:latin typeface="Calibri"/>
              </a:rPr>
              <a:t>обратится </a:t>
            </a:r>
            <a:r>
              <a:rPr lang="ru-RU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в правоохранительные органы.</a:t>
            </a:r>
          </a:p>
        </p:txBody>
      </p:sp>
    </p:spTree>
    <p:extLst>
      <p:ext uri="{BB962C8B-B14F-4D97-AF65-F5344CB8AC3E}">
        <p14:creationId xmlns:p14="http://schemas.microsoft.com/office/powerpoint/2010/main" val="4244511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76</TotalTime>
  <Words>403</Words>
  <Application>Microsoft Office PowerPoint</Application>
  <PresentationFormat>Произвольный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Параллакс</vt:lpstr>
      <vt:lpstr>               КИБЕРБУЛЛИНГ</vt:lpstr>
      <vt:lpstr>Презентация PowerPoint</vt:lpstr>
      <vt:lpstr>    Главная проблема социльных сетей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Ardak</dc:creator>
  <cp:lastModifiedBy>Пользователь Windows</cp:lastModifiedBy>
  <cp:revision>17</cp:revision>
  <dcterms:created xsi:type="dcterms:W3CDTF">2020-09-07T13:27:08Z</dcterms:created>
  <dcterms:modified xsi:type="dcterms:W3CDTF">2020-09-08T10:21:31Z</dcterms:modified>
</cp:coreProperties>
</file>