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Миницентр\Desktop\1579719421_43-p-veselie-foni-dlya-shkolnikh-stendov-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94195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C00000"/>
                </a:solidFill>
                <a:latin typeface="+mn-lt"/>
              </a:rPr>
              <a:t>Адаптация </a:t>
            </a:r>
            <a:br>
              <a:rPr lang="kk-KZ" b="1" dirty="0" smtClean="0">
                <a:solidFill>
                  <a:srgbClr val="C00000"/>
                </a:solidFill>
                <a:latin typeface="+mn-lt"/>
              </a:rPr>
            </a:br>
            <a:r>
              <a:rPr lang="kk-KZ" b="1" dirty="0" smtClean="0">
                <a:solidFill>
                  <a:srgbClr val="C00000"/>
                </a:solidFill>
                <a:latin typeface="+mn-lt"/>
              </a:rPr>
              <a:t>первоклассников</a:t>
            </a:r>
            <a:br>
              <a:rPr lang="kk-KZ" b="1" dirty="0" smtClean="0">
                <a:solidFill>
                  <a:srgbClr val="C00000"/>
                </a:solidFill>
                <a:latin typeface="+mn-lt"/>
              </a:rPr>
            </a:br>
            <a:r>
              <a:rPr lang="kk-KZ" b="1" dirty="0" smtClean="0">
                <a:solidFill>
                  <a:srgbClr val="C00000"/>
                </a:solidFill>
                <a:latin typeface="+mn-lt"/>
              </a:rPr>
              <a:t>к школе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4077072"/>
            <a:ext cx="6400800" cy="1752600"/>
          </a:xfrm>
        </p:spPr>
        <p:txBody>
          <a:bodyPr>
            <a:normAutofit/>
          </a:bodyPr>
          <a:lstStyle/>
          <a:p>
            <a:endParaRPr lang="kk-KZ" sz="2800" b="1" i="1" dirty="0" smtClean="0">
              <a:solidFill>
                <a:srgbClr val="C00000"/>
              </a:solidFill>
              <a:ea typeface="BatangChe" panose="02030609000101010101" pitchFamily="49" charset="-127"/>
            </a:endParaRPr>
          </a:p>
          <a:p>
            <a:endParaRPr lang="kk-KZ" sz="2800" b="1" i="1" dirty="0" smtClean="0">
              <a:solidFill>
                <a:srgbClr val="C00000"/>
              </a:solidFill>
              <a:ea typeface="BatangChe" panose="02030609000101010101" pitchFamily="49" charset="-127"/>
            </a:endParaRPr>
          </a:p>
          <a:p>
            <a:r>
              <a:rPr lang="kk-KZ" sz="2400" b="1" i="1" dirty="0" smtClean="0">
                <a:solidFill>
                  <a:srgbClr val="00B050"/>
                </a:solidFill>
                <a:ea typeface="BatangChe" panose="02030609000101010101" pitchFamily="49" charset="-127"/>
              </a:rPr>
              <a:t>Советы педагога-психолога</a:t>
            </a:r>
          </a:p>
          <a:p>
            <a:endParaRPr lang="ru-RU" sz="2800" i="1" dirty="0">
              <a:solidFill>
                <a:schemeClr val="tx1">
                  <a:lumMod val="85000"/>
                  <a:lumOff val="15000"/>
                </a:schemeClr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57167"/>
            <a:ext cx="6429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Отдел образования города Усть-Каменогорска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41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Миницентр\Desktop\1579719421_43-p-veselie-foni-dlya-shkolnikh-stendov-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7416824" cy="147002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Адаптация к школе </a:t>
            </a:r>
            <a:r>
              <a:rPr lang="ru-RU" sz="2400" dirty="0"/>
              <a:t>- </a:t>
            </a:r>
            <a:r>
              <a:rPr lang="ru-RU" sz="2400" dirty="0">
                <a:solidFill>
                  <a:srgbClr val="002060"/>
                </a:solidFill>
              </a:rPr>
              <a:t>это процесс привыкания к новым школьным условиям, который каждый первоклассник переживает и осознает по-своему. 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школе </a:t>
            </a: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>
                <a:solidFill>
                  <a:srgbClr val="002060"/>
                </a:solidFill>
              </a:rPr>
              <a:t>работа в достаточно напряженном режиме и новая жесткая система </a:t>
            </a:r>
            <a:r>
              <a:rPr lang="ru-RU" sz="2400" dirty="0" smtClean="0">
                <a:solidFill>
                  <a:srgbClr val="002060"/>
                </a:solidFill>
              </a:rPr>
              <a:t>требований</a:t>
            </a:r>
            <a:r>
              <a:rPr lang="ru-RU" sz="2400" dirty="0">
                <a:solidFill>
                  <a:srgbClr val="002060"/>
                </a:solidFill>
              </a:rPr>
              <a:t>!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1" y="4077072"/>
            <a:ext cx="4397081" cy="1512168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+mj-lt"/>
                <a:ea typeface="Batang" panose="02030600000101010101" pitchFamily="18" charset="-127"/>
              </a:rPr>
              <a:t>Для того, чтобы приспособиться к ним, </a:t>
            </a:r>
            <a:endParaRPr lang="ru-RU" sz="2400" b="1" i="1" dirty="0" smtClean="0">
              <a:solidFill>
                <a:srgbClr val="C00000"/>
              </a:solidFill>
              <a:latin typeface="+mj-lt"/>
              <a:ea typeface="Batang" panose="02030600000101010101" pitchFamily="18" charset="-127"/>
            </a:endParaRPr>
          </a:p>
          <a:p>
            <a:r>
              <a:rPr lang="ru-RU" sz="2400" b="1" i="1" dirty="0" smtClean="0">
                <a:solidFill>
                  <a:srgbClr val="C00000"/>
                </a:solidFill>
                <a:latin typeface="+mj-lt"/>
                <a:ea typeface="Batang" panose="02030600000101010101" pitchFamily="18" charset="-127"/>
              </a:rPr>
              <a:t>нужны </a:t>
            </a:r>
            <a:r>
              <a:rPr lang="ru-RU" sz="2400" b="1" i="1" dirty="0">
                <a:solidFill>
                  <a:srgbClr val="C00000"/>
                </a:solidFill>
                <a:latin typeface="+mj-lt"/>
                <a:ea typeface="Batang" panose="02030600000101010101" pitchFamily="18" charset="-127"/>
              </a:rPr>
              <a:t>силы и время.</a:t>
            </a:r>
            <a:endParaRPr lang="ru-RU" sz="1800" b="1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523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Миницентр\Desktop\1579719421_43-p-veselie-foni-dlya-shkolnikh-stendov-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046" y="1984210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b="1" dirty="0"/>
              <a:t>Период адаптации ребенка к школе длится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от </a:t>
            </a:r>
            <a:r>
              <a:rPr lang="ru-RU" sz="2400" b="1" dirty="0"/>
              <a:t>2-3 недель до полугода.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u="sng" dirty="0" smtClean="0"/>
              <a:t/>
            </a:r>
            <a:br>
              <a:rPr lang="ru-RU" sz="2400" b="1" u="sng" dirty="0" smtClean="0"/>
            </a:br>
            <a:r>
              <a:rPr lang="ru-RU" sz="2400" b="1" u="sng" dirty="0" smtClean="0"/>
              <a:t>Это </a:t>
            </a:r>
            <a:r>
              <a:rPr lang="ru-RU" sz="2400" b="1" u="sng" dirty="0"/>
              <a:t>зависит от многих факторов: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индивидуальных </a:t>
            </a:r>
            <a:r>
              <a:rPr lang="ru-RU" sz="2400" dirty="0"/>
              <a:t>особенностей ребенка,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типа </a:t>
            </a:r>
            <a:r>
              <a:rPr lang="ru-RU" sz="2400" dirty="0"/>
              <a:t>учебного заведения,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уровня </a:t>
            </a:r>
            <a:r>
              <a:rPr lang="ru-RU" sz="2400" dirty="0"/>
              <a:t>сложности образовательных программ,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степени </a:t>
            </a:r>
            <a:r>
              <a:rPr lang="ru-RU" sz="2400" dirty="0"/>
              <a:t>подготовленности ребенка к школе и т.д.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-108520" y="3933056"/>
            <a:ext cx="5616624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Очень важна поддержка родных </a:t>
            </a:r>
            <a:r>
              <a:rPr lang="ru-RU" sz="2400" dirty="0" smtClean="0"/>
              <a:t>– </a:t>
            </a:r>
            <a:br>
              <a:rPr lang="ru-RU" sz="2400" dirty="0" smtClean="0"/>
            </a:br>
            <a:r>
              <a:rPr lang="ru-RU" sz="2400" dirty="0" smtClean="0"/>
              <a:t>мамы, папы, бабушек и дедушек.</a:t>
            </a:r>
            <a:endParaRPr lang="ru-RU" sz="2400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23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Миницентр\Desktop\1579719421_43-p-veselie-foni-dlya-shkolnikh-stendov-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620688"/>
            <a:ext cx="7772400" cy="1470025"/>
          </a:xfrm>
        </p:spPr>
        <p:txBody>
          <a:bodyPr>
            <a:noAutofit/>
          </a:bodyPr>
          <a:lstStyle/>
          <a:p>
            <a:r>
              <a:rPr lang="ru-RU" sz="2000" b="1" i="1" dirty="0"/>
              <a:t>Трудности, которые могут возникнуть у первоклассников.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6400800" cy="3353461"/>
          </a:xfrm>
        </p:spPr>
        <p:txBody>
          <a:bodyPr>
            <a:normAutofit fontScale="55000" lnSpcReduction="20000"/>
          </a:bodyPr>
          <a:lstStyle/>
          <a:p>
            <a:pPr algn="l"/>
            <a:endParaRPr lang="ru-RU" b="1" i="1" dirty="0" smtClean="0">
              <a:solidFill>
                <a:schemeClr val="tx1"/>
              </a:solidFill>
            </a:endParaRPr>
          </a:p>
          <a:p>
            <a:pPr algn="l"/>
            <a:r>
              <a:rPr lang="ru-RU" b="1" i="1" dirty="0">
                <a:solidFill>
                  <a:schemeClr val="tx1"/>
                </a:solidFill>
              </a:rPr>
              <a:t>* </a:t>
            </a:r>
            <a:r>
              <a:rPr lang="ru-RU" b="1" i="1" dirty="0" smtClean="0">
                <a:solidFill>
                  <a:schemeClr val="tx1"/>
                </a:solidFill>
              </a:rPr>
              <a:t>В </a:t>
            </a:r>
            <a:r>
              <a:rPr lang="ru-RU" b="1" i="1" dirty="0">
                <a:solidFill>
                  <a:schemeClr val="tx1"/>
                </a:solidFill>
              </a:rPr>
              <a:t>первые дни, недели </a:t>
            </a:r>
            <a:r>
              <a:rPr lang="ru-RU" b="1" i="1" dirty="0" smtClean="0">
                <a:solidFill>
                  <a:schemeClr val="tx1"/>
                </a:solidFill>
              </a:rPr>
              <a:t>снижается </a:t>
            </a:r>
            <a:r>
              <a:rPr lang="ru-RU" b="1" i="1" dirty="0">
                <a:solidFill>
                  <a:schemeClr val="tx1"/>
                </a:solidFill>
              </a:rPr>
              <a:t>сопротивляемость организма, могут нарушаться сон, аппетит, повышается температура</a:t>
            </a:r>
            <a:r>
              <a:rPr lang="ru-RU" b="1" i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b="1" i="1" dirty="0">
                <a:solidFill>
                  <a:schemeClr val="tx1"/>
                </a:solidFill>
              </a:rPr>
              <a:t/>
            </a:r>
            <a:br>
              <a:rPr lang="ru-RU" b="1" i="1" dirty="0">
                <a:solidFill>
                  <a:schemeClr val="tx1"/>
                </a:solidFill>
              </a:rPr>
            </a:br>
            <a:r>
              <a:rPr lang="ru-RU" b="1" i="1" dirty="0">
                <a:solidFill>
                  <a:schemeClr val="tx1"/>
                </a:solidFill>
              </a:rPr>
              <a:t>* Первоклассники отвлекаются, быстро утомляются, возбудимы, эмоциональны, впечатлительны</a:t>
            </a:r>
            <a:r>
              <a:rPr lang="ru-RU" b="1" i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b="1" i="1" dirty="0">
                <a:solidFill>
                  <a:schemeClr val="tx1"/>
                </a:solidFill>
              </a:rPr>
              <a:t/>
            </a:r>
            <a:br>
              <a:rPr lang="ru-RU" b="1" i="1" dirty="0">
                <a:solidFill>
                  <a:schemeClr val="tx1"/>
                </a:solidFill>
              </a:rPr>
            </a:br>
            <a:r>
              <a:rPr lang="ru-RU" b="1" i="1" dirty="0">
                <a:solidFill>
                  <a:schemeClr val="tx1"/>
                </a:solidFill>
              </a:rPr>
              <a:t>* Поведение нередко отличается </a:t>
            </a:r>
            <a:r>
              <a:rPr lang="ru-RU" b="1" i="1" dirty="0" smtClean="0">
                <a:solidFill>
                  <a:schemeClr val="tx1"/>
                </a:solidFill>
              </a:rPr>
              <a:t>неорганизованностью</a:t>
            </a:r>
            <a:r>
              <a:rPr lang="ru-RU" b="1" i="1" dirty="0">
                <a:solidFill>
                  <a:schemeClr val="tx1"/>
                </a:solidFill>
              </a:rPr>
              <a:t>, несобранностью, недисциплинированностью</a:t>
            </a:r>
            <a:r>
              <a:rPr lang="ru-RU" b="1" i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b="1" i="1" dirty="0">
                <a:solidFill>
                  <a:schemeClr val="tx1"/>
                </a:solidFill>
              </a:rPr>
              <a:t/>
            </a:r>
            <a:br>
              <a:rPr lang="ru-RU" b="1" i="1" dirty="0">
                <a:solidFill>
                  <a:schemeClr val="tx1"/>
                </a:solidFill>
              </a:rPr>
            </a:br>
            <a:r>
              <a:rPr lang="ru-RU" b="1" i="1" dirty="0">
                <a:solidFill>
                  <a:schemeClr val="tx1"/>
                </a:solidFill>
              </a:rPr>
              <a:t>* Для детей характерна высокая утомляемость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23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Миницентр\Desktop\1579719421_43-p-veselie-foni-dlya-shkolnikh-stendov-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60648"/>
            <a:ext cx="7772400" cy="1470025"/>
          </a:xfrm>
        </p:spPr>
        <p:txBody>
          <a:bodyPr>
            <a:noAutofit/>
          </a:bodyPr>
          <a:lstStyle/>
          <a:p>
            <a:r>
              <a:rPr lang="ru-RU" sz="2000" b="1" i="1" dirty="0"/>
              <a:t>Как помочь ребенку в приготовлении уроков?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7128792" cy="4824536"/>
          </a:xfrm>
        </p:spPr>
        <p:txBody>
          <a:bodyPr>
            <a:normAutofit fontScale="32500" lnSpcReduction="20000"/>
          </a:bodyPr>
          <a:lstStyle/>
          <a:p>
            <a:pPr algn="l"/>
            <a:endParaRPr lang="ru-RU" b="1" i="1" dirty="0" smtClean="0">
              <a:solidFill>
                <a:schemeClr val="tx1"/>
              </a:solidFill>
            </a:endParaRPr>
          </a:p>
          <a:p>
            <a:pPr algn="l"/>
            <a:r>
              <a:rPr lang="ru-RU" sz="4300" b="1" i="1" dirty="0" smtClean="0">
                <a:solidFill>
                  <a:schemeClr val="tx1"/>
                </a:solidFill>
              </a:rPr>
              <a:t>Родители</a:t>
            </a:r>
            <a:r>
              <a:rPr lang="ru-RU" sz="4300" b="1" i="1" dirty="0">
                <a:solidFill>
                  <a:schemeClr val="tx1"/>
                </a:solidFill>
              </a:rPr>
              <a:t>, которые практически сразу предоставляют детям полную самостоятельность в приготовлении уроков, так же неправы, как и те, которые сразу начинают чрезмерно опекать.</a:t>
            </a:r>
          </a:p>
          <a:p>
            <a:pPr algn="l"/>
            <a:endParaRPr lang="ru-RU" sz="4300" b="1" i="1" dirty="0" smtClean="0">
              <a:solidFill>
                <a:schemeClr val="tx1"/>
              </a:solidFill>
            </a:endParaRPr>
          </a:p>
          <a:p>
            <a:pPr algn="l"/>
            <a:r>
              <a:rPr lang="ru-RU" sz="4300" b="1" i="1" dirty="0" smtClean="0">
                <a:solidFill>
                  <a:schemeClr val="tx1"/>
                </a:solidFill>
              </a:rPr>
              <a:t>Какие </a:t>
            </a:r>
            <a:r>
              <a:rPr lang="ru-RU" sz="4300" b="1" i="1" dirty="0">
                <a:solidFill>
                  <a:schemeClr val="tx1"/>
                </a:solidFill>
              </a:rPr>
              <a:t>здесь могут быть основные рекомендации:</a:t>
            </a:r>
          </a:p>
          <a:p>
            <a:pPr algn="l"/>
            <a:endParaRPr lang="ru-RU" sz="4300" b="1" i="1" dirty="0" smtClean="0">
              <a:solidFill>
                <a:schemeClr val="tx1"/>
              </a:solidFill>
            </a:endParaRPr>
          </a:p>
          <a:p>
            <a:pPr algn="l"/>
            <a:r>
              <a:rPr lang="ru-RU" sz="4300" b="1" i="1" dirty="0" smtClean="0">
                <a:solidFill>
                  <a:schemeClr val="tx1"/>
                </a:solidFill>
              </a:rPr>
              <a:t>1</a:t>
            </a:r>
            <a:r>
              <a:rPr lang="ru-RU" sz="4300" b="1" i="1" dirty="0">
                <a:solidFill>
                  <a:schemeClr val="tx1"/>
                </a:solidFill>
              </a:rPr>
              <a:t>. Проверьте, правильно ли организовано рабочее место ребенка (освещение, отсутствие лишних предметов на столе).</a:t>
            </a:r>
          </a:p>
          <a:p>
            <a:pPr algn="l"/>
            <a:endParaRPr lang="ru-RU" sz="4300" b="1" i="1" dirty="0" smtClean="0">
              <a:solidFill>
                <a:schemeClr val="tx1"/>
              </a:solidFill>
            </a:endParaRPr>
          </a:p>
          <a:p>
            <a:pPr algn="l"/>
            <a:r>
              <a:rPr lang="ru-RU" sz="4300" b="1" i="1" dirty="0" smtClean="0">
                <a:solidFill>
                  <a:schemeClr val="tx1"/>
                </a:solidFill>
              </a:rPr>
              <a:t>2</a:t>
            </a:r>
            <a:r>
              <a:rPr lang="ru-RU" sz="4300" b="1" i="1" dirty="0">
                <a:solidFill>
                  <a:schemeClr val="tx1"/>
                </a:solidFill>
              </a:rPr>
              <a:t>. Для семилетнего ребенка время непрерывной работы не должно превышать 15–20 </a:t>
            </a:r>
            <a:r>
              <a:rPr lang="ru-RU" sz="4300" b="1" i="1" dirty="0" smtClean="0">
                <a:solidFill>
                  <a:schemeClr val="tx1"/>
                </a:solidFill>
              </a:rPr>
              <a:t>минут. </a:t>
            </a:r>
            <a:r>
              <a:rPr lang="ru-RU" sz="4300" b="1" i="1" dirty="0">
                <a:solidFill>
                  <a:schemeClr val="tx1"/>
                </a:solidFill>
              </a:rPr>
              <a:t>В процессе работы необходимо устраивать перерывы (около 5 минут</a:t>
            </a:r>
            <a:r>
              <a:rPr lang="ru-RU" sz="4300" b="1" i="1" dirty="0" smtClean="0">
                <a:solidFill>
                  <a:schemeClr val="tx1"/>
                </a:solidFill>
              </a:rPr>
              <a:t>).</a:t>
            </a:r>
          </a:p>
          <a:p>
            <a:pPr algn="l"/>
            <a:endParaRPr lang="ru-RU" sz="4300" b="1" i="1" dirty="0">
              <a:solidFill>
                <a:schemeClr val="tx1"/>
              </a:solidFill>
            </a:endParaRPr>
          </a:p>
          <a:p>
            <a:pPr algn="l"/>
            <a:r>
              <a:rPr lang="ru-RU" sz="4300" b="1" i="1" dirty="0">
                <a:solidFill>
                  <a:schemeClr val="tx1"/>
                </a:solidFill>
              </a:rPr>
              <a:t>3. Не стоит давать ребенку дополнительные задания, кроме тех, которые дали в школе</a:t>
            </a:r>
            <a:r>
              <a:rPr lang="ru-RU" sz="4300" b="1" i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4300" b="1" i="1" dirty="0">
              <a:solidFill>
                <a:schemeClr val="tx1"/>
              </a:solidFill>
            </a:endParaRPr>
          </a:p>
          <a:p>
            <a:pPr algn="l"/>
            <a:r>
              <a:rPr lang="ru-RU" sz="4300" b="1" i="1" dirty="0">
                <a:solidFill>
                  <a:schemeClr val="tx1"/>
                </a:solidFill>
              </a:rPr>
              <a:t>4</a:t>
            </a:r>
            <a:r>
              <a:rPr lang="ru-RU" sz="4300" b="1" i="1" dirty="0" smtClean="0">
                <a:solidFill>
                  <a:schemeClr val="tx1"/>
                </a:solidFill>
              </a:rPr>
              <a:t>. </a:t>
            </a:r>
            <a:r>
              <a:rPr lang="ru-RU" sz="4300" b="1" i="1" dirty="0">
                <a:solidFill>
                  <a:schemeClr val="tx1"/>
                </a:solidFill>
              </a:rPr>
              <a:t>Нельзя </a:t>
            </a:r>
            <a:r>
              <a:rPr lang="ru-RU" sz="4300" b="1" i="1" dirty="0" smtClean="0">
                <a:solidFill>
                  <a:schemeClr val="tx1"/>
                </a:solidFill>
              </a:rPr>
              <a:t>выполнять </a:t>
            </a:r>
            <a:r>
              <a:rPr lang="ru-RU" sz="4300" b="1" i="1" dirty="0">
                <a:solidFill>
                  <a:schemeClr val="tx1"/>
                </a:solidFill>
              </a:rPr>
              <a:t>задание за </a:t>
            </a:r>
            <a:r>
              <a:rPr lang="ru-RU" sz="4300" b="1" i="1" dirty="0" smtClean="0">
                <a:solidFill>
                  <a:schemeClr val="tx1"/>
                </a:solidFill>
              </a:rPr>
              <a:t>ребенка.</a:t>
            </a:r>
          </a:p>
          <a:p>
            <a:pPr algn="l"/>
            <a:endParaRPr lang="ru-RU" sz="4300" b="1" i="1" dirty="0">
              <a:solidFill>
                <a:schemeClr val="tx1"/>
              </a:solidFill>
            </a:endParaRPr>
          </a:p>
          <a:p>
            <a:pPr algn="l"/>
            <a:r>
              <a:rPr lang="ru-RU" sz="4300" b="1" i="1" dirty="0">
                <a:solidFill>
                  <a:schemeClr val="tx1"/>
                </a:solidFill>
              </a:rPr>
              <a:t>5</a:t>
            </a:r>
            <a:r>
              <a:rPr lang="ru-RU" sz="4300" b="1" i="1" dirty="0" smtClean="0">
                <a:solidFill>
                  <a:schemeClr val="tx1"/>
                </a:solidFill>
              </a:rPr>
              <a:t>. </a:t>
            </a:r>
            <a:r>
              <a:rPr lang="ru-RU" sz="4300" b="1" i="1" dirty="0">
                <a:solidFill>
                  <a:schemeClr val="tx1"/>
                </a:solidFill>
              </a:rPr>
              <a:t>Со временем снижайте степень контроля. Помните, что </a:t>
            </a:r>
            <a:r>
              <a:rPr lang="ru-RU" sz="4300" b="1" i="1" dirty="0" err="1">
                <a:solidFill>
                  <a:schemeClr val="tx1"/>
                </a:solidFill>
              </a:rPr>
              <a:t>самоисправление</a:t>
            </a:r>
            <a:r>
              <a:rPr lang="ru-RU" sz="4300" b="1" i="1" dirty="0">
                <a:solidFill>
                  <a:schemeClr val="tx1"/>
                </a:solidFill>
              </a:rPr>
              <a:t> – </a:t>
            </a:r>
            <a:endParaRPr lang="ru-RU" sz="4300" b="1" i="1" dirty="0" smtClean="0">
              <a:solidFill>
                <a:schemeClr val="tx1"/>
              </a:solidFill>
            </a:endParaRPr>
          </a:p>
          <a:p>
            <a:pPr algn="l"/>
            <a:r>
              <a:rPr lang="ru-RU" sz="4300" b="1" i="1" dirty="0" smtClean="0">
                <a:solidFill>
                  <a:schemeClr val="tx1"/>
                </a:solidFill>
              </a:rPr>
              <a:t>есть </a:t>
            </a:r>
            <a:r>
              <a:rPr lang="ru-RU" sz="4300" b="1" i="1" dirty="0">
                <a:solidFill>
                  <a:schemeClr val="tx1"/>
                </a:solidFill>
              </a:rPr>
              <a:t>первая форма самоконтроля и она должна всячески поощряться</a:t>
            </a:r>
            <a:r>
              <a:rPr lang="ru-RU" sz="4300" b="1" i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4300" b="1" i="1" dirty="0">
              <a:solidFill>
                <a:schemeClr val="tx1"/>
              </a:solidFill>
            </a:endParaRPr>
          </a:p>
          <a:p>
            <a:pPr algn="l"/>
            <a:r>
              <a:rPr lang="ru-RU" sz="4300" b="1" i="1" dirty="0">
                <a:solidFill>
                  <a:schemeClr val="tx1"/>
                </a:solidFill>
              </a:rPr>
              <a:t>6</a:t>
            </a:r>
            <a:r>
              <a:rPr lang="ru-RU" sz="4300" b="1" i="1" dirty="0" smtClean="0">
                <a:solidFill>
                  <a:schemeClr val="tx1"/>
                </a:solidFill>
              </a:rPr>
              <a:t>. </a:t>
            </a:r>
            <a:r>
              <a:rPr lang="ru-RU" sz="4300" b="1" i="1" dirty="0">
                <a:solidFill>
                  <a:schemeClr val="tx1"/>
                </a:solidFill>
              </a:rPr>
              <a:t>Поддерживайте старания ребенка, высказывайте уверенность, </a:t>
            </a:r>
            <a:endParaRPr lang="ru-RU" sz="4300" b="1" i="1" dirty="0" smtClean="0">
              <a:solidFill>
                <a:schemeClr val="tx1"/>
              </a:solidFill>
            </a:endParaRPr>
          </a:p>
          <a:p>
            <a:pPr algn="l"/>
            <a:r>
              <a:rPr lang="ru-RU" sz="4300" b="1" i="1" dirty="0" smtClean="0">
                <a:solidFill>
                  <a:schemeClr val="tx1"/>
                </a:solidFill>
              </a:rPr>
              <a:t>что </a:t>
            </a:r>
            <a:r>
              <a:rPr lang="ru-RU" sz="4300" b="1" i="1" dirty="0">
                <a:solidFill>
                  <a:schemeClr val="tx1"/>
                </a:solidFill>
              </a:rPr>
              <a:t>все у него получится</a:t>
            </a:r>
          </a:p>
          <a:p>
            <a:pPr algn="l"/>
            <a:endParaRPr lang="ru-RU" sz="4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9884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221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Адаптация  первоклассников к школе</vt:lpstr>
      <vt:lpstr>Адаптация к школе - это процесс привыкания к новым школьным условиям, который каждый первоклассник переживает и осознает по-своему.   В школе - работа в достаточно напряженном режиме и новая жесткая система требований!  </vt:lpstr>
      <vt:lpstr>Период адаптации ребенка к школе длится  от 2-3 недель до полугода.   Это зависит от многих факторов:  индивидуальных особенностей ребенка,  типа учебного заведения,  уровня сложности образовательных программ,  степени подготовленности ребенка к школе и т.д.   </vt:lpstr>
      <vt:lpstr>Трудности, которые могут возникнуть у первоклассников. </vt:lpstr>
      <vt:lpstr>Как помочь ребенку в приготовлении уроков?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первоклассников к школе</dc:title>
  <dc:creator>Миницентр</dc:creator>
  <cp:lastModifiedBy>Пользователь Windows</cp:lastModifiedBy>
  <cp:revision>6</cp:revision>
  <dcterms:created xsi:type="dcterms:W3CDTF">2020-09-01T07:01:20Z</dcterms:created>
  <dcterms:modified xsi:type="dcterms:W3CDTF">2020-09-08T10:18:47Z</dcterms:modified>
</cp:coreProperties>
</file>