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4" r:id="rId4"/>
    <p:sldId id="257" r:id="rId5"/>
    <p:sldId id="258" r:id="rId6"/>
    <p:sldId id="259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dn.hipwallpaper.com/i/31/8/tCrUp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1470025"/>
          </a:xfrm>
        </p:spPr>
        <p:txBody>
          <a:bodyPr>
            <a:noAutofit/>
          </a:bodyPr>
          <a:lstStyle/>
          <a:p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</a:t>
            </a:r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 – психолога  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педагогам по осуществлению благоприятной адаптации учащихся </a:t>
            </a:r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1-х 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классов к учебному процессу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4869160"/>
            <a:ext cx="5217322" cy="1752600"/>
          </a:xfrm>
        </p:spPr>
        <p:txBody>
          <a:bodyPr>
            <a:normAutofit/>
          </a:bodyPr>
          <a:lstStyle/>
          <a:p>
            <a:endParaRPr lang="ru-RU" sz="1800" b="1" i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26115" y="260648"/>
            <a:ext cx="60444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образования г.Усть – Каменагорска.</a:t>
            </a:r>
            <a:endParaRPr lang="ru-RU" sz="2400" b="1" i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430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krot.info/uploads/posts/2020-01/1579701113_42-p-foni-dlya-prezentatsii-na-shkolnuyu-temati-9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5" y="0"/>
            <a:ext cx="91195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Признаки возникшей </a:t>
            </a:r>
            <a:r>
              <a:rPr lang="ru-RU" sz="28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дезадаптации</a:t>
            </a:r>
            <a:r>
              <a:rPr lang="ru-RU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школьника: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600200"/>
            <a:ext cx="7272808" cy="4525963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spcBef>
                <a:spcPts val="0"/>
              </a:spcBef>
            </a:pPr>
            <a:r>
              <a:rPr lang="ru-RU" sz="2000" dirty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Усталый, утомленный внешний вид ребенка.</a:t>
            </a:r>
          </a:p>
          <a:p>
            <a:pPr>
              <a:spcBef>
                <a:spcPts val="0"/>
              </a:spcBef>
            </a:pPr>
            <a:r>
              <a:rPr lang="ru-RU" sz="2000" dirty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Нежелание ребенка делиться своими впечатлениями о проведенном дне.</a:t>
            </a:r>
          </a:p>
          <a:p>
            <a:pPr>
              <a:spcBef>
                <a:spcPts val="0"/>
              </a:spcBef>
            </a:pPr>
            <a:r>
              <a:rPr lang="ru-RU" sz="2000" dirty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Стремление отвлечь взрослого от школьных событий, переключить внимание на другие темы.</a:t>
            </a:r>
          </a:p>
          <a:p>
            <a:pPr>
              <a:spcBef>
                <a:spcPts val="0"/>
              </a:spcBef>
            </a:pPr>
            <a:r>
              <a:rPr lang="ru-RU" sz="2000" dirty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Нежелание выполнять домашние задания.</a:t>
            </a:r>
          </a:p>
          <a:p>
            <a:pPr>
              <a:spcBef>
                <a:spcPts val="0"/>
              </a:spcBef>
            </a:pPr>
            <a:r>
              <a:rPr lang="ru-RU" sz="2000" dirty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Негативные характеристики в адрес школы, учителей, одноклассников.</a:t>
            </a:r>
          </a:p>
          <a:p>
            <a:pPr>
              <a:spcBef>
                <a:spcPts val="0"/>
              </a:spcBef>
            </a:pPr>
            <a:r>
              <a:rPr lang="ru-RU" sz="2000" dirty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Жалобы на те или иные события, связанные со школой.</a:t>
            </a:r>
          </a:p>
          <a:p>
            <a:pPr>
              <a:spcBef>
                <a:spcPts val="0"/>
              </a:spcBef>
            </a:pPr>
            <a:r>
              <a:rPr lang="ru-RU" sz="2000" dirty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Беспокойный сон.</a:t>
            </a:r>
          </a:p>
          <a:p>
            <a:pPr>
              <a:spcBef>
                <a:spcPts val="0"/>
              </a:spcBef>
            </a:pPr>
            <a:r>
              <a:rPr lang="ru-RU" sz="2000" dirty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Трудности утреннего пробуждения, вялость.</a:t>
            </a:r>
          </a:p>
          <a:p>
            <a:pPr>
              <a:spcBef>
                <a:spcPts val="0"/>
              </a:spcBef>
            </a:pPr>
            <a:r>
              <a:rPr lang="ru-RU" sz="2000" dirty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Постоянные жалобы на плохое самочувствие.</a:t>
            </a:r>
          </a:p>
          <a:p>
            <a:pPr>
              <a:spcBef>
                <a:spcPts val="0"/>
              </a:spcBef>
            </a:pPr>
            <a:r>
              <a:rPr lang="ru-RU" sz="2000" dirty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Неадекватные поведенческие реакции на замечания и реплики учителя, грубость.</a:t>
            </a:r>
          </a:p>
          <a:p>
            <a:pPr>
              <a:spcBef>
                <a:spcPts val="0"/>
              </a:spcBef>
            </a:pPr>
            <a:r>
              <a:rPr lang="ru-RU" sz="2000" dirty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во взаимоотношениях со сверстниками.</a:t>
            </a:r>
          </a:p>
          <a:p>
            <a:pPr>
              <a:spcBef>
                <a:spcPts val="0"/>
              </a:spcBef>
            </a:pPr>
            <a:r>
              <a:rPr lang="ru-RU" sz="2000" dirty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 успеваемости, потеря интереса к учебе</a:t>
            </a:r>
            <a:r>
              <a:rPr lang="ru-RU" sz="20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5129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krot.info/uploads/posts/2020-01/1579701113_42-p-foni-dlya-prezentatsii-na-shkolnuyu-temati-9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5" y="0"/>
            <a:ext cx="91195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школьной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дезадаптации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525963"/>
          </a:xfrm>
        </p:spPr>
        <p:txBody>
          <a:bodyPr>
            <a:normAutofit fontScale="70000" lnSpcReduction="20000"/>
          </a:bodyPr>
          <a:lstStyle/>
          <a:p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низкая готовность к школе;</a:t>
            </a:r>
          </a:p>
          <a:p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несоответствие возможностей ребёнка требованиям программы обучения;</a:t>
            </a:r>
          </a:p>
          <a:p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мотивации, «внутренней позиции школьника»;</a:t>
            </a:r>
          </a:p>
          <a:p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неумение общаться с окружающими (детьми, взрослыми);</a:t>
            </a:r>
          </a:p>
          <a:p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чрезмерная требовательность родителей;</a:t>
            </a:r>
          </a:p>
          <a:p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гиперопека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 стороны родителей;</a:t>
            </a:r>
          </a:p>
          <a:p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незнание родителями и учителями возрастных особенностей детей;</a:t>
            </a:r>
          </a:p>
          <a:p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высокая тревожность самих родителей;</a:t>
            </a:r>
          </a:p>
          <a:p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несоблюдение режима дня (отсутствие полноценного отдыха);</a:t>
            </a:r>
          </a:p>
          <a:p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серьезных хронических заболеваний;</a:t>
            </a:r>
          </a:p>
          <a:p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чрезмерная загруженность ребёнка (кружки, репетитор);</a:t>
            </a:r>
          </a:p>
          <a:p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64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krot.info/uploads/posts/2020-01/1579701113_42-p-foni-dlya-prezentatsii-na-shkolnuyu-temati-9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5" y="0"/>
            <a:ext cx="91195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600200"/>
            <a:ext cx="7776864" cy="4525963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indent="450000"/>
            <a:r>
              <a:rPr lang="ru-RU" sz="20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Обратить внимание учителям на полученные результаты и при составлении поурочных планов увеличивать количество заданий и игр развивающего характера по выявленным проблемам.</a:t>
            </a:r>
          </a:p>
          <a:p>
            <a:pPr indent="450000"/>
            <a:r>
              <a:rPr lang="ru-RU" sz="20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индивидуальные карты психологического обследования для составления плана индивидуальной работы с учениками</a:t>
            </a:r>
          </a:p>
          <a:p>
            <a:pPr indent="450000"/>
            <a:r>
              <a:rPr lang="ru-RU" sz="20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методы и приемы, развивающие познавательные процессы детей, повышающие мотивацию к учебному процессу</a:t>
            </a:r>
          </a:p>
          <a:p>
            <a:pPr indent="450000"/>
            <a:r>
              <a:rPr lang="ru-RU" sz="20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Систематически проводить индивидуальную работу с детьми со сложными приспособлениями;</a:t>
            </a:r>
          </a:p>
          <a:p>
            <a:pPr indent="450000"/>
            <a:r>
              <a:rPr lang="ru-RU" sz="20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Вовлекать детей с низким статусом из сверстников в социально значимую работу для повышения их престижа и самооценки;</a:t>
            </a:r>
            <a:endParaRPr lang="kk-KZ" sz="2000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-900608" y="332656"/>
            <a:ext cx="1094668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педагога – психолога  педагогам по </a:t>
            </a:r>
            <a:endParaRPr lang="ru-RU" sz="2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осуществлению 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благоприятной адаптации учащихся </a:t>
            </a:r>
            <a:endParaRPr lang="ru-RU" sz="2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1-х 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классов к учебному процессу</a:t>
            </a:r>
            <a:endParaRPr lang="ru-RU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53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krot.info/uploads/posts/2020-01/1579701113_42-p-foni-dlya-prezentatsii-na-shkolnuyu-temati-9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8" y="19472"/>
            <a:ext cx="91195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260648"/>
            <a:ext cx="7715200" cy="5145435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indent="450000">
              <a:lnSpc>
                <a:spcPct val="120000"/>
              </a:lnSpc>
              <a:spcBef>
                <a:spcPts val="0"/>
              </a:spcBef>
            </a:pPr>
            <a:r>
              <a:rPr lang="ru-RU" sz="24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Используйте методы, которые развивают психические функции и координируют эмоционально-произвольную сферу, поведенческие реакции: снижают тревожность, </a:t>
            </a:r>
            <a:r>
              <a:rPr lang="ru-RU" sz="2400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гиперактивность</a:t>
            </a:r>
            <a:r>
              <a:rPr lang="ru-RU" sz="24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, утомляемость;</a:t>
            </a:r>
          </a:p>
          <a:p>
            <a:pPr indent="450000">
              <a:lnSpc>
                <a:spcPct val="120000"/>
              </a:lnSpc>
              <a:spcBef>
                <a:spcPts val="0"/>
              </a:spcBef>
            </a:pPr>
            <a:r>
              <a:rPr lang="ru-RU" sz="24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Создавайте теплую и благоприятную атмосферу в классе, развивая позитивное отношение к обучению;</a:t>
            </a:r>
          </a:p>
          <a:p>
            <a:pPr indent="450000">
              <a:lnSpc>
                <a:spcPct val="120000"/>
              </a:lnSpc>
              <a:spcBef>
                <a:spcPts val="0"/>
              </a:spcBef>
            </a:pPr>
            <a:r>
              <a:rPr lang="ru-RU" sz="24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 Поощряйте детей задавать вопросы, если что-то непонятно. Снисходительно относитесь к тому, что первоклашки склонны спросить одно и тоже несколько раз</a:t>
            </a:r>
            <a:r>
              <a:rPr lang="kk-KZ" sz="24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;</a:t>
            </a:r>
            <a:endParaRPr lang="ru-RU" sz="2400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itchFamily="18" charset="0"/>
            </a:endParaRPr>
          </a:p>
          <a:p>
            <a:pPr indent="450000">
              <a:lnSpc>
                <a:spcPct val="120000"/>
              </a:lnSpc>
              <a:spcBef>
                <a:spcPts val="0"/>
              </a:spcBef>
            </a:pPr>
            <a:r>
              <a:rPr lang="ru-RU" sz="24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Используйте игровые приемы, специальные развивающие игры. Чаще всего в 6 лет игра всё ещё остается ведущим видом деятельности.</a:t>
            </a:r>
          </a:p>
          <a:p>
            <a:pPr indent="450000">
              <a:lnSpc>
                <a:spcPct val="120000"/>
              </a:lnSpc>
              <a:spcBef>
                <a:spcPts val="0"/>
              </a:spcBef>
            </a:pPr>
            <a:endParaRPr lang="ru-RU" sz="240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29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krot.info/uploads/posts/2020-01/1579701113_42-p-foni-dlya-prezentatsii-na-shkolnuyu-temati-9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661" y="0"/>
            <a:ext cx="91195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548680"/>
            <a:ext cx="7200800" cy="4525963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indent="450000">
              <a:lnSpc>
                <a:spcPct val="120000"/>
              </a:lnSpc>
              <a:spcBef>
                <a:spcPts val="0"/>
              </a:spcBef>
            </a:pPr>
            <a:r>
              <a:rPr lang="ru-RU" sz="24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 </a:t>
            </a:r>
            <a:r>
              <a:rPr lang="ru-RU" sz="24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Организуйте личное общение с каждым учеником своего класса; будьте в курсе их радостей и переживаний;</a:t>
            </a:r>
          </a:p>
          <a:p>
            <a:pPr marL="0" indent="450000">
              <a:lnSpc>
                <a:spcPct val="120000"/>
              </a:lnSpc>
              <a:spcBef>
                <a:spcPts val="0"/>
              </a:spcBef>
            </a:pPr>
            <a:endParaRPr lang="ru-RU" sz="2400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0000">
              <a:lnSpc>
                <a:spcPct val="120000"/>
              </a:lnSpc>
              <a:spcBef>
                <a:spcPts val="0"/>
              </a:spcBef>
            </a:pPr>
            <a:r>
              <a:rPr lang="ru-RU" sz="24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Детей, имеющих высокие показатели </a:t>
            </a:r>
            <a:r>
              <a:rPr lang="ru-RU" sz="2400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дезадаптации</a:t>
            </a:r>
            <a:r>
              <a:rPr lang="ru-RU" sz="24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по результатам тестирования направить на консультацию к школьному психологу;</a:t>
            </a:r>
          </a:p>
          <a:p>
            <a:pPr marL="0" indent="450000">
              <a:lnSpc>
                <a:spcPct val="120000"/>
              </a:lnSpc>
              <a:spcBef>
                <a:spcPts val="0"/>
              </a:spcBef>
            </a:pPr>
            <a:endParaRPr lang="ru-RU" sz="2400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0000">
              <a:lnSpc>
                <a:spcPct val="120000"/>
              </a:lnSpc>
              <a:spcBef>
                <a:spcPts val="0"/>
              </a:spcBef>
            </a:pPr>
            <a:r>
              <a:rPr lang="ru-RU" sz="24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Постоянно подвергайте анализу свою деятельность, ведите поиски новых эффективных методов, приемов обучения, используйте метод сотрудничества и приемы дифференцированного обучения.</a:t>
            </a:r>
            <a:endParaRPr lang="ru-RU" sz="240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707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cdn.hipwallpaper.com/i/31/8/tCrUp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784466" y="2348880"/>
            <a:ext cx="75750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!!!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4235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322</Words>
  <Application>Microsoft Office PowerPoint</Application>
  <PresentationFormat>Экран (4:3)</PresentationFormat>
  <Paragraphs>45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Рекомендации педагога – психолога  педагогам по осуществлению благоприятной адаптации учащихся  1-х классов к учебному процессу</vt:lpstr>
      <vt:lpstr>Признаки возникшей дезадаптации  школьника:</vt:lpstr>
      <vt:lpstr>Причины школьной дезадаптации: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kitaphana</dc:creator>
  <cp:lastModifiedBy>Пользователь Windows</cp:lastModifiedBy>
  <cp:revision>19</cp:revision>
  <dcterms:created xsi:type="dcterms:W3CDTF">2020-09-01T09:02:36Z</dcterms:created>
  <dcterms:modified xsi:type="dcterms:W3CDTF">2020-09-08T10:16:13Z</dcterms:modified>
</cp:coreProperties>
</file>