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57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8"/>
            <a:ext cx="9191626" cy="69056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7" y="1844824"/>
            <a:ext cx="357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algn="ctr"/>
            <a:endParaRPr lang="ru-RU" b="1" i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ВЫПУСКНИКОВ</a:t>
            </a:r>
          </a:p>
          <a:p>
            <a:pPr algn="ctr"/>
            <a:endParaRPr lang="ru-RU" b="1" i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ЕДИНОМУ</a:t>
            </a:r>
          </a:p>
          <a:p>
            <a:pPr algn="ctr"/>
            <a:endParaRPr lang="ru-RU" b="1" i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НАЦИОНАЛЬНОМУ</a:t>
            </a:r>
          </a:p>
          <a:p>
            <a:pPr algn="ctr"/>
            <a:endParaRPr lang="ru-RU" b="1" i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ТЕСТИРОВАНИЮ</a:t>
            </a:r>
            <a:endParaRPr 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053" name="AutoShape 5" descr="http://images.all-free-download.com/images/graphicthumb/ancient_books_vector_287426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://images.all-free-download.com/images/graphicthumb/ancient_books_vector_287426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://tru-roo.edusite.ru/images/bluefeather_kr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://tru-roo.edusite.ru/images/bluefeather_kr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29191" y="1572468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3200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ПСИХОЛОГИЧЕСКАЯ </a:t>
            </a:r>
            <a:endParaRPr lang="ru-RU" sz="2000" b="1" i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i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</a:p>
          <a:p>
            <a:pPr lvl="0" algn="ctr"/>
            <a:endParaRPr lang="ru-RU" sz="2000" b="1" i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РОДИТЕЛЯМ</a:t>
            </a:r>
            <a:endParaRPr lang="ru-RU" sz="2000" b="1" i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143" y="212424"/>
            <a:ext cx="8463313" cy="347289"/>
          </a:xfrm>
          <a:prstGeom prst="rect">
            <a:avLst/>
          </a:prstGeom>
          <a:noFill/>
        </p:spPr>
        <p:txBody>
          <a:bodyPr wrap="square" lIns="100090" tIns="50045" rIns="100090" bIns="50045" rtlCol="0">
            <a:spAutoFit/>
          </a:bodyPr>
          <a:lstStyle/>
          <a:p>
            <a:pPr algn="r" defTabSz="1000902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300028"/>
            <a:ext cx="82209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1000" b="1" i="1" dirty="0" smtClean="0">
                <a:solidFill>
                  <a:srgbClr val="7030A0"/>
                </a:solidFill>
                <a:latin typeface="Franklin Gothic Demi" pitchFamily="34" charset="0"/>
                <a:cs typeface="Times New Roman" pitchFamily="18" charset="0"/>
              </a:rPr>
              <a:t>Подготовили: </a:t>
            </a:r>
          </a:p>
          <a:p>
            <a:pPr algn="r"/>
            <a:r>
              <a:rPr lang="kk-KZ" sz="1000" b="1" i="1" dirty="0" smtClean="0">
                <a:solidFill>
                  <a:srgbClr val="7030A0"/>
                </a:solidFill>
                <a:latin typeface="Franklin Gothic Demi" pitchFamily="34" charset="0"/>
                <a:cs typeface="Times New Roman" pitchFamily="18" charset="0"/>
              </a:rPr>
              <a:t>методист отдела образования г.Усть-Каменогорска  Нугумарова А.Д., </a:t>
            </a:r>
          </a:p>
          <a:p>
            <a:pPr algn="r"/>
            <a:r>
              <a:rPr lang="kk-KZ" sz="1000" b="1" i="1" dirty="0" smtClean="0">
                <a:solidFill>
                  <a:srgbClr val="7030A0"/>
                </a:solidFill>
                <a:latin typeface="Franklin Gothic Demi" pitchFamily="34" charset="0"/>
                <a:cs typeface="Times New Roman" pitchFamily="18" charset="0"/>
              </a:rPr>
              <a:t>педагог-психолог  </a:t>
            </a:r>
            <a:r>
              <a:rPr lang="kk-KZ" sz="1000" b="1" dirty="0" smtClean="0">
                <a:solidFill>
                  <a:srgbClr val="7030A0"/>
                </a:solidFill>
                <a:latin typeface="Franklin Gothic Demi" pitchFamily="34" charset="0"/>
              </a:rPr>
              <a:t>КГУ «Общеобразовательная школа № 47» </a:t>
            </a:r>
            <a:r>
              <a:rPr lang="kk-KZ" sz="1000" b="1" i="1" dirty="0" smtClean="0">
                <a:solidFill>
                  <a:srgbClr val="7030A0"/>
                </a:solidFill>
                <a:latin typeface="Franklin Gothic Demi" pitchFamily="34" charset="0"/>
                <a:cs typeface="Times New Roman" pitchFamily="18" charset="0"/>
              </a:rPr>
              <a:t>  Ахтанова Ж. Ж.</a:t>
            </a:r>
            <a:endParaRPr lang="ru-RU" sz="1000" i="1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  <p:pic>
        <p:nvPicPr>
          <p:cNvPr id="7170" name="Picture 2" descr="https://evolvetreatment.com/wp-content/uploads/2019/07/iStock-133940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71942"/>
            <a:ext cx="2143140" cy="135732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786049" y="214290"/>
            <a:ext cx="4092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7030A0"/>
                </a:solidFill>
                <a:latin typeface="Franklin Gothic Demi" pitchFamily="34" charset="0"/>
                <a:cs typeface="Times New Roman" pitchFamily="18" charset="0"/>
              </a:rPr>
              <a:t>Отдел образования города Усть-Каменогорска </a:t>
            </a:r>
            <a:endParaRPr lang="ru-RU" sz="1400" dirty="0"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6"/>
            <a:ext cx="9191626" cy="69056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48570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Казахская народная </a:t>
            </a:r>
            <a:r>
              <a:rPr lang="ru-RU" sz="1400" b="1" i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мудрость:«Великий</a:t>
            </a:r>
            <a:r>
              <a:rPr lang="ru-RU" sz="1400" b="1" i="1" dirty="0">
                <a:solidFill>
                  <a:srgbClr val="7030A0"/>
                </a:solidFill>
                <a:cs typeface="Times New Roman" pitchFamily="18" charset="0"/>
              </a:rPr>
              <a:t> путь от порога дома начинается»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052736"/>
            <a:ext cx="342902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Впереди - вся </a:t>
            </a:r>
            <a:r>
              <a:rPr lang="ru-RU" sz="1600" b="1" i="1" dirty="0">
                <a:solidFill>
                  <a:srgbClr val="7030A0"/>
                </a:solidFill>
                <a:cs typeface="Times New Roman" pitchFamily="18" charset="0"/>
              </a:rPr>
              <a:t>жизнь, и подросток должен идти с уверенностью в своих силах, чувствовать, что родители понимают и поддерживают его</a:t>
            </a:r>
            <a:r>
              <a:rPr 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.</a:t>
            </a:r>
            <a:endParaRPr lang="ru-RU" sz="1600" b="1" i="1" dirty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rgbClr val="7030A0"/>
                </a:solidFill>
                <a:cs typeface="Times New Roman" pitchFamily="18" charset="0"/>
              </a:rPr>
              <a:t>Даже если не всё сразу получится  у него, он </a:t>
            </a:r>
            <a:r>
              <a:rPr 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должен </a:t>
            </a:r>
            <a:r>
              <a:rPr lang="ru-RU" sz="1600" b="1" i="1" dirty="0">
                <a:solidFill>
                  <a:srgbClr val="7030A0"/>
                </a:solidFill>
                <a:cs typeface="Times New Roman" pitchFamily="18" charset="0"/>
              </a:rPr>
              <a:t>быть уверен в том, что у него будет возможность достичь поставленных целей!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61" y="1299532"/>
            <a:ext cx="335758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Семье принадлежит важная роль в создании психологического климата во время подготовки выпускника к ЕНТ. 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1" name="Picture 8" descr="https://avatars.mds.yandex.net/get-zen_doc/1542444/pub_5d8dc16e3639e600b1dea3d7_5d8dc1b11d656a00ae4f765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357562"/>
            <a:ext cx="2357454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0" y="5542"/>
            <a:ext cx="9191626" cy="69056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1405225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7030A0"/>
                </a:solidFill>
                <a:cs typeface="Times New Roman" pitchFamily="18" charset="0"/>
              </a:rPr>
              <a:t>Не нужно сравнивать достижения вашего ребенка с достижениями других детей</a:t>
            </a:r>
            <a:r>
              <a:rPr 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!</a:t>
            </a:r>
            <a:endParaRPr lang="ru-RU" sz="1600" b="1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2500306"/>
            <a:ext cx="29289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7030A0"/>
                </a:solidFill>
                <a:cs typeface="Times New Roman" pitchFamily="18" charset="0"/>
              </a:rPr>
              <a:t>Не стоит забывать, что подросток понимает эмоциональное состояние родителей с повышенной чувствительностью и эмоционально реагирует на него</a:t>
            </a:r>
            <a:r>
              <a:rPr 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/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Помните: основными помощниками родителей в сложных ситуациях являются терпение, внимание и понимание.</a:t>
            </a:r>
            <a:endParaRPr lang="ru-RU" sz="1600" b="1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500174"/>
            <a:ext cx="32147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Будьте готовы отложить все другие дела, если детям срочно нужна ваша помощь.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Исключите на этот период все конфликтные вопросы, касающиеся учебной деятельности, стимулируйте ответственность в подготовке к экзамену и поддерживайте у детей веру в собственные силы. </a:t>
            </a:r>
          </a:p>
        </p:txBody>
      </p:sp>
      <p:pic>
        <p:nvPicPr>
          <p:cNvPr id="13" name="Picture 2" descr="https://www.thoughtco.com/thmb/8Ex58b7Jpc_oVU8omQvjskZADkA=/2122x1415/filters:no_upscale():max_bytes(150000):strip_icc()/75288099-56a51ca23df78cf772864f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88" y="-6188068"/>
            <a:ext cx="2857520" cy="650636"/>
          </a:xfrm>
          <a:prstGeom prst="rect">
            <a:avLst/>
          </a:prstGeom>
          <a:noFill/>
        </p:spPr>
      </p:pic>
      <p:pic>
        <p:nvPicPr>
          <p:cNvPr id="11" name="Picture 2" descr="https://helpyourteennow.com/wp-content/uploads/2020/01/Compulsive-Lying-A-Deeper-Look-at-Why-Teens-Do-It-What-Your-Options-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257"/>
            <a:ext cx="2213723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0242"/>
            <a:ext cx="9191626" cy="6905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999" y="107921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Каждый родитель должен понимать:</a:t>
            </a:r>
            <a:endParaRPr lang="ru-RU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070229"/>
            <a:ext cx="292895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708920"/>
            <a:ext cx="4090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7821" y="1384327"/>
            <a:ext cx="386461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b="1" i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В такой период родителям, возможно, придется изменить привычный стиль общения и взаимодействия с сыном или дочерью.  </a:t>
            </a:r>
          </a:p>
          <a:p>
            <a:pPr algn="ctr"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Следует сосредоточиться на позитивной стороне его поступков, поощрении того, что он делает. Выражайте свою поддержку и поощрение не только словами.</a:t>
            </a:r>
          </a:p>
          <a:p>
            <a:pPr algn="ctr"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 Это может быть ваша улыбка, похлопывание по плечу, кивок головой, взгляд в глаза, прикосновение к ребенку.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714489"/>
            <a:ext cx="2714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Для учащихся 11-х классов важная задача – подготовка и сдача Единого национального тестирования.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 Ресурс по спокойствию, надежности, психологической устойчивости подростков, прежде всего, зависит от их родителей</a:t>
            </a:r>
            <a:r>
              <a:rPr lang="ru-RU" sz="1600" i="1" dirty="0" smtClean="0">
                <a:solidFill>
                  <a:srgbClr val="7030A0"/>
                </a:solidFill>
                <a:cs typeface="Times New Roman" pitchFamily="18" charset="0"/>
              </a:rPr>
              <a:t>.</a:t>
            </a:r>
            <a:r>
              <a:rPr lang="ru-RU" sz="1600" b="1" i="1" dirty="0" smtClean="0">
                <a:solidFill>
                  <a:srgbClr val="7030A0"/>
                </a:solidFill>
              </a:rPr>
              <a:t> Вербально и негласно родитель сообщает ребенку, что верит в его силы и способности. </a:t>
            </a:r>
            <a:endParaRPr lang="ru-RU" sz="1600" i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51745" y="44624"/>
            <a:ext cx="2220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Забота о здоровье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7" y="1352962"/>
            <a:ext cx="307183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Контролируйте режим подготовки ребенка, не допускайте перегрузок, объясните ему, что он обязательно должен чередовать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занятия с отдыхом</a:t>
            </a:r>
            <a:r>
              <a:rPr lang="ru-RU" sz="2000" dirty="0" smtClean="0">
                <a:solidFill>
                  <a:srgbClr val="7030A0"/>
                </a:solidFill>
              </a:rPr>
              <a:t>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620688"/>
            <a:ext cx="3500462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>
                <a:cs typeface="Times New Roman" pitchFamily="18" charset="0"/>
              </a:rPr>
              <a:t>	</a:t>
            </a:r>
          </a:p>
          <a:p>
            <a:pPr algn="ctr">
              <a:defRPr/>
            </a:pPr>
            <a:r>
              <a:rPr lang="ru-RU" b="1" i="1" dirty="0" smtClean="0">
                <a:cs typeface="Times New Roman" pitchFamily="18" charset="0"/>
              </a:rPr>
              <a:t>  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Интенсивная работа интеллекта (мозга)</a:t>
            </a:r>
          </a:p>
          <a:p>
            <a:pPr algn="ctr">
              <a:defRPr/>
            </a:pP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требует питательных,</a:t>
            </a:r>
          </a:p>
          <a:p>
            <a:pPr algn="ctr">
              <a:defRPr/>
            </a:pP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 разнообразных блюд и</a:t>
            </a:r>
          </a:p>
          <a:p>
            <a:pPr algn="ctr">
              <a:defRPr/>
            </a:pP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 сочетание витаминов</a:t>
            </a: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 Обратите внимание на питание ребёнка.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 Такие продукты, как рыба, творог, орехи, курага и т.п. стимулируют работу головного мозга.</a:t>
            </a:r>
          </a:p>
          <a:p>
            <a:pPr algn="ctr">
              <a:defRPr/>
            </a:pP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107921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Поддержка </a:t>
            </a:r>
            <a:r>
              <a:rPr lang="kk-KZ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подростка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196752"/>
            <a:ext cx="3131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dirty="0" smtClean="0"/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Подросткам особенно нужно родительское внимание и понимание, уважение и тепло.</a:t>
            </a:r>
          </a:p>
          <a:p>
            <a:pPr algn="ctr"/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 Хотите поговорить , </a:t>
            </a:r>
          </a:p>
          <a:p>
            <a:pPr algn="ctr"/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скажите своему ребенку , что вы его  искренне любите, и что ваше сердце наполнено  любовью к нему!     </a:t>
            </a:r>
            <a:endParaRPr lang="ru-RU" altLang="ru-RU" sz="1600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Побольше говорите  со своим ребенком! </a:t>
            </a:r>
          </a:p>
          <a:p>
            <a:pPr marL="342900" indent="-342900" algn="ctr">
              <a:defRPr/>
            </a:pPr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Ответьте  на  все  его вопросы!</a:t>
            </a:r>
          </a:p>
          <a:p>
            <a:pPr marL="342900" indent="-342900" algn="ctr">
              <a:defRPr/>
            </a:pPr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Обсудите его тревогу и страх.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132856"/>
            <a:ext cx="39290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196752"/>
            <a:ext cx="307183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/>
          </a:p>
          <a:p>
            <a:endParaRPr lang="ru-RU" sz="1600" b="1" i="1" dirty="0" smtClean="0"/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Обнимайте </a:t>
            </a:r>
            <a:r>
              <a:rPr lang="ru-RU" sz="1600" b="1" i="1" dirty="0">
                <a:solidFill>
                  <a:srgbClr val="7030A0"/>
                </a:solidFill>
              </a:rPr>
              <a:t>своего ребенка!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Физический контакт является надежным инструментом</a:t>
            </a:r>
          </a:p>
          <a:p>
            <a:r>
              <a:rPr lang="ru-RU" altLang="ru-RU" sz="1600" b="1" i="1" dirty="0">
                <a:solidFill>
                  <a:srgbClr val="7030A0"/>
                </a:solidFill>
                <a:cs typeface="Times New Roman" pitchFamily="18" charset="0"/>
              </a:rPr>
              <a:t>	</a:t>
            </a:r>
            <a:endParaRPr lang="ru-RU" altLang="ru-RU" sz="1600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Известный </a:t>
            </a:r>
            <a:r>
              <a:rPr lang="ru-RU" altLang="ru-RU" sz="1600" b="1" i="1" dirty="0">
                <a:solidFill>
                  <a:srgbClr val="7030A0"/>
                </a:solidFill>
                <a:cs typeface="Times New Roman" pitchFamily="18" charset="0"/>
              </a:rPr>
              <a:t>американский семейный психолог </a:t>
            </a:r>
            <a:endParaRPr lang="ru-RU" altLang="ru-RU" sz="1600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altLang="ru-RU" sz="1600" b="1" i="1" dirty="0" err="1" smtClean="0">
                <a:solidFill>
                  <a:srgbClr val="7030A0"/>
                </a:solidFill>
                <a:cs typeface="Times New Roman" pitchFamily="18" charset="0"/>
              </a:rPr>
              <a:t>Вирджиния</a:t>
            </a:r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altLang="ru-RU" sz="1600" b="1" i="1" dirty="0">
                <a:solidFill>
                  <a:srgbClr val="7030A0"/>
                </a:solidFill>
                <a:cs typeface="Times New Roman" pitchFamily="18" charset="0"/>
              </a:rPr>
              <a:t>Сатир писал</a:t>
            </a:r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:</a:t>
            </a:r>
          </a:p>
          <a:p>
            <a:pPr marL="342900" indent="-342900" algn="ctr">
              <a:defRPr/>
            </a:pPr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altLang="ru-RU" sz="1600" b="1" i="1" dirty="0">
                <a:solidFill>
                  <a:srgbClr val="7030A0"/>
                </a:solidFill>
                <a:cs typeface="Times New Roman" pitchFamily="18" charset="0"/>
              </a:rPr>
              <a:t>“Чтобы быть просто живым надо обнимать ребенка четыре раза в день, а двенадцать раз в день надо обнимать для нормального развития  ребенка </a:t>
            </a:r>
            <a:r>
              <a:rPr lang="ru-RU" altLang="ru-RU" sz="1600" b="1" i="1" dirty="0" smtClean="0">
                <a:solidFill>
                  <a:srgbClr val="7030A0"/>
                </a:solidFill>
                <a:cs typeface="Times New Roman" pitchFamily="18" charset="0"/>
              </a:rPr>
              <a:t>".</a:t>
            </a:r>
            <a:r>
              <a:rPr lang="ru-RU" altLang="ru-RU" sz="1600" b="1" i="1" dirty="0" smtClean="0">
                <a:cs typeface="Times New Roman" pitchFamily="18" charset="0"/>
              </a:rPr>
              <a:t> </a:t>
            </a:r>
            <a:endParaRPr lang="ru-RU" altLang="ru-RU" sz="1600" b="1" i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-571528"/>
            <a:ext cx="9191626" cy="6905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279788"/>
            <a:ext cx="39610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  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1652607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Качественная сдача Единого национального Тестирования только в сотрудничестве родителей, педагогов  и выпускников!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Давайте получим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самый лучший результат!</a:t>
            </a:r>
            <a:r>
              <a:rPr lang="kk-KZ" b="1" i="1" dirty="0" smtClean="0">
                <a:solidFill>
                  <a:srgbClr val="7030A0"/>
                </a:solidFill>
                <a:cs typeface="Times New Roman" pitchFamily="18" charset="0"/>
              </a:rPr>
              <a:t>       </a:t>
            </a:r>
            <a:endParaRPr lang="ru-RU" b="1" i="1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071546"/>
            <a:ext cx="2786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В семье 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должно быть  понимание,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 взаимная поддержка,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уважение и любовь!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Подростку важно знать, что он нужен таким, какой он есть.</a:t>
            </a:r>
          </a:p>
          <a:p>
            <a:pPr algn="ctr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www.ektu.kz/news/2018.05.28/1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https://www.ektu.kz/news/2018.05.28/1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ektu.kz/news/2018.05.28/1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s://iagorod.kz/media/news/d88342c66f5e3a8b0aaaff8993a40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14356"/>
            <a:ext cx="1571636" cy="1071570"/>
          </a:xfrm>
          <a:prstGeom prst="rect">
            <a:avLst/>
          </a:prstGeom>
          <a:noFill/>
        </p:spPr>
      </p:pic>
      <p:pic>
        <p:nvPicPr>
          <p:cNvPr id="1028" name="Picture 4" descr="http://tyum-pravda.ru/images/stories/2019/43/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643314"/>
            <a:ext cx="185738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454</Words>
  <Application>Microsoft Office PowerPoint</Application>
  <PresentationFormat>Экран (4:3)</PresentationFormat>
  <Paragraphs>104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алмагуль</dc:creator>
  <cp:lastModifiedBy>Пользователь Windows</cp:lastModifiedBy>
  <cp:revision>129</cp:revision>
  <dcterms:created xsi:type="dcterms:W3CDTF">2020-04-17T12:20:39Z</dcterms:created>
  <dcterms:modified xsi:type="dcterms:W3CDTF">2020-05-06T11:57:54Z</dcterms:modified>
</cp:coreProperties>
</file>