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1" r:id="rId3"/>
    <p:sldId id="257" r:id="rId4"/>
    <p:sldId id="264" r:id="rId5"/>
    <p:sldId id="259" r:id="rId6"/>
    <p:sldId id="260" r:id="rId7"/>
    <p:sldId id="262" r:id="rId8"/>
    <p:sldId id="263" r:id="rId9"/>
  </p:sldIdLst>
  <p:sldSz cx="13004800" cy="9753600"/>
  <p:notesSz cx="13004800" cy="97536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4A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04" autoAdjust="0"/>
    <p:restoredTop sz="94660"/>
  </p:normalViewPr>
  <p:slideViewPr>
    <p:cSldViewPr>
      <p:cViewPr varScale="1">
        <p:scale>
          <a:sx n="78" d="100"/>
          <a:sy n="78" d="100"/>
        </p:scale>
        <p:origin x="-1620" y="-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311400" y="5052384"/>
            <a:ext cx="9103360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311400" y="6006549"/>
            <a:ext cx="910336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>
                <a:solidFill>
                  <a:schemeClr val="bg1"/>
                </a:solidFill>
                <a:latin typeface="Arial "/>
              </a:defRPr>
            </a:lvl1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" y="-9144"/>
            <a:ext cx="13013944" cy="976274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9600" y="579627"/>
            <a:ext cx="10388600" cy="762635"/>
          </a:xfrm>
        </p:spPr>
        <p:txBody>
          <a:bodyPr lIns="0" tIns="0" rIns="0" bIns="0"/>
          <a:lstStyle>
            <a:lvl1pPr>
              <a:defRPr sz="4800" b="1" i="0">
                <a:solidFill>
                  <a:srgbClr val="094ACE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752600"/>
            <a:ext cx="10388600" cy="430887"/>
          </a:xfrm>
        </p:spPr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" y="-9144"/>
            <a:ext cx="13013944" cy="976274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9600" y="579627"/>
            <a:ext cx="10998199" cy="762635"/>
          </a:xfrm>
        </p:spPr>
        <p:txBody>
          <a:bodyPr lIns="0" tIns="0" rIns="0" bIns="0"/>
          <a:lstStyle>
            <a:lvl1pPr>
              <a:defRPr sz="4800" b="1" i="0">
                <a:solidFill>
                  <a:srgbClr val="094ACE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50240" y="2049911"/>
            <a:ext cx="5657088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697472" y="2049911"/>
            <a:ext cx="6103366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4421632" y="9070848"/>
            <a:ext cx="4161536" cy="48768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650240" y="9070848"/>
            <a:ext cx="2991104" cy="48768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2/17/2021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" y="-9144"/>
            <a:ext cx="13013944" cy="976274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9600" y="579627"/>
            <a:ext cx="11074400" cy="762635"/>
          </a:xfrm>
        </p:spPr>
        <p:txBody>
          <a:bodyPr lIns="0" tIns="0" rIns="0" bIns="0"/>
          <a:lstStyle>
            <a:lvl1pPr>
              <a:defRPr sz="4800" b="1" i="0">
                <a:solidFill>
                  <a:srgbClr val="094ACE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" y="-9144"/>
            <a:ext cx="13013944" cy="9762744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571500" y="1574800"/>
            <a:ext cx="11861800" cy="0"/>
          </a:xfrm>
          <a:custGeom>
            <a:avLst/>
            <a:gdLst/>
            <a:ahLst/>
            <a:cxnLst/>
            <a:rect l="l" t="t" r="r" b="b"/>
            <a:pathLst>
              <a:path w="11861800">
                <a:moveTo>
                  <a:pt x="0" y="0"/>
                </a:moveTo>
                <a:lnTo>
                  <a:pt x="11861800" y="0"/>
                </a:lnTo>
              </a:path>
            </a:pathLst>
          </a:custGeom>
          <a:ln w="38100">
            <a:solidFill>
              <a:srgbClr val="747676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9600" y="579627"/>
            <a:ext cx="11785600" cy="762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1" i="0">
                <a:solidFill>
                  <a:srgbClr val="006674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31520" y="1798726"/>
            <a:ext cx="11541760" cy="6769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363456" y="9070848"/>
            <a:ext cx="2991104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0"/>
            <a:ext cx="13004800" cy="975283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2297090" y="5105400"/>
            <a:ext cx="9103360" cy="7386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dirty="0"/>
              <a:t>МАРАФОН ДОБРЫХ ДЕЛ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"/>
          </p:nvPr>
        </p:nvSpPr>
        <p:spPr>
          <a:xfrm>
            <a:off x="3076870" y="6096000"/>
            <a:ext cx="7543800" cy="383977"/>
          </a:xfrm>
        </p:spPr>
        <p:txBody>
          <a:bodyPr/>
          <a:lstStyle/>
          <a:p>
            <a:pPr algn="ctr"/>
            <a:r>
              <a:rPr lang="kk-KZ" sz="2000" dirty="0"/>
              <a:t>ОБЩЕНАЦИОНАЛЬНЫЙ ПРОЕКТ</a:t>
            </a:r>
            <a:endParaRPr lang="ru-RU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6400" y="304800"/>
            <a:ext cx="9998657" cy="75597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ru-RU" dirty="0"/>
              <a:t>Ключевые сообщения</a:t>
            </a:r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406400" y="838200"/>
            <a:ext cx="12208458" cy="7920117"/>
          </a:xfrm>
          <a:prstGeom prst="rect">
            <a:avLst/>
          </a:prstGeom>
        </p:spPr>
        <p:txBody>
          <a:bodyPr vert="horz" wrap="square" lIns="0" tIns="203200" rIns="0" bIns="0" rtlCol="0">
            <a:spAutoFit/>
          </a:bodyPr>
          <a:lstStyle/>
          <a:p>
            <a:pPr marL="12700">
              <a:lnSpc>
                <a:spcPct val="150000"/>
              </a:lnSpc>
              <a:spcBef>
                <a:spcPts val="1600"/>
              </a:spcBef>
            </a:pP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Сотрудничество, партнерство, </a:t>
            </a:r>
            <a:r>
              <a:rPr lang="ru-RU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взаимоподдержка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государства, бизнеса и добровольцев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indent="-342900">
              <a:lnSpc>
                <a:spcPct val="150000"/>
              </a:lnSpc>
              <a:spcBef>
                <a:spcPts val="1600"/>
              </a:spcBef>
              <a:buBlip>
                <a:blip r:embed="rId2"/>
              </a:buBlip>
            </a:pPr>
            <a:r>
              <a:rPr lang="ru-RU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200" i="1" dirty="0">
                <a:latin typeface="Arial" panose="020B0604020202020204" pitchFamily="34" charset="0"/>
                <a:cs typeface="Arial" panose="020B0604020202020204" pitchFamily="34" charset="0"/>
              </a:rPr>
              <a:t>Марафон  Добрых Дел» это благотворительное движение , объединяющее людей и </a:t>
            </a:r>
            <a:r>
              <a:rPr lang="ru-RU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организации</a:t>
            </a:r>
            <a:r>
              <a:rPr lang="en-GB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чтобы </a:t>
            </a:r>
            <a:r>
              <a:rPr lang="ru-RU" sz="2200" i="1" dirty="0">
                <a:latin typeface="Arial" panose="020B0604020202020204" pitchFamily="34" charset="0"/>
                <a:cs typeface="Arial" panose="020B0604020202020204" pitchFamily="34" charset="0"/>
              </a:rPr>
              <a:t>вдохновлять людей творить добро.</a:t>
            </a:r>
          </a:p>
          <a:p>
            <a:pPr marL="12700">
              <a:lnSpc>
                <a:spcPct val="150000"/>
              </a:lnSpc>
              <a:spcBef>
                <a:spcPts val="1600"/>
              </a:spcBef>
            </a:pPr>
            <a:endParaRPr lang="ru-RU" sz="2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indent="-342900">
              <a:lnSpc>
                <a:spcPct val="150000"/>
              </a:lnSpc>
              <a:spcBef>
                <a:spcPts val="1600"/>
              </a:spcBef>
              <a:buBlip>
                <a:blip r:embed="rId2"/>
              </a:buBlip>
            </a:pPr>
            <a:r>
              <a:rPr lang="ru-RU" sz="2200" i="1" dirty="0">
                <a:latin typeface="Arial" panose="020B0604020202020204" pitchFamily="34" charset="0"/>
                <a:cs typeface="Arial" panose="020B0604020202020204" pitchFamily="34" charset="0"/>
              </a:rPr>
              <a:t>Великодушие, щедрость и доброта являются </a:t>
            </a:r>
            <a:r>
              <a:rPr lang="ru-RU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фундаметальными</a:t>
            </a:r>
            <a:r>
              <a:rPr lang="ru-RU" sz="2200" i="1" dirty="0">
                <a:latin typeface="Arial" panose="020B0604020202020204" pitchFamily="34" charset="0"/>
                <a:cs typeface="Arial" panose="020B0604020202020204" pitchFamily="34" charset="0"/>
              </a:rPr>
              <a:t> ценностями, которые </a:t>
            </a:r>
            <a:r>
              <a:rPr lang="ru-RU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позволяют </a:t>
            </a:r>
            <a:r>
              <a:rPr lang="ru-RU" sz="2200" i="1" dirty="0">
                <a:latin typeface="Arial" panose="020B0604020202020204" pitchFamily="34" charset="0"/>
                <a:cs typeface="Arial" panose="020B0604020202020204" pitchFamily="34" charset="0"/>
              </a:rPr>
              <a:t>внести </a:t>
            </a:r>
            <a:r>
              <a:rPr lang="ru-RU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влад</a:t>
            </a:r>
            <a:r>
              <a:rPr lang="ru-RU" sz="2200" i="1" dirty="0">
                <a:latin typeface="Arial" panose="020B0604020202020204" pitchFamily="34" charset="0"/>
                <a:cs typeface="Arial" panose="020B0604020202020204" pitchFamily="34" charset="0"/>
              </a:rPr>
              <a:t> в общество и позитивные изменения в жизнь других людей. </a:t>
            </a:r>
          </a:p>
          <a:p>
            <a:pPr marL="12700">
              <a:lnSpc>
                <a:spcPct val="150000"/>
              </a:lnSpc>
              <a:spcBef>
                <a:spcPts val="1600"/>
              </a:spcBef>
            </a:pPr>
            <a:endParaRPr lang="ru-RU" sz="2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indent="-342900">
              <a:lnSpc>
                <a:spcPct val="150000"/>
              </a:lnSpc>
              <a:spcBef>
                <a:spcPts val="1600"/>
              </a:spcBef>
              <a:buBlip>
                <a:blip r:embed="rId2"/>
              </a:buBlip>
            </a:pPr>
            <a:r>
              <a:rPr lang="ru-RU" sz="2200" i="1" dirty="0">
                <a:latin typeface="Arial" panose="020B0604020202020204" pitchFamily="34" charset="0"/>
                <a:cs typeface="Arial" panose="020B0604020202020204" pitchFamily="34" charset="0"/>
              </a:rPr>
              <a:t>«Марафон  Добрых дел» стремится построить сообщество в основе которого  </a:t>
            </a:r>
            <a:r>
              <a:rPr lang="en-GB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лежит идея </a:t>
            </a:r>
            <a:r>
              <a:rPr lang="ru-RU" sz="2200" i="1" dirty="0">
                <a:latin typeface="Arial" panose="020B0604020202020204" pitchFamily="34" charset="0"/>
                <a:cs typeface="Arial" panose="020B0604020202020204" pitchFamily="34" charset="0"/>
              </a:rPr>
              <a:t>щедрости и доброты, которое мы строим вместе</a:t>
            </a:r>
            <a:r>
              <a:rPr lang="ru-RU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sz="2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indent="-342900">
              <a:lnSpc>
                <a:spcPct val="150000"/>
              </a:lnSpc>
              <a:spcBef>
                <a:spcPts val="1600"/>
              </a:spcBef>
              <a:buBlip>
                <a:blip r:embed="rId2"/>
              </a:buBlip>
            </a:pPr>
            <a:endParaRPr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58800" y="457200"/>
            <a:ext cx="9683353" cy="555921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ru-RU" sz="3500" dirty="0" smtClean="0"/>
              <a:t>Механика работы Марафона Добрых Дел"</a:t>
            </a:r>
            <a:endParaRPr sz="3500" spc="-1340" dirty="0"/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xfrm>
            <a:off x="371274" y="1371600"/>
            <a:ext cx="12074725" cy="7701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52145" marR="52705" indent="-342900">
              <a:lnSpc>
                <a:spcPct val="113100"/>
              </a:lnSpc>
              <a:spcBef>
                <a:spcPts val="95"/>
              </a:spcBef>
              <a:buBlip>
                <a:blip r:embed="rId2"/>
              </a:buBlip>
            </a:pPr>
            <a:r>
              <a:rPr lang="ru-RU" dirty="0"/>
              <a:t>О</a:t>
            </a:r>
            <a:r>
              <a:rPr dirty="0" err="1"/>
              <a:t>рганизацион</a:t>
            </a:r>
            <a:r>
              <a:rPr lang="ru-RU" dirty="0" err="1"/>
              <a:t>ый</a:t>
            </a:r>
            <a:r>
              <a:rPr dirty="0"/>
              <a:t> </a:t>
            </a:r>
            <a:r>
              <a:rPr dirty="0" err="1"/>
              <a:t>комитет</a:t>
            </a:r>
            <a:r>
              <a:rPr dirty="0"/>
              <a:t> “Марафона добрых  дел” - оказание организационной, методической и  информационной помощи </a:t>
            </a:r>
            <a:r>
              <a:rPr dirty="0" err="1"/>
              <a:t>участникам</a:t>
            </a:r>
            <a:r>
              <a:rPr dirty="0"/>
              <a:t> </a:t>
            </a:r>
            <a:r>
              <a:rPr dirty="0" err="1"/>
              <a:t>марафо</a:t>
            </a:r>
            <a:r>
              <a:rPr lang="ru-RU" dirty="0"/>
              <a:t>н. П</a:t>
            </a:r>
            <a:r>
              <a:rPr dirty="0" err="1"/>
              <a:t>ланирование</a:t>
            </a:r>
            <a:r>
              <a:rPr dirty="0"/>
              <a:t> и  обобщение всех событий в рамках </a:t>
            </a:r>
            <a:r>
              <a:rPr dirty="0" err="1"/>
              <a:t>Марафона</a:t>
            </a:r>
            <a:r>
              <a:rPr dirty="0" smtClean="0"/>
              <a:t>.</a:t>
            </a:r>
            <a:endParaRPr lang="ru-RU" dirty="0" smtClean="0"/>
          </a:p>
          <a:p>
            <a:pPr marL="652145" marR="52705" indent="-342900">
              <a:lnSpc>
                <a:spcPct val="113100"/>
              </a:lnSpc>
              <a:spcBef>
                <a:spcPts val="95"/>
              </a:spcBef>
              <a:buBlip>
                <a:blip r:embed="rId2"/>
              </a:buBlip>
            </a:pPr>
            <a:endParaRPr dirty="0"/>
          </a:p>
          <a:p>
            <a:pPr marL="652145" marR="5080" indent="-342900">
              <a:lnSpc>
                <a:spcPct val="113999"/>
              </a:lnSpc>
              <a:spcBef>
                <a:spcPts val="1570"/>
              </a:spcBef>
              <a:buBlip>
                <a:blip r:embed="rId2"/>
              </a:buBlip>
            </a:pPr>
            <a:r>
              <a:rPr lang="ru-RU" dirty="0" smtClean="0"/>
              <a:t>Создание единого информационного пространства для </a:t>
            </a:r>
            <a:r>
              <a:rPr dirty="0" err="1" smtClean="0"/>
              <a:t>регис</a:t>
            </a:r>
            <a:r>
              <a:rPr lang="ru-RU" dirty="0" err="1" smtClean="0"/>
              <a:t>трации</a:t>
            </a:r>
            <a:r>
              <a:rPr lang="ru-RU" dirty="0" smtClean="0"/>
              <a:t> по</a:t>
            </a:r>
            <a:r>
              <a:rPr dirty="0" smtClean="0"/>
              <a:t> </a:t>
            </a:r>
            <a:r>
              <a:rPr lang="ru-RU" dirty="0" smtClean="0"/>
              <a:t>категориям:</a:t>
            </a:r>
            <a:r>
              <a:rPr lang="ru-RU" dirty="0"/>
              <a:t> </a:t>
            </a:r>
            <a:r>
              <a:rPr dirty="0" err="1" smtClean="0"/>
              <a:t>донор</a:t>
            </a:r>
            <a:r>
              <a:rPr dirty="0"/>
              <a:t>, благотворительная организация, </a:t>
            </a:r>
            <a:r>
              <a:rPr lang="ru-RU" dirty="0" smtClean="0"/>
              <a:t>доброволец. Информационное освещение всех мероприятий в рамках Марафона в сети интернет и в республиканских СМИ.</a:t>
            </a:r>
          </a:p>
          <a:p>
            <a:pPr marL="309245" marR="5080">
              <a:lnSpc>
                <a:spcPct val="113999"/>
              </a:lnSpc>
              <a:spcBef>
                <a:spcPts val="1570"/>
              </a:spcBef>
            </a:pPr>
            <a:endParaRPr lang="ru-RU" dirty="0" smtClean="0"/>
          </a:p>
          <a:p>
            <a:pPr marL="652145" marR="5080" indent="-342900">
              <a:lnSpc>
                <a:spcPct val="113999"/>
              </a:lnSpc>
              <a:spcBef>
                <a:spcPts val="1570"/>
              </a:spcBef>
              <a:buBlip>
                <a:blip r:embed="rId2"/>
              </a:buBlip>
            </a:pPr>
            <a:r>
              <a:rPr lang="ru-RU" dirty="0" smtClean="0"/>
              <a:t>Единые рекомендованные инструменты для всех участников Марафона Добрых Дел, облегчающая ежедневную работу: рекомендации профессионалов, инструкции по работе.</a:t>
            </a:r>
            <a:endParaRPr lang="kk-KZ" dirty="0"/>
          </a:p>
          <a:p>
            <a:pPr marL="309245" marR="5080">
              <a:lnSpc>
                <a:spcPct val="113999"/>
              </a:lnSpc>
              <a:spcBef>
                <a:spcPts val="1570"/>
              </a:spcBef>
            </a:pP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2357" y="533400"/>
            <a:ext cx="10693400" cy="694421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ru-RU" sz="4400" dirty="0"/>
              <a:t>Основные</a:t>
            </a:r>
            <a:r>
              <a:rPr lang="ru-RU" sz="4000" dirty="0"/>
              <a:t> мероприятия</a:t>
            </a:r>
            <a:endParaRPr sz="4000" dirty="0"/>
          </a:p>
        </p:txBody>
      </p:sp>
      <p:sp>
        <p:nvSpPr>
          <p:cNvPr id="4" name="object 4"/>
          <p:cNvSpPr txBox="1"/>
          <p:nvPr/>
        </p:nvSpPr>
        <p:spPr>
          <a:xfrm>
            <a:off x="330200" y="1600200"/>
            <a:ext cx="11963399" cy="62856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8450" marR="5080" indent="-285750">
              <a:lnSpc>
                <a:spcPct val="150000"/>
              </a:lnSpc>
              <a:spcBef>
                <a:spcPts val="95"/>
              </a:spcBef>
              <a:buBlip>
                <a:blip r:embed="rId2"/>
              </a:buBlip>
            </a:pPr>
            <a:r>
              <a:rPr sz="2400" b="1" dirty="0" err="1">
                <a:solidFill>
                  <a:srgbClr val="094A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Календарь</a:t>
            </a:r>
            <a:r>
              <a:rPr sz="2400" b="1" dirty="0">
                <a:solidFill>
                  <a:srgbClr val="094A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dirty="0" err="1">
                <a:solidFill>
                  <a:srgbClr val="094A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добрых</a:t>
            </a:r>
            <a:r>
              <a:rPr sz="2400" b="1" dirty="0">
                <a:solidFill>
                  <a:srgbClr val="094A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dirty="0" err="1">
                <a:solidFill>
                  <a:srgbClr val="094A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дел</a:t>
            </a:r>
            <a:r>
              <a:rPr sz="2400" b="1" dirty="0">
                <a:solidFill>
                  <a:srgbClr val="094A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- производство фирменного календаря (печатного и  виртуального в формате приложения для телефона), в </a:t>
            </a:r>
            <a:r>
              <a:rPr sz="2400" dirty="0" err="1">
                <a:latin typeface="Arial" panose="020B0604020202020204" pitchFamily="34" charset="0"/>
                <a:cs typeface="Arial" panose="020B0604020202020204" pitchFamily="34" charset="0"/>
              </a:rPr>
              <a:t>котором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будут </a:t>
            </a:r>
            <a:r>
              <a:rPr sz="2400" dirty="0" err="1">
                <a:latin typeface="Arial" panose="020B0604020202020204" pitchFamily="34" charset="0"/>
                <a:cs typeface="Arial" panose="020B0604020202020204" pitchFamily="34" charset="0"/>
              </a:rPr>
              <a:t>отмечены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 тематические  гуманитарные и социально-ориентированные международные и национальные  праздники (день защиты животных, день пожилых и т.д.). Календарь послужит  “подсказкой” для участников Марафона, с ним можно планировать акции,  отмечать и фиксировать ежедневные “добрые </a:t>
            </a:r>
            <a:r>
              <a:rPr sz="2400" dirty="0" err="1">
                <a:latin typeface="Arial" panose="020B0604020202020204" pitchFamily="34" charset="0"/>
                <a:cs typeface="Arial" panose="020B0604020202020204" pitchFamily="34" charset="0"/>
              </a:rPr>
              <a:t>дела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12700" marR="5080">
              <a:lnSpc>
                <a:spcPct val="150000"/>
              </a:lnSpc>
              <a:spcBef>
                <a:spcPts val="95"/>
              </a:spcBef>
            </a:pP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8450" marR="57785" indent="-285750">
              <a:lnSpc>
                <a:spcPct val="150000"/>
              </a:lnSpc>
              <a:spcBef>
                <a:spcPts val="1300"/>
              </a:spcBef>
              <a:buBlip>
                <a:blip r:embed="rId2"/>
              </a:buBlip>
            </a:pPr>
            <a:r>
              <a:rPr sz="2400" b="1" dirty="0">
                <a:solidFill>
                  <a:srgbClr val="094A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Конкурс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 “Самый добрый город”, “Самый добрый аким”, “Самый добрый бизнес”,  “Самый добрый двор”, “Самый добрый коллектив”, “Самый добрый ВУЗ”, “Самый  добрый аул”, “Самая добрая школа”, “Самая добрая редакция” и т.д. Подведение  итогов с награждением в конце </a:t>
            </a:r>
            <a:r>
              <a:rPr sz="2400" dirty="0" err="1">
                <a:latin typeface="Arial" panose="020B0604020202020204" pitchFamily="34" charset="0"/>
                <a:cs typeface="Arial" panose="020B0604020202020204" pitchFamily="34" charset="0"/>
              </a:rPr>
              <a:t>года</a:t>
            </a:r>
            <a:r>
              <a:rPr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72077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0432" y="762000"/>
            <a:ext cx="10693400" cy="694421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ru-RU" sz="4400" dirty="0"/>
              <a:t>Основные мероприятия</a:t>
            </a:r>
            <a:endParaRPr sz="4400" dirty="0"/>
          </a:p>
        </p:txBody>
      </p:sp>
      <p:sp>
        <p:nvSpPr>
          <p:cNvPr id="4" name="object 4"/>
          <p:cNvSpPr txBox="1"/>
          <p:nvPr/>
        </p:nvSpPr>
        <p:spPr>
          <a:xfrm>
            <a:off x="627458" y="1222574"/>
            <a:ext cx="12199541" cy="724493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7785">
              <a:lnSpc>
                <a:spcPct val="150000"/>
              </a:lnSpc>
              <a:spcBef>
                <a:spcPts val="1300"/>
              </a:spcBef>
            </a:pP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8450" marR="24130" indent="-285750">
              <a:lnSpc>
                <a:spcPct val="150000"/>
              </a:lnSpc>
              <a:spcBef>
                <a:spcPts val="1300"/>
              </a:spcBef>
              <a:buBlip>
                <a:blip r:embed="rId2"/>
              </a:buBlip>
            </a:pPr>
            <a:r>
              <a:rPr sz="2400" b="1" dirty="0">
                <a:solidFill>
                  <a:srgbClr val="094A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sz="2400" b="1" dirty="0" err="1">
                <a:solidFill>
                  <a:srgbClr val="094A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Счетчик</a:t>
            </a:r>
            <a:r>
              <a:rPr sz="2400" b="1" dirty="0">
                <a:solidFill>
                  <a:srgbClr val="094A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dirty="0" err="1">
                <a:solidFill>
                  <a:srgbClr val="094A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добра</a:t>
            </a:r>
            <a:r>
              <a:rPr sz="2400" b="1" dirty="0">
                <a:solidFill>
                  <a:srgbClr val="094A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проведение отсчета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 на сайте по нескольким </a:t>
            </a:r>
            <a:r>
              <a:rPr sz="2400" dirty="0" err="1">
                <a:latin typeface="Arial" panose="020B0604020202020204" pitchFamily="34" charset="0"/>
                <a:cs typeface="Arial" panose="020B0604020202020204" pitchFamily="34" charset="0"/>
              </a:rPr>
              <a:t>показателям</a:t>
            </a:r>
            <a:r>
              <a:rPr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1) сумма,  собранная благотворительными организациями с момента регистрации на сайте 2)  сумма, пожертвованная организациями, с момента регистрации на сайте 3)  количество граждан, творящих </a:t>
            </a:r>
            <a:r>
              <a:rPr sz="2400" dirty="0" err="1">
                <a:latin typeface="Arial" panose="020B0604020202020204" pitchFamily="34" charset="0"/>
                <a:cs typeface="Arial" panose="020B0604020202020204" pitchFamily="34" charset="0"/>
              </a:rPr>
              <a:t>добро</a:t>
            </a:r>
            <a:r>
              <a:rPr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8450" marR="24130" indent="-285750">
              <a:lnSpc>
                <a:spcPct val="150000"/>
              </a:lnSpc>
              <a:spcBef>
                <a:spcPts val="1300"/>
              </a:spcBef>
              <a:buBlip>
                <a:blip r:embed="rId2"/>
              </a:buBlip>
            </a:pP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8450" marR="24130" indent="-285750">
              <a:lnSpc>
                <a:spcPct val="150000"/>
              </a:lnSpc>
              <a:spcBef>
                <a:spcPts val="1300"/>
              </a:spcBef>
              <a:buBlip>
                <a:blip r:embed="rId2"/>
              </a:buBlip>
            </a:pPr>
            <a:r>
              <a:rPr lang="ru-RU" sz="2400" b="1" dirty="0">
                <a:solidFill>
                  <a:srgbClr val="094A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Рубрика “Советы добра” в социальных сетях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- новый день - новый совет:  угостить коллег, улыбнуться незнакомцу, вынести мусор соседского старика,  пожертвовать 100 тенге в благотворительный фонд и т.д.</a:t>
            </a:r>
          </a:p>
          <a:p>
            <a:pPr marL="298450" marR="24130" indent="-285750">
              <a:lnSpc>
                <a:spcPct val="150000"/>
              </a:lnSpc>
              <a:spcBef>
                <a:spcPts val="1300"/>
              </a:spcBef>
              <a:buBlip>
                <a:blip r:embed="rId2"/>
              </a:buBlip>
            </a:pP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8450" marR="24130" indent="-285750">
              <a:lnSpc>
                <a:spcPct val="150000"/>
              </a:lnSpc>
              <a:spcBef>
                <a:spcPts val="1300"/>
              </a:spcBef>
              <a:buBlip>
                <a:blip r:embed="rId2"/>
              </a:buBlip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8450" marR="24130" indent="-285750">
              <a:lnSpc>
                <a:spcPct val="150000"/>
              </a:lnSpc>
              <a:spcBef>
                <a:spcPts val="1300"/>
              </a:spcBef>
              <a:buBlip>
                <a:blip r:embed="rId2"/>
              </a:buBlip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97711" y="304800"/>
            <a:ext cx="10388600" cy="694421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ru-RU" sz="4400" dirty="0"/>
              <a:t>Основные мероприятия</a:t>
            </a:r>
            <a:endParaRPr sz="4400" dirty="0"/>
          </a:p>
        </p:txBody>
      </p:sp>
      <p:sp>
        <p:nvSpPr>
          <p:cNvPr id="4" name="object 4"/>
          <p:cNvSpPr txBox="1"/>
          <p:nvPr/>
        </p:nvSpPr>
        <p:spPr>
          <a:xfrm>
            <a:off x="330200" y="1295400"/>
            <a:ext cx="12217400" cy="679801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98450" marR="742950" indent="-285750">
              <a:lnSpc>
                <a:spcPct val="150000"/>
              </a:lnSpc>
              <a:spcBef>
                <a:spcPts val="1305"/>
              </a:spcBef>
              <a:buBlip>
                <a:blip r:embed="rId2"/>
              </a:buBlip>
              <a:tabLst>
                <a:tab pos="2391410" algn="l"/>
              </a:tabLst>
            </a:pPr>
            <a:r>
              <a:rPr sz="2400" b="1" dirty="0" smtClean="0">
                <a:solidFill>
                  <a:srgbClr val="094A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sz="2400" b="1" dirty="0" err="1" smtClean="0">
                <a:solidFill>
                  <a:srgbClr val="094A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Марка</a:t>
            </a:r>
            <a:r>
              <a:rPr sz="2400" b="1" dirty="0" smtClean="0">
                <a:solidFill>
                  <a:srgbClr val="094A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dirty="0" err="1" smtClean="0">
                <a:solidFill>
                  <a:srgbClr val="094A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добра</a:t>
            </a:r>
            <a:r>
              <a:rPr sz="2400" b="1" dirty="0" smtClean="0">
                <a:solidFill>
                  <a:srgbClr val="094A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ru-RU" sz="2400" b="1" dirty="0" smtClean="0">
                <a:solidFill>
                  <a:srgbClr val="094A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сертификация</a:t>
            </a:r>
            <a:r>
              <a:rPr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организационным </a:t>
            </a:r>
            <a:r>
              <a:rPr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комитетом</a:t>
            </a:r>
            <a:r>
              <a:rPr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Марафона</a:t>
            </a:r>
            <a:r>
              <a:rPr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производителей</a:t>
            </a:r>
            <a:r>
              <a:rPr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продукции</a:t>
            </a:r>
            <a:r>
              <a:rPr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заведений</a:t>
            </a:r>
            <a:r>
              <a:rPr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иных</a:t>
            </a:r>
            <a:r>
              <a:rPr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организаций</a:t>
            </a:r>
            <a:r>
              <a:rPr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которые</a:t>
            </a:r>
            <a:r>
              <a:rPr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зарегистрировались</a:t>
            </a:r>
            <a:r>
              <a:rPr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сайте, соответствуют принципам КСО, занимаются корпоративным  волонтерством и </a:t>
            </a:r>
            <a:r>
              <a:rPr sz="2400" dirty="0" err="1">
                <a:latin typeface="Arial" panose="020B0604020202020204" pitchFamily="34" charset="0"/>
                <a:cs typeface="Arial" panose="020B0604020202020204" pitchFamily="34" charset="0"/>
              </a:rPr>
              <a:t>т.д</a:t>
            </a:r>
            <a:r>
              <a:rPr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742950">
              <a:lnSpc>
                <a:spcPct val="150000"/>
              </a:lnSpc>
              <a:spcBef>
                <a:spcPts val="1305"/>
              </a:spcBef>
              <a:tabLst>
                <a:tab pos="2391410" algn="l"/>
              </a:tabLst>
            </a:pP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8450" marR="774700" indent="-285750">
              <a:lnSpc>
                <a:spcPct val="150000"/>
              </a:lnSpc>
              <a:spcBef>
                <a:spcPts val="1400"/>
              </a:spcBef>
              <a:buBlip>
                <a:blip r:embed="rId2"/>
              </a:buBlip>
            </a:pPr>
            <a:r>
              <a:rPr sz="2400" b="1" dirty="0">
                <a:solidFill>
                  <a:srgbClr val="094A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Дни добра. Зима/Весна/Лето/Осень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. - организация 4 национальных </a:t>
            </a:r>
            <a:r>
              <a:rPr sz="2400" dirty="0" err="1">
                <a:latin typeface="Arial" panose="020B0604020202020204" pitchFamily="34" charset="0"/>
                <a:cs typeface="Arial" panose="020B0604020202020204" pitchFamily="34" charset="0"/>
              </a:rPr>
              <a:t>Дней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 err="1">
                <a:latin typeface="Arial" panose="020B0604020202020204" pitchFamily="34" charset="0"/>
                <a:cs typeface="Arial" panose="020B0604020202020204" pitchFamily="34" charset="0"/>
              </a:rPr>
              <a:t>добра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. В эти дни на страновом уровне организовываются одновременные  благотворительные, волонтерские или иные </a:t>
            </a:r>
            <a:r>
              <a:rPr sz="2400" dirty="0" err="1">
                <a:latin typeface="Arial" panose="020B0604020202020204" pitchFamily="34" charset="0"/>
                <a:cs typeface="Arial" panose="020B0604020202020204" pitchFamily="34" charset="0"/>
              </a:rPr>
              <a:t>акции</a:t>
            </a:r>
            <a:r>
              <a:rPr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774700">
              <a:lnSpc>
                <a:spcPct val="150000"/>
              </a:lnSpc>
              <a:spcBef>
                <a:spcPts val="1400"/>
              </a:spcBef>
            </a:pP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8450" marR="5080" indent="-285750">
              <a:lnSpc>
                <a:spcPct val="150000"/>
              </a:lnSpc>
              <a:spcBef>
                <a:spcPts val="1300"/>
              </a:spcBef>
              <a:buBlip>
                <a:blip r:embed="rId2"/>
              </a:buBlip>
            </a:pPr>
            <a:r>
              <a:rPr sz="2400" b="1" dirty="0">
                <a:solidFill>
                  <a:srgbClr val="094A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Уроки добра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- проведение онлайн тренингов и мастер-классов по фандрейзингу,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корпоративному </a:t>
            </a:r>
            <a:r>
              <a:rPr sz="2400" dirty="0" err="1">
                <a:latin typeface="Arial" panose="020B0604020202020204" pitchFamily="34" charset="0"/>
                <a:cs typeface="Arial" panose="020B0604020202020204" pitchFamily="34" charset="0"/>
              </a:rPr>
              <a:t>волонтерству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, сторителлингу для журналистов и </a:t>
            </a:r>
            <a:r>
              <a:rPr sz="2400" dirty="0" err="1">
                <a:latin typeface="Arial" panose="020B0604020202020204" pitchFamily="34" charset="0"/>
                <a:cs typeface="Arial" panose="020B0604020202020204" pitchFamily="34" charset="0"/>
              </a:rPr>
              <a:t>т.д</a:t>
            </a:r>
            <a:r>
              <a:rPr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Ожидаемые результаты и охват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752600"/>
            <a:ext cx="10388600" cy="7078861"/>
          </a:xfrm>
        </p:spPr>
        <p:txBody>
          <a:bodyPr/>
          <a:lstStyle/>
          <a:p>
            <a:pPr marL="571500" indent="-571500">
              <a:lnSpc>
                <a:spcPct val="200000"/>
              </a:lnSpc>
              <a:buBlip>
                <a:blip r:embed="rId2"/>
              </a:buBlip>
            </a:pPr>
            <a:r>
              <a:rPr lang="ru-RU" sz="3600" dirty="0" smtClean="0"/>
              <a:t>Все регионы</a:t>
            </a:r>
            <a:r>
              <a:rPr lang="en-GB" sz="3600" dirty="0" smtClean="0"/>
              <a:t>;</a:t>
            </a:r>
            <a:endParaRPr lang="ru-RU" sz="3600" dirty="0" smtClean="0"/>
          </a:p>
          <a:p>
            <a:pPr marL="571500" indent="-571500">
              <a:lnSpc>
                <a:spcPct val="200000"/>
              </a:lnSpc>
              <a:buBlip>
                <a:blip r:embed="rId2"/>
              </a:buBlip>
            </a:pPr>
            <a:r>
              <a:rPr lang="ru-RU" sz="3600" dirty="0" smtClean="0"/>
              <a:t>Не </a:t>
            </a:r>
            <a:r>
              <a:rPr lang="ru-RU" sz="3600" dirty="0"/>
              <a:t>менее 100 коммерческих  </a:t>
            </a:r>
            <a:r>
              <a:rPr lang="ru-RU" sz="3600" dirty="0" smtClean="0"/>
              <a:t>организаций</a:t>
            </a:r>
            <a:r>
              <a:rPr lang="en-GB" sz="3600" dirty="0" smtClean="0"/>
              <a:t>;</a:t>
            </a:r>
            <a:endParaRPr lang="ru-RU" sz="3600" dirty="0" smtClean="0"/>
          </a:p>
          <a:p>
            <a:pPr marL="571500" indent="-571500">
              <a:lnSpc>
                <a:spcPct val="200000"/>
              </a:lnSpc>
              <a:buBlip>
                <a:blip r:embed="rId2"/>
              </a:buBlip>
            </a:pPr>
            <a:r>
              <a:rPr lang="ru-RU" sz="3600" dirty="0" smtClean="0"/>
              <a:t>Не менее 300 общественных организаций</a:t>
            </a:r>
            <a:r>
              <a:rPr lang="en-GB" sz="3600" dirty="0" smtClean="0"/>
              <a:t>;</a:t>
            </a:r>
            <a:endParaRPr lang="ru-RU" sz="3600" dirty="0" smtClean="0"/>
          </a:p>
          <a:p>
            <a:pPr marL="571500" indent="-571500">
              <a:lnSpc>
                <a:spcPct val="200000"/>
              </a:lnSpc>
              <a:buBlip>
                <a:blip r:embed="rId2"/>
              </a:buBlip>
            </a:pPr>
            <a:r>
              <a:rPr lang="ru-RU" sz="3600" dirty="0" smtClean="0"/>
              <a:t>60%  ВУЗов страны</a:t>
            </a:r>
            <a:r>
              <a:rPr lang="en-GB" sz="3600" dirty="0" smtClean="0"/>
              <a:t>;</a:t>
            </a:r>
            <a:endParaRPr lang="ru-RU" sz="3600" dirty="0" smtClean="0"/>
          </a:p>
          <a:p>
            <a:pPr marL="571500" indent="-571500">
              <a:lnSpc>
                <a:spcPct val="200000"/>
              </a:lnSpc>
              <a:buBlip>
                <a:blip r:embed="rId2"/>
              </a:buBlip>
            </a:pPr>
            <a:r>
              <a:rPr lang="ru-RU" sz="3600" dirty="0"/>
              <a:t>Н</a:t>
            </a:r>
            <a:r>
              <a:rPr lang="ru-RU" sz="3600" dirty="0" smtClean="0"/>
              <a:t>е менее 10 000 коллективов граждан</a:t>
            </a:r>
            <a:r>
              <a:rPr lang="en-GB" sz="3600" dirty="0" smtClean="0"/>
              <a:t>;</a:t>
            </a:r>
            <a:r>
              <a:rPr lang="ru-RU" sz="3600" dirty="0" smtClean="0"/>
              <a:t> </a:t>
            </a:r>
          </a:p>
          <a:p>
            <a:pPr marL="571500" indent="-571500">
              <a:lnSpc>
                <a:spcPct val="200000"/>
              </a:lnSpc>
              <a:buBlip>
                <a:blip r:embed="rId2"/>
              </a:buBlip>
            </a:pPr>
            <a:r>
              <a:rPr lang="ru-RU" sz="3600" dirty="0" smtClean="0"/>
              <a:t>Всего </a:t>
            </a:r>
            <a:r>
              <a:rPr lang="ru-RU" sz="3600" dirty="0"/>
              <a:t>не  менее 5 млн человек.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91933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7000" y="4114800"/>
            <a:ext cx="10388600" cy="923330"/>
          </a:xfrm>
        </p:spPr>
        <p:txBody>
          <a:bodyPr/>
          <a:lstStyle/>
          <a:p>
            <a:pPr algn="ctr"/>
            <a:r>
              <a:rPr lang="ru-RU" sz="6000" dirty="0" smtClean="0"/>
              <a:t>СПАСИБО ЗА ВНИМАНИЕ!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38145770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215</TotalTime>
  <Words>498</Words>
  <Application>Microsoft Office PowerPoint</Application>
  <PresentationFormat>Произвольный</PresentationFormat>
  <Paragraphs>39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Office Theme</vt:lpstr>
      <vt:lpstr>МАРАФОН ДОБРЫХ ДЕЛ</vt:lpstr>
      <vt:lpstr>Ключевые сообщения</vt:lpstr>
      <vt:lpstr>Механика работы Марафона Добрых Дел"</vt:lpstr>
      <vt:lpstr>Основные мероприятия</vt:lpstr>
      <vt:lpstr>Основные мероприятия</vt:lpstr>
      <vt:lpstr>Основные мероприятия</vt:lpstr>
      <vt:lpstr>Ожидаемые результаты и охват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МАРАФОН ДОБРЫХ ДЕЛ</dc:title>
  <dc:creator>Red Point Kazakhstan</dc:creator>
  <cp:lastModifiedBy>Пользователь Windows</cp:lastModifiedBy>
  <cp:revision>27</cp:revision>
  <dcterms:created xsi:type="dcterms:W3CDTF">2021-02-09T03:11:19Z</dcterms:created>
  <dcterms:modified xsi:type="dcterms:W3CDTF">2021-02-17T03:04:21Z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2021-02-09T00:00:00Z</vt:filetime>
  </property>
</Properties>
</file>