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0" r:id="rId5"/>
    <p:sldId id="261" r:id="rId6"/>
    <p:sldId id="269" r:id="rId7"/>
    <p:sldId id="270" r:id="rId8"/>
    <p:sldId id="268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участников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smtClean="0"/>
                      <a:t>6196</a:t>
                    </a:r>
                    <a:endParaRPr lang="ru-RU" b="1"/>
                  </a:p>
                </c:rich>
              </c:tx>
              <c:dLblPos val="outEnd"/>
              <c:showVal val="1"/>
              <c:showCatName val="1"/>
            </c:dLbl>
            <c:dLbl>
              <c:idx val="1"/>
              <c:layout/>
              <c:dLblPos val="outEnd"/>
              <c:showVal val="1"/>
            </c:dLbl>
            <c:dLblPos val="outEnd"/>
            <c:showVal val="1"/>
            <c:showCatName val="1"/>
          </c:dLbls>
          <c:cat>
            <c:strRef>
              <c:f>Лист1!$A$2:$A$3</c:f>
              <c:strCache>
                <c:ptCount val="2"/>
                <c:pt idx="0">
                  <c:v>Школьный этап</c:v>
                </c:pt>
                <c:pt idx="1">
                  <c:v>Городской этап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6196</c:v>
                </c:pt>
                <c:pt idx="1">
                  <c:v>1520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Призеры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Школьный этап</c:v>
                </c:pt>
                <c:pt idx="1">
                  <c:v>Городской этап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1520</c:v>
                </c:pt>
                <c:pt idx="1">
                  <c:v>381</c:v>
                </c:pt>
              </c:numCache>
            </c:numRef>
          </c:val>
        </c:ser>
        <c:gapWidth val="100"/>
        <c:axId val="154353024"/>
        <c:axId val="154367104"/>
      </c:barChart>
      <c:catAx>
        <c:axId val="154353024"/>
        <c:scaling>
          <c:orientation val="minMax"/>
        </c:scaling>
        <c:axPos val="b"/>
        <c:numFmt formatCode="General" sourceLinked="1"/>
        <c:tickLblPos val="nextTo"/>
        <c:crossAx val="154367104"/>
        <c:crosses val="autoZero"/>
        <c:auto val="1"/>
        <c:lblAlgn val="ctr"/>
        <c:lblOffset val="100"/>
      </c:catAx>
      <c:valAx>
        <c:axId val="154367104"/>
        <c:scaling>
          <c:orientation val="minMax"/>
        </c:scaling>
        <c:axPos val="l"/>
        <c:majorGridlines/>
        <c:numFmt formatCode="General" sourceLinked="1"/>
        <c:tickLblPos val="nextTo"/>
        <c:crossAx val="1543530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І дәрежелі 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Грамоты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ІІ дәрежелі 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Грамоты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ІІІ дәрежелі 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Грамоты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219</c:v>
                </c:pt>
              </c:numCache>
            </c:numRef>
          </c:val>
        </c:ser>
        <c:shape val="box"/>
        <c:axId val="52540160"/>
        <c:axId val="121765248"/>
        <c:axId val="154383232"/>
      </c:bar3DChart>
      <c:catAx>
        <c:axId val="52540160"/>
        <c:scaling>
          <c:orientation val="minMax"/>
        </c:scaling>
        <c:delete val="1"/>
        <c:axPos val="b"/>
        <c:tickLblPos val="none"/>
        <c:crossAx val="121765248"/>
        <c:crosses val="autoZero"/>
        <c:auto val="1"/>
        <c:lblAlgn val="ctr"/>
        <c:lblOffset val="100"/>
      </c:catAx>
      <c:valAx>
        <c:axId val="121765248"/>
        <c:scaling>
          <c:orientation val="minMax"/>
        </c:scaling>
        <c:axPos val="l"/>
        <c:majorGridlines/>
        <c:numFmt formatCode="General" sourceLinked="1"/>
        <c:tickLblPos val="nextTo"/>
        <c:crossAx val="52540160"/>
        <c:crosses val="autoZero"/>
        <c:crossBetween val="between"/>
      </c:valAx>
      <c:serAx>
        <c:axId val="154383232"/>
        <c:scaling>
          <c:orientation val="minMax"/>
        </c:scaling>
        <c:axPos val="b"/>
        <c:tickLblPos val="nextTo"/>
        <c:crossAx val="12176524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579568" cy="4680520"/>
          </a:xfrm>
        </p:spPr>
        <p:txBody>
          <a:bodyPr>
            <a:normAutofit fontScale="90000"/>
          </a:bodyPr>
          <a:lstStyle/>
          <a:p>
            <a:pPr lvl="0" algn="ctr"/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/>
              <a:t/>
            </a:r>
            <a:br>
              <a:rPr lang="kk-KZ" dirty="0" smtClean="0"/>
            </a:br>
            <a:r>
              <a:rPr lang="kk-KZ" sz="4000" dirty="0" smtClean="0"/>
              <a:t>2022 жылы 9 - 11 сынып оқушылары арасында өткен жалпы білім беретін пәндер бойынша республикалық олимпиаданың қалалық кезеңінің қорытындысы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kk-KZ" sz="4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5517232"/>
            <a:ext cx="2808312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25.03.2022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жыл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Ұсыныстар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kk-KZ" sz="7000" b="1" dirty="0" smtClean="0"/>
              <a:t>Қалалық әдістемелік кабинетке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kk-KZ" sz="5000" dirty="0" smtClean="0"/>
              <a:t>Пән мұғалімдерінің олимпиадасына дайындық сапасына жеке жаупкершілікті  арттыру мақсатында әкімдік отырыстарда қабылданған шешімдерді көрсету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kk-KZ" sz="7000" b="1" dirty="0" smtClean="0"/>
              <a:t>Дарынды балалармен жұмыс бөлімі директорларының орынбасарларына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None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5000" dirty="0" smtClean="0"/>
              <a:t>Оқушыларды интеллектуалдық сайыстарға дайындау мақсатында көп деңгейлі балалар контингентімен жұмысты ұйымдастыруда мұғалімдердің педагогикалық шеберлігін арттыру</a:t>
            </a:r>
            <a:r>
              <a:rPr lang="kk-KZ" sz="5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5000" dirty="0" smtClean="0"/>
              <a:t>Бастауыш мектепте мұғалімдерді ертерек оқытуды және балалар мен мұғалімдерді тиісті материалдық қамтамасыз </a:t>
            </a:r>
            <a:r>
              <a:rPr lang="kk-KZ" sz="5000" smtClean="0"/>
              <a:t>етуді ұйымдастыру</a:t>
            </a:r>
            <a:r>
              <a:rPr lang="kk-KZ" sz="5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256584"/>
          </a:xfrm>
        </p:spPr>
        <p:txBody>
          <a:bodyPr>
            <a:noAutofit/>
          </a:bodyPr>
          <a:lstStyle/>
          <a:p>
            <a:r>
              <a:rPr lang="kk-KZ" sz="2400" dirty="0" smtClean="0"/>
              <a:t>«Жалпы білім беретін пәндер бойынша республикалық олимпиада өткізу туралы» Қазақстан Республикасы Білім және ғылым министрлігінің 2021 жылғы 05 қарашадағы No 551 бұйрығы;</a:t>
            </a:r>
          </a:p>
          <a:p>
            <a:r>
              <a:rPr lang="kk-KZ" sz="2400" dirty="0" smtClean="0"/>
              <a:t>Шығыс Қазақстан облысы білім басқармасының «Жалпы білім беретін пәндер бойынша олимпиаданың  мектептік/қалалық кезеңін өткізу туралы» 2022 жылғы 07 ақпандағы No 698 бұйрығы;</a:t>
            </a:r>
          </a:p>
          <a:p>
            <a:r>
              <a:rPr lang="kk-KZ" sz="2400" dirty="0" smtClean="0"/>
              <a:t>«Дарын» республикалық ғылыми-тәжірибелік орталығы «9-11 сынып оқушылары арасында жалпы білім беретін пәндер бойынша олимпиада өткізу тәртібін бекіту туралы».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/>
          </a:bodyPr>
          <a:lstStyle/>
          <a:p>
            <a:pPr algn="ctr"/>
            <a:r>
              <a:rPr lang="kk-KZ" sz="2800" dirty="0" smtClean="0"/>
              <a:t>Республикалық олимпиаданың  1 және 2 кезеңдерінің қатысушылары мен жеңімпаздары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Мадақтамалар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5229200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/>
              <a:t>І дәрежелі – 46 оқушы </a:t>
            </a:r>
          </a:p>
          <a:p>
            <a:pPr>
              <a:buNone/>
            </a:pPr>
            <a:r>
              <a:rPr lang="kk-KZ" sz="2000" dirty="0" smtClean="0"/>
              <a:t>ІІ дәрежелі – 116 оқушы</a:t>
            </a:r>
          </a:p>
          <a:p>
            <a:pPr>
              <a:buNone/>
            </a:pPr>
            <a:r>
              <a:rPr lang="kk-KZ" sz="2000" dirty="0" smtClean="0"/>
              <a:t> ІІІ дәрежелі – 219 оқушы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35696" y="1268760"/>
          <a:ext cx="69127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k-KZ" sz="3600" dirty="0" smtClean="0"/>
              <a:t>Олимпиаданың қалалық кезеңінің жеңімпаздар саны бойынша көшбасшылар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77500" lnSpcReduction="20000"/>
          </a:bodyPr>
          <a:lstStyle/>
          <a:p>
            <a:r>
              <a:rPr lang="kk-KZ" dirty="0" smtClean="0"/>
              <a:t>Жаңа үлгідегі мектептер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№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), №10 (28), 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11 (24),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43(20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, №3 (20), 38 (19)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44(18),12 (10).</a:t>
            </a:r>
          </a:p>
          <a:p>
            <a:endParaRPr lang="kk-KZ" dirty="0" smtClean="0"/>
          </a:p>
          <a:p>
            <a:r>
              <a:rPr lang="kk-KZ" dirty="0" smtClean="0"/>
              <a:t>Жалпы білім беретін мектептер арасында: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№47 (15),35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, 46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(14), 37(10),1, 30, 39 (9)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b="1" dirty="0" smtClean="0"/>
              <a:t>Баллдары төмен мектептер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 5, 6,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13, 14,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20, 22, 27, 29, 33, 42,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Ахмер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, Меновное орта мектептері және жеке –меншік мектептер «Бриг», «Исток»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k-KZ" sz="2800" dirty="0" smtClean="0"/>
              <a:t>Қаладағы жаратылыстану-математикалық  бағыт пәндері бойынша ең жоғары балл алған оқушылар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математика (21 б)  - </a:t>
            </a:r>
            <a:r>
              <a:rPr lang="ru-RU" b="1" dirty="0" smtClean="0"/>
              <a:t>12 б.</a:t>
            </a:r>
            <a:r>
              <a:rPr lang="ru-RU" dirty="0" smtClean="0"/>
              <a:t> (</a:t>
            </a:r>
            <a:r>
              <a:rPr lang="ru-RU" dirty="0" err="1" smtClean="0"/>
              <a:t>мектеп-</a:t>
            </a:r>
            <a:r>
              <a:rPr lang="ru-RU" b="1" i="1" dirty="0" err="1" smtClean="0"/>
              <a:t>лицей</a:t>
            </a:r>
            <a:r>
              <a:rPr lang="ru-RU" b="1" i="1" dirty="0" smtClean="0"/>
              <a:t> № 43 - </a:t>
            </a:r>
            <a:r>
              <a:rPr lang="ru-RU" b="1" i="1" dirty="0" err="1" smtClean="0"/>
              <a:t>Шайкуали</a:t>
            </a:r>
            <a:r>
              <a:rPr lang="ru-RU" b="1" i="1" dirty="0" smtClean="0"/>
              <a:t> А. 10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dirty="0" smtClean="0"/>
              <a:t>физика (30 б) – </a:t>
            </a:r>
            <a:r>
              <a:rPr lang="ru-RU" b="1" dirty="0" smtClean="0"/>
              <a:t>25 б. </a:t>
            </a:r>
            <a:r>
              <a:rPr lang="ru-RU" b="1" i="1" dirty="0" smtClean="0"/>
              <a:t>(</a:t>
            </a:r>
            <a:r>
              <a:rPr lang="ru-RU" b="1" i="1" dirty="0" err="1" smtClean="0"/>
              <a:t>мектеп-гимназия</a:t>
            </a:r>
            <a:r>
              <a:rPr lang="ru-RU" b="1" i="1" dirty="0" smtClean="0"/>
              <a:t> № 10  - </a:t>
            </a:r>
            <a:r>
              <a:rPr lang="ru-RU" b="1" i="1" dirty="0" err="1" smtClean="0"/>
              <a:t>Абдульфаизов</a:t>
            </a:r>
            <a:r>
              <a:rPr lang="ru-RU" b="1" i="1" dirty="0" smtClean="0"/>
              <a:t> Н, 10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dirty="0" smtClean="0"/>
              <a:t>биология (60 б) – </a:t>
            </a:r>
            <a:r>
              <a:rPr lang="ru-RU" b="1" dirty="0" smtClean="0"/>
              <a:t>49 б.</a:t>
            </a:r>
            <a:r>
              <a:rPr lang="ru-RU" dirty="0" smtClean="0"/>
              <a:t> </a:t>
            </a:r>
            <a:r>
              <a:rPr lang="ru-RU" b="1" i="1" dirty="0" smtClean="0"/>
              <a:t>(</a:t>
            </a:r>
            <a:r>
              <a:rPr lang="ru-RU" b="1" i="1" dirty="0" err="1" smtClean="0"/>
              <a:t>жалпы</a:t>
            </a:r>
            <a:r>
              <a:rPr lang="ru-RU" b="1" i="1" dirty="0" smtClean="0"/>
              <a:t> </a:t>
            </a:r>
            <a:r>
              <a:rPr lang="ru-RU" b="1" i="1" dirty="0" err="1" smtClean="0"/>
              <a:t>білім</a:t>
            </a:r>
            <a:r>
              <a:rPr lang="ru-RU" b="1" i="1" dirty="0" smtClean="0"/>
              <a:t> </a:t>
            </a:r>
            <a:r>
              <a:rPr lang="ru-RU" b="1" i="1" dirty="0" err="1" smtClean="0"/>
              <a:t>беретін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мектеп</a:t>
            </a:r>
            <a:r>
              <a:rPr lang="ru-RU" b="1" i="1" dirty="0" smtClean="0"/>
              <a:t> № 30 -Дмитриева Софья, 11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 </a:t>
            </a:r>
            <a:endParaRPr lang="ru-RU" dirty="0" smtClean="0"/>
          </a:p>
          <a:p>
            <a:r>
              <a:rPr lang="ru-RU" dirty="0" smtClean="0"/>
              <a:t>химия (80 б) – </a:t>
            </a:r>
            <a:r>
              <a:rPr lang="ru-RU" b="1" dirty="0" smtClean="0"/>
              <a:t>15,5 </a:t>
            </a:r>
            <a:r>
              <a:rPr lang="ru-RU" dirty="0" smtClean="0"/>
              <a:t>б. </a:t>
            </a:r>
            <a:r>
              <a:rPr lang="ru-RU" b="1" i="1" dirty="0" smtClean="0"/>
              <a:t>(орта </a:t>
            </a:r>
            <a:r>
              <a:rPr lang="ru-RU" b="1" i="1" dirty="0" err="1" smtClean="0"/>
              <a:t>мектеп</a:t>
            </a:r>
            <a:r>
              <a:rPr lang="ru-RU" b="1" i="1" dirty="0" smtClean="0"/>
              <a:t> № 7 – </a:t>
            </a:r>
            <a:r>
              <a:rPr lang="ru-RU" b="1" i="1" dirty="0" err="1" smtClean="0"/>
              <a:t>Косалапов</a:t>
            </a:r>
            <a:r>
              <a:rPr lang="ru-RU" b="1" i="1" dirty="0" smtClean="0"/>
              <a:t> К., 11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dirty="0" smtClean="0"/>
              <a:t>география (50 б) – </a:t>
            </a:r>
            <a:r>
              <a:rPr lang="ru-RU" b="1" dirty="0" smtClean="0"/>
              <a:t>32 б.</a:t>
            </a:r>
            <a:r>
              <a:rPr lang="ru-RU" dirty="0" smtClean="0"/>
              <a:t> </a:t>
            </a:r>
            <a:r>
              <a:rPr lang="ru-RU" b="1" i="1" dirty="0" smtClean="0"/>
              <a:t>(орта </a:t>
            </a:r>
            <a:r>
              <a:rPr lang="ru-RU" b="1" i="1" dirty="0" err="1" smtClean="0"/>
              <a:t>мектеп</a:t>
            </a:r>
            <a:r>
              <a:rPr lang="ru-RU" b="1" i="1" dirty="0" smtClean="0"/>
              <a:t> №3</a:t>
            </a:r>
            <a:r>
              <a:rPr lang="kk-KZ" b="1" i="1" dirty="0" smtClean="0"/>
              <a:t>7 - Климов И.</a:t>
            </a:r>
            <a:r>
              <a:rPr lang="ru-RU" b="1" i="1" dirty="0" smtClean="0"/>
              <a:t>, 11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</a:t>
            </a:r>
            <a:endParaRPr lang="ru-RU" dirty="0" smtClean="0"/>
          </a:p>
          <a:p>
            <a:r>
              <a:rPr lang="ru-RU" dirty="0" smtClean="0"/>
              <a:t>информатика (300 б) – </a:t>
            </a:r>
            <a:r>
              <a:rPr lang="ru-RU" b="1" dirty="0" smtClean="0"/>
              <a:t>180 б.</a:t>
            </a:r>
            <a:r>
              <a:rPr lang="ru-RU" dirty="0" smtClean="0"/>
              <a:t> </a:t>
            </a:r>
            <a:r>
              <a:rPr lang="ru-RU" b="1" i="1" dirty="0" smtClean="0"/>
              <a:t>(</a:t>
            </a:r>
            <a:r>
              <a:rPr lang="ru-RU" b="1" i="1" dirty="0" err="1" smtClean="0"/>
              <a:t>мектеп-гимназия</a:t>
            </a:r>
            <a:r>
              <a:rPr lang="ru-RU" b="1" i="1" dirty="0" smtClean="0"/>
              <a:t> №10 </a:t>
            </a:r>
            <a:r>
              <a:rPr lang="ru-RU" b="1" i="1" dirty="0" err="1" smtClean="0"/>
              <a:t>Прудских</a:t>
            </a:r>
            <a:r>
              <a:rPr lang="ru-RU" b="1" i="1" dirty="0" smtClean="0"/>
              <a:t> И., 10 </a:t>
            </a:r>
            <a:r>
              <a:rPr lang="ru-RU" b="1" i="1" dirty="0" err="1" smtClean="0"/>
              <a:t>сынып</a:t>
            </a:r>
            <a:r>
              <a:rPr lang="ru-RU" b="1" i="1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200" dirty="0" smtClean="0"/>
              <a:t/>
            </a:r>
            <a:br>
              <a:rPr lang="kk-KZ" sz="2200" dirty="0" smtClean="0"/>
            </a:br>
            <a:r>
              <a:rPr lang="kk-KZ" sz="2400" dirty="0" smtClean="0"/>
              <a:t> </a:t>
            </a:r>
            <a:r>
              <a:rPr lang="kk-KZ" sz="3100" dirty="0" smtClean="0"/>
              <a:t>Математика, информатика және химия пәндері бойынша 276 оқушының 146-сы (52,8%) нөлдік көрсеткішке ие. Оның ішінде математикадан 27 оқушы, яғни 24%, «0» балл жинады (111 оқушының 27-сі), информатикадан - 92% (70-тен 65), химиядан - 56% (95-тен 54).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780928"/>
            <a:ext cx="7674056" cy="3755504"/>
          </a:xfrm>
        </p:spPr>
        <p:txBody>
          <a:bodyPr/>
          <a:lstStyle/>
          <a:p>
            <a:endParaRPr lang="kk-KZ" dirty="0" smtClean="0"/>
          </a:p>
          <a:p>
            <a:pPr algn="just">
              <a:buNone/>
            </a:pPr>
            <a:r>
              <a:rPr lang="kk-KZ" dirty="0" smtClean="0"/>
              <a:t>   Математика, информатика, химия пәндері бойынша келесі мектептер нөлдік нәтиже көрсетті: No 3, 4, 5, 6, 19, 20, 23, 39, 42, 43, 45, 46, 47, 48.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764704"/>
            <a:ext cx="7530040" cy="5483696"/>
          </a:xfrm>
        </p:spPr>
        <p:txBody>
          <a:bodyPr>
            <a:normAutofit fontScale="92500" lnSpcReduction="10000"/>
          </a:bodyPr>
          <a:lstStyle/>
          <a:p>
            <a:r>
              <a:rPr lang="kk-KZ" dirty="0" smtClean="0"/>
              <a:t>Қалалық кезеңнің  нәтижесінде облысқа 53 оқушы қатысты, бұл өткен жылмен салыстырғанда 8,7 %-ға (62) аз. </a:t>
            </a:r>
          </a:p>
          <a:p>
            <a:r>
              <a:rPr lang="kk-KZ" dirty="0" smtClean="0"/>
              <a:t>Жаңа үлгідегі мектептерден: № 3(2), 10(7), 11(4), 12(8), 43(5), 44(2)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Жалпы</a:t>
            </a:r>
            <a:r>
              <a:rPr lang="ru-RU" dirty="0" smtClean="0"/>
              <a:t> </a:t>
            </a:r>
            <a:r>
              <a:rPr lang="ru-RU" dirty="0" err="1" smtClean="0"/>
              <a:t>білім</a:t>
            </a:r>
            <a:r>
              <a:rPr lang="ru-RU" dirty="0" smtClean="0"/>
              <a:t> </a:t>
            </a:r>
            <a:r>
              <a:rPr lang="ru-RU" dirty="0" err="1" smtClean="0"/>
              <a:t>беретін</a:t>
            </a:r>
            <a:r>
              <a:rPr lang="kk-KZ" dirty="0" smtClean="0"/>
              <a:t> мектептерден : № 30, 47 ОМ (3) қатысушы</a:t>
            </a:r>
          </a:p>
          <a:p>
            <a:r>
              <a:rPr lang="kk-KZ" dirty="0" smtClean="0"/>
              <a:t> 2 қатысушыдан келесі мектептер:</a:t>
            </a:r>
          </a:p>
          <a:p>
            <a:pPr>
              <a:buNone/>
            </a:pPr>
            <a:r>
              <a:rPr lang="kk-KZ" dirty="0" smtClean="0"/>
              <a:t>    № 2, 7, 37</a:t>
            </a:r>
          </a:p>
          <a:p>
            <a:pPr>
              <a:buNone/>
            </a:pPr>
            <a:r>
              <a:rPr lang="kk-KZ" dirty="0" smtClean="0"/>
              <a:t>  1 қатысушыдан  № 1, </a:t>
            </a:r>
            <a:r>
              <a:rPr lang="ru-RU" dirty="0" smtClean="0"/>
              <a:t>1</a:t>
            </a:r>
            <a:r>
              <a:rPr lang="kk-KZ" dirty="0" smtClean="0"/>
              <a:t>5, 17, 23, 24, 39, 46, 45 мектептер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k-KZ" sz="3600" dirty="0" smtClean="0"/>
              <a:t>Жетістіктермен қатар бірқатар проблемалар бар: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kk-KZ" sz="2600" dirty="0" smtClean="0"/>
              <a:t>Олимпиаданың мектеп кезеңін сапалы деңгейде өткізу арқылы ОҒҚ жұмысын жандандыру</a:t>
            </a:r>
            <a:r>
              <a:rPr lang="kk-KZ" sz="2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kk-KZ" sz="2600" dirty="0" smtClean="0"/>
              <a:t>Пән мұғалімдері олимпиадаға дайындық барысында дарынды оқушылармен сабақтардың практикалық бағытын күшейту: күрделі тақырыптарды, тапсырмаларды талдау</a:t>
            </a:r>
            <a:r>
              <a:rPr lang="ru-RU" sz="2600" dirty="0" smtClean="0"/>
              <a:t>;</a:t>
            </a:r>
          </a:p>
          <a:p>
            <a:pPr lvl="0" algn="just"/>
            <a:r>
              <a:rPr lang="kk-KZ" sz="2600" dirty="0" smtClean="0"/>
              <a:t>Оқушылардың олимпиадаға қатысу тиімділігінің теріс динамикасының себептерін анықтау кезеңімен тиімді, тиімді мониторингті дамыту</a:t>
            </a:r>
            <a:r>
              <a:rPr lang="ru-RU" sz="2600" dirty="0" smtClean="0"/>
              <a:t>;  </a:t>
            </a:r>
          </a:p>
          <a:p>
            <a:pPr lvl="0" algn="just"/>
            <a:r>
              <a:rPr lang="kk-KZ" sz="2600" dirty="0" smtClean="0"/>
              <a:t>Пән мұғалімдерінің олимпиадаға дайындық сапасына жеке жауапкершілігін арттыру мақсатында әкімшілік отырыстарда қабылданған шешімдерді көрсету</a:t>
            </a:r>
            <a:r>
              <a:rPr lang="ru-RU" sz="2600" dirty="0" smtClean="0"/>
              <a:t>.</a:t>
            </a:r>
          </a:p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234</TotalTime>
  <Words>546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      2022 жылы 9 - 11 сынып оқушылары арасында өткен жалпы білім беретін пәндер бойынша республикалық олимпиаданың қалалық кезеңінің қорытындысы    </vt:lpstr>
      <vt:lpstr>Слайд 2</vt:lpstr>
      <vt:lpstr>Республикалық олимпиаданың  1 және 2 кезеңдерінің қатысушылары мен жеңімпаздары</vt:lpstr>
      <vt:lpstr>Мадақтамалар:</vt:lpstr>
      <vt:lpstr>Олимпиаданың қалалық кезеңінің жеңімпаздар саны бойынша көшбасшылар</vt:lpstr>
      <vt:lpstr>Қаладағы жаратылыстану-математикалық  бағыт пәндері бойынша ең жоғары балл алған оқушылар </vt:lpstr>
      <vt:lpstr>        Математика, информатика және химия пәндері бойынша 276 оқушының 146-сы (52,8%) нөлдік көрсеткішке ие. Оның ішінде математикадан 27 оқушы, яғни 24%, «0» балл жинады (111 оқушының 27-сі), информатикадан - 92% (70-тен 65), химиядан - 56% (95-тен 54).  </vt:lpstr>
      <vt:lpstr>Слайд 8</vt:lpstr>
      <vt:lpstr>Жетістіктермен қатар бірқатар проблемалар бар:</vt:lpstr>
      <vt:lpstr>Ұсыныстар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проведения школьного, городского этапов республиканской олимпиады по общеобразовательным предметам в 2016/2017 уч.году. </dc:title>
  <dc:creator>Зауре</dc:creator>
  <cp:lastModifiedBy>User</cp:lastModifiedBy>
  <cp:revision>39</cp:revision>
  <dcterms:created xsi:type="dcterms:W3CDTF">2017-01-25T11:35:07Z</dcterms:created>
  <dcterms:modified xsi:type="dcterms:W3CDTF">2022-03-25T02:54:26Z</dcterms:modified>
</cp:coreProperties>
</file>