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38"/>
  </p:notesMasterIdLst>
  <p:sldIdLst>
    <p:sldId id="256" r:id="rId2"/>
    <p:sldId id="284" r:id="rId3"/>
    <p:sldId id="282" r:id="rId4"/>
    <p:sldId id="283" r:id="rId5"/>
    <p:sldId id="258" r:id="rId6"/>
    <p:sldId id="259" r:id="rId7"/>
    <p:sldId id="261" r:id="rId8"/>
    <p:sldId id="262" r:id="rId9"/>
    <p:sldId id="288" r:id="rId10"/>
    <p:sldId id="289" r:id="rId11"/>
    <p:sldId id="290" r:id="rId12"/>
    <p:sldId id="291" r:id="rId13"/>
    <p:sldId id="285" r:id="rId14"/>
    <p:sldId id="292" r:id="rId15"/>
    <p:sldId id="293" r:id="rId16"/>
    <p:sldId id="294" r:id="rId17"/>
    <p:sldId id="286" r:id="rId18"/>
    <p:sldId id="296" r:id="rId19"/>
    <p:sldId id="297" r:id="rId20"/>
    <p:sldId id="298" r:id="rId21"/>
    <p:sldId id="295" r:id="rId22"/>
    <p:sldId id="312" r:id="rId23"/>
    <p:sldId id="287" r:id="rId24"/>
    <p:sldId id="299" r:id="rId25"/>
    <p:sldId id="300" r:id="rId26"/>
    <p:sldId id="301" r:id="rId27"/>
    <p:sldId id="302" r:id="rId28"/>
    <p:sldId id="303" r:id="rId29"/>
    <p:sldId id="306" r:id="rId30"/>
    <p:sldId id="304" r:id="rId31"/>
    <p:sldId id="305" r:id="rId32"/>
    <p:sldId id="307" r:id="rId33"/>
    <p:sldId id="308" r:id="rId34"/>
    <p:sldId id="310" r:id="rId35"/>
    <p:sldId id="280" r:id="rId36"/>
    <p:sldId id="28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95F0E-5194-435D-8DAF-10D3BF0BCDE2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2692E-6398-4A53-B6A1-80B93FCDC3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0752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2692E-6398-4A53-B6A1-80B93FCDC30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045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kk-KZ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</a:rPr>
              <a:t>«О реализации </a:t>
            </a:r>
            <a:r>
              <a:rPr lang="kk-KZ" sz="2400" b="1" dirty="0">
                <a:solidFill>
                  <a:srgbClr val="002060"/>
                </a:solidFill>
              </a:rPr>
              <a:t>  Закона о языках и </a:t>
            </a:r>
            <a:endParaRPr lang="kk-KZ" sz="2400" b="1" dirty="0" smtClean="0">
              <a:solidFill>
                <a:srgbClr val="00206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 smtClean="0">
                <a:solidFill>
                  <a:srgbClr val="002060"/>
                </a:solidFill>
              </a:rPr>
              <a:t>Государственн</a:t>
            </a:r>
            <a:r>
              <a:rPr lang="kk-KZ" sz="2400" b="1" dirty="0">
                <a:solidFill>
                  <a:srgbClr val="002060"/>
                </a:solidFill>
              </a:rPr>
              <a:t>ой</a:t>
            </a:r>
            <a:r>
              <a:rPr lang="ru-RU" sz="2400" b="1" dirty="0">
                <a:solidFill>
                  <a:srgbClr val="002060"/>
                </a:solidFill>
              </a:rPr>
              <a:t> программ</a:t>
            </a:r>
            <a:r>
              <a:rPr lang="kk-KZ" sz="2400" b="1" dirty="0">
                <a:solidFill>
                  <a:srgbClr val="002060"/>
                </a:solidFill>
              </a:rPr>
              <a:t>ы</a:t>
            </a:r>
            <a:r>
              <a:rPr lang="ru-RU" sz="2400" b="1" dirty="0">
                <a:solidFill>
                  <a:srgbClr val="002060"/>
                </a:solidFill>
              </a:rPr>
              <a:t> по языковой политик</a:t>
            </a:r>
            <a:r>
              <a:rPr lang="kk-KZ" sz="2400" b="1" dirty="0">
                <a:solidFill>
                  <a:srgbClr val="002060"/>
                </a:solidFill>
              </a:rPr>
              <a:t>е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в </a:t>
            </a:r>
            <a:r>
              <a:rPr lang="ru-RU" sz="2400" b="1" dirty="0">
                <a:solidFill>
                  <a:srgbClr val="002060"/>
                </a:solidFill>
              </a:rPr>
              <a:t>Республике Казахстан на 2020 - 2025 годы  в организациях образования города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kk-KZ" sz="2400" b="1" dirty="0" smtClean="0">
                <a:solidFill>
                  <a:srgbClr val="002060"/>
                </a:solidFill>
              </a:rPr>
              <a:t>(школа - гимназия № 10 и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400" b="1" dirty="0" smtClean="0">
                <a:solidFill>
                  <a:srgbClr val="002060"/>
                </a:solidFill>
              </a:rPr>
              <a:t>школы </a:t>
            </a:r>
            <a:r>
              <a:rPr lang="ru-RU" sz="2400" b="1" dirty="0" smtClean="0">
                <a:solidFill>
                  <a:srgbClr val="002060"/>
                </a:solidFill>
              </a:rPr>
              <a:t>№ </a:t>
            </a:r>
            <a:r>
              <a:rPr lang="ru-RU" sz="2400" b="1" dirty="0">
                <a:solidFill>
                  <a:srgbClr val="002060"/>
                </a:solidFill>
              </a:rPr>
              <a:t>2, 7, </a:t>
            </a:r>
            <a:r>
              <a:rPr lang="kk-KZ" sz="2400" b="1" dirty="0" smtClean="0">
                <a:solidFill>
                  <a:srgbClr val="002060"/>
                </a:solidFill>
              </a:rPr>
              <a:t>27</a:t>
            </a:r>
            <a:r>
              <a:rPr lang="kk-KZ" sz="2400" b="1" dirty="0">
                <a:solidFill>
                  <a:srgbClr val="002060"/>
                </a:solidFill>
              </a:rPr>
              <a:t>, </a:t>
            </a:r>
            <a:r>
              <a:rPr lang="ru-RU" sz="2400" b="1" dirty="0">
                <a:solidFill>
                  <a:srgbClr val="002060"/>
                </a:solidFill>
              </a:rPr>
              <a:t>30, 36</a:t>
            </a:r>
            <a:r>
              <a:rPr lang="kk-KZ" sz="2400" b="1" dirty="0">
                <a:solidFill>
                  <a:srgbClr val="002060"/>
                </a:solidFill>
              </a:rPr>
              <a:t>)</a:t>
            </a:r>
            <a:endParaRPr lang="ru-RU" sz="2400" b="1" dirty="0">
              <a:solidFill>
                <a:srgbClr val="002060"/>
              </a:solidFill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Скакова Зульфира Сатыбалдиновна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методист по казахскому языку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и литературе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-103167"/>
            <a:ext cx="9144000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татья 7.</a:t>
            </a:r>
            <a:r>
              <a:rPr kumimoji="0" lang="kk-KZ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kk-KZ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едопустимость</a:t>
            </a:r>
            <a:r>
              <a:rPr kumimoji="0" lang="kk-KZ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kk-KZ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репятствования  функционированию языков</a:t>
            </a:r>
            <a:endParaRPr lang="kk-KZ" sz="2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kk-KZ" sz="2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республике  Казахстан не допускается ущемление прав граждан по языкому признаку.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200" b="1" baseline="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Действия</a:t>
            </a:r>
            <a:r>
              <a:rPr lang="kk-KZ" sz="22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должностных лиц, препятствующих функционированию и изучению государственного и других языков, представленных в Казахстане, влекут за собой ответственность в соответствии с законами Республики Казахстан. </a:t>
            </a:r>
            <a:endParaRPr lang="kk-KZ" sz="2000" b="1" i="1" dirty="0" smtClean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lang="kk-KZ" sz="2000" b="1" i="1" dirty="0" smtClean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2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Если выступающий говорит на казахском языке, презентация должна быть на русском языке или наоборот.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2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Это статья  Закона выполняется </a:t>
            </a: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только </a:t>
            </a:r>
            <a:r>
              <a:rPr lang="ru-RU" sz="22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в школе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№ 36 из вышеперечисленных </a:t>
            </a:r>
            <a:r>
              <a:rPr lang="ru-RU" sz="22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школ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200" b="1" i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остальных школах № 2, 10, 27, 30, 36 данная статья </a:t>
            </a:r>
            <a:r>
              <a:rPr lang="ru-RU" sz="2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проигнорировалась</a:t>
            </a:r>
            <a:r>
              <a:rPr lang="ru-RU" sz="22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endParaRPr lang="ru-RU" sz="2200" b="1" i="1" dirty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49263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sz="2200" b="1" i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792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Статья 8. Употребление языков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Языком работы и делопроизводства государственных органов,  организаций и органов местного самоуправления  Республики Казахстан является государственный язык, наравне с казахским официально  употребляется  русский  язык.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kk-KZ" sz="2000" b="1" i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   В  </a:t>
            </a:r>
            <a:r>
              <a:rPr lang="kk-KZ" sz="2000" b="1" i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школах № 2, 7, 10, 27, 30, 36  делопроизводство  ведется на двух языках.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kk-KZ" sz="2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  При </a:t>
            </a:r>
            <a:r>
              <a:rPr lang="kk-KZ" sz="2000" b="1" i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переводах встречаются ошибки, переводчики не являются специалистами, являются  учителями казахского языка</a:t>
            </a:r>
            <a:r>
              <a:rPr lang="kk-KZ" sz="2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000" b="1" i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Об этом директорам школ сообщили 2 ноября 2018 года </a:t>
            </a:r>
            <a:r>
              <a:rPr lang="ru-RU" sz="2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на Совете </a:t>
            </a:r>
            <a:r>
              <a:rPr lang="ru-RU" sz="2000" b="1" i="1" dirty="0" err="1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ГорОО</a:t>
            </a:r>
            <a:r>
              <a:rPr lang="ru-RU" sz="2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lang="ru-RU" sz="2000" b="1" i="1" dirty="0">
              <a:solidFill>
                <a:srgbClr val="C0000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sz="2000" b="1" i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Выводы</a:t>
            </a:r>
            <a:r>
              <a:rPr lang="kk-KZ" sz="2000" b="1" i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: </a:t>
            </a:r>
            <a:r>
              <a:rPr lang="kk-KZ" sz="20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При переводе нужно давать смысловой перевод, а не дословный.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Поэтому должны быть переводчики с дипломом или учителя казахского языка с сертификатами.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kk-KZ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kk-KZ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320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Статья 10. Язык ведения документации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kk-KZ" sz="24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Ведение учетно-статистической, финансовой и технической документации в системе государственных органов, организациях Республики Казахстан, независимо от форм собственности, обеспечивается на государственном и на русском языках.</a:t>
            </a:r>
            <a:r>
              <a:rPr lang="kk-KZ" sz="2400" dirty="0" smtClean="0"/>
              <a:t> </a:t>
            </a: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endParaRPr lang="kk-KZ" sz="2400" dirty="0" smtClean="0"/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i="1" dirty="0" smtClean="0">
                <a:solidFill>
                  <a:srgbClr val="002060"/>
                </a:solidFill>
                <a:cs typeface="Times New Roman" pitchFamily="18" charset="0"/>
              </a:rPr>
              <a:t>В школах № </a:t>
            </a:r>
            <a:r>
              <a:rPr lang="kk-KZ" sz="2400" b="1" i="1" dirty="0">
                <a:solidFill>
                  <a:srgbClr val="002060"/>
                </a:solidFill>
                <a:cs typeface="Times New Roman" pitchFamily="18" charset="0"/>
              </a:rPr>
              <a:t>2</a:t>
            </a:r>
            <a:r>
              <a:rPr lang="kk-KZ" sz="2400" b="1" i="1" dirty="0" smtClean="0">
                <a:solidFill>
                  <a:srgbClr val="002060"/>
                </a:solidFill>
                <a:cs typeface="Times New Roman" pitchFamily="18" charset="0"/>
              </a:rPr>
              <a:t>, 7, 10, 27, 30, 36 требование закона выполняется </a:t>
            </a:r>
            <a:r>
              <a:rPr lang="kk-KZ" sz="2400" b="1" i="1" dirty="0" smtClean="0">
                <a:solidFill>
                  <a:srgbClr val="C00000"/>
                </a:solidFill>
                <a:cs typeface="Times New Roman" pitchFamily="18" charset="0"/>
              </a:rPr>
              <a:t>(протоколы педагогических советов, совещания при директоре, производственное совещание, методические заседания) ведутся на двух языках. </a:t>
            </a:r>
            <a:endParaRPr lang="ru-RU" sz="2400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kk-KZ" sz="2400" b="1" dirty="0" smtClean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471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Важной 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задачей государственной программы в области образования является расширение использования государственного языка, повышение его статуса. Итак, эту задачу следует начать с руководителей школы и администрации.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	На 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сегодняшний день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уровень 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владения казахским языком 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завучами  школ составляют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: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5977723"/>
              </p:ext>
            </p:extLst>
          </p:nvPr>
        </p:nvGraphicFramePr>
        <p:xfrm>
          <a:off x="34960" y="3140968"/>
          <a:ext cx="9036497" cy="18928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1222"/>
                <a:gridCol w="602603"/>
                <a:gridCol w="1561904"/>
                <a:gridCol w="782776"/>
                <a:gridCol w="1352067"/>
                <a:gridCol w="2568117"/>
                <a:gridCol w="361222"/>
                <a:gridCol w="723293"/>
                <a:gridCol w="723293"/>
              </a:tblGrid>
              <a:tr h="14033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Мек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теп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Аты-жөні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Еңбек өтілі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Басқару қызметіндегі еңбек өтілі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Мамандығы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Санаты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МТ білуі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2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Ж.А.Тойымбаева 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 жыл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1,5 жыл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Қазақ тілі мен әдебиеті мұғалімі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7 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Д.Д.Бокеева 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 жыл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жыл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Қазақ тілі мен әдебиеті мұғалімі 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10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А.Т.Нуржакупова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 жыл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жыл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Қазақ тілі мен әдебиеті </a:t>
                      </a:r>
                      <a:r>
                        <a:rPr lang="kk-KZ" sz="12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мұ</a:t>
                      </a: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27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Л.К.Мухаметжанова 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 жыл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Тарих пәнінің мұғалімі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30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Г.Т.Миржакупова 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 жыл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жыл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Қазақ тілі мен әдебиеті мұғалімі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36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Д..Г.Байжуминова 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 жыл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жыл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Қазақ тілі мен әдебиеті мұғалімі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-18791" y="51543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</a:rPr>
              <a:t>Выводы: </a:t>
            </a:r>
            <a:r>
              <a:rPr lang="ru-RU" b="1" dirty="0" smtClean="0">
                <a:solidFill>
                  <a:srgbClr val="002060"/>
                </a:solidFill>
              </a:rPr>
              <a:t>Как </a:t>
            </a:r>
            <a:r>
              <a:rPr lang="ru-RU" b="1" dirty="0">
                <a:solidFill>
                  <a:srgbClr val="002060"/>
                </a:solidFill>
              </a:rPr>
              <a:t>видно из таблицы, хотя </a:t>
            </a:r>
            <a:r>
              <a:rPr lang="ru-RU" b="1" dirty="0" smtClean="0">
                <a:solidFill>
                  <a:srgbClr val="002060"/>
                </a:solidFill>
              </a:rPr>
              <a:t>завучи </a:t>
            </a:r>
            <a:r>
              <a:rPr lang="ru-RU" b="1" dirty="0">
                <a:solidFill>
                  <a:srgbClr val="002060"/>
                </a:solidFill>
              </a:rPr>
              <a:t>вышеперечисленных </a:t>
            </a:r>
            <a:r>
              <a:rPr lang="ru-RU" b="1" dirty="0" smtClean="0">
                <a:solidFill>
                  <a:srgbClr val="002060"/>
                </a:solidFill>
              </a:rPr>
              <a:t>школах </a:t>
            </a:r>
            <a:r>
              <a:rPr lang="ru-RU" b="1" dirty="0">
                <a:solidFill>
                  <a:srgbClr val="002060"/>
                </a:solidFill>
              </a:rPr>
              <a:t>владеют государственным языком, </a:t>
            </a:r>
            <a:r>
              <a:rPr lang="ru-RU" b="1" dirty="0" smtClean="0">
                <a:solidFill>
                  <a:srgbClr val="002060"/>
                </a:solidFill>
              </a:rPr>
              <a:t>но завуч  школы № </a:t>
            </a:r>
            <a:r>
              <a:rPr lang="ru-RU" b="1" dirty="0">
                <a:solidFill>
                  <a:srgbClr val="002060"/>
                </a:solidFill>
              </a:rPr>
              <a:t>27 </a:t>
            </a:r>
            <a:r>
              <a:rPr lang="ru-RU" b="1" dirty="0" smtClean="0">
                <a:solidFill>
                  <a:srgbClr val="002060"/>
                </a:solidFill>
              </a:rPr>
              <a:t>не является профильным   специалистом.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60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692" y="764704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По приказу № 363 МОН РК ГОСО 2010 г. от 23.08.10. </a:t>
            </a:r>
            <a:r>
              <a:rPr lang="kk-KZ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в школах с русским языком обу</a:t>
            </a:r>
            <a:r>
              <a:rPr lang="ru-RU" sz="2000" b="1" i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чения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внедрена уровневая учебная программа обучения казахскому языку, </a:t>
            </a: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СТАНДАРТ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по уровневой учебной программе казахского языка внедрение уровневой учебной программы предполагает специфичные особенности: уровни А1, А2, В1, В2. (европейский стандарт изучения языков). </a:t>
            </a:r>
            <a:r>
              <a:rPr lang="kk-KZ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Завуч, не являющийся специалистом-филологом, не может сам в этом разобраться, не говоря о том, что он других научит работать по такому стандарту. Ведение кураторства специалистом, безусловно сказывается на повышении качества знаний учащихся по предмету и организации работы учителей МК по подготовке к ЕНТ.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Из </a:t>
            </a: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37 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школ города </a:t>
            </a: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 </a:t>
            </a: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11-ых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школах </a:t>
            </a: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(№ 5, 8, 12, 14, 27, 29, 33, 37, 38, 42, школа-интернат, Исток)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казахский язык курируют не специалисты. Эти недостатки были замечены еще 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 2010 году,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когда наш регион посетила главный эксперт 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МОН РК Р.М. </a:t>
            </a:r>
            <a:r>
              <a:rPr lang="ru-RU" sz="20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Баттал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22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3341" y="692696"/>
            <a:ext cx="914400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Каковы пути решения? </a:t>
            </a:r>
            <a:r>
              <a:rPr lang="ru-RU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Если нет возможности в каждой школе курирование предмета, то нужно передать специалисту  делегирование частичных полномочий руководителям МК и усилить ответственность учителей-предметников по внедрению уровневой учебной программы.</a:t>
            </a:r>
            <a:r>
              <a:rPr lang="kk-KZ" sz="23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kk-KZ" sz="2300" b="1" i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3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3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собое</a:t>
            </a:r>
            <a:r>
              <a:rPr lang="ru-RU" sz="23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значение и</a:t>
            </a:r>
            <a:r>
              <a:rPr lang="kk-KZ" sz="23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ме</a:t>
            </a:r>
            <a:r>
              <a:rPr lang="ru-RU" sz="23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ет</a:t>
            </a:r>
            <a:r>
              <a:rPr lang="ru-RU" sz="23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3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внутришкольный</a:t>
            </a:r>
            <a:r>
              <a:rPr lang="ru-RU" sz="23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контроль </a:t>
            </a:r>
            <a:r>
              <a:rPr lang="ru-RU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- вид деятельности администрации по установлению соответствия обучения  общегосударственным  требованиям. В современных условиях внутренний контроль должен опираться  на мониторинге, т.е., регулярное отслеживание результатов учебной деятельности, их </a:t>
            </a:r>
            <a:r>
              <a:rPr lang="ru-RU" sz="2300" b="1" i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обработк</a:t>
            </a:r>
            <a:r>
              <a:rPr lang="kk-KZ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и </a:t>
            </a:r>
            <a:r>
              <a:rPr lang="ru-RU" sz="2300" b="1" i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сопоставительн</a:t>
            </a:r>
            <a:r>
              <a:rPr lang="kk-KZ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ого </a:t>
            </a:r>
            <a:r>
              <a:rPr lang="ru-RU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анализ</a:t>
            </a:r>
            <a:r>
              <a:rPr lang="kk-KZ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23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с целью принятия управленческих решений, направленных на повышение результатов учебной деятельности. </a:t>
            </a:r>
            <a:endParaRPr lang="ru-RU" sz="2300" b="1" i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790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401" y="126876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В школах № 2</a:t>
            </a:r>
            <a:r>
              <a:rPr lang="ru-RU" sz="2400" b="1" i="1" smtClean="0">
                <a:solidFill>
                  <a:srgbClr val="002060"/>
                </a:solidFill>
                <a:cs typeface="Times New Roman" pitchFamily="18" charset="0"/>
              </a:rPr>
              <a:t>, 27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, 30, 36 и школе-гимназии № 10 имеются 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большие недостатки во </a:t>
            </a:r>
            <a:r>
              <a:rPr lang="ru-RU" sz="2400" b="1" i="1" dirty="0" err="1" smtClean="0">
                <a:solidFill>
                  <a:srgbClr val="C00000"/>
                </a:solidFill>
                <a:cs typeface="Times New Roman" pitchFamily="18" charset="0"/>
              </a:rPr>
              <a:t>внутришкольном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 контроле.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Как отметили выше,  школы с русским языком обучения, города Усть-Каменогорска в 2010-2011 году перешли на европейские стандарты уровневого обучения второго языка. А с 2015-2016 учебного года с начала внедрения трехъязычного образования, мы работаем с учебниками, созданными под руководством </a:t>
            </a:r>
            <a:r>
              <a:rPr lang="ru-RU" sz="2400" b="1" i="1" dirty="0" err="1" smtClean="0">
                <a:solidFill>
                  <a:srgbClr val="002060"/>
                </a:solidFill>
                <a:cs typeface="Times New Roman" pitchFamily="18" charset="0"/>
              </a:rPr>
              <a:t>Оразбаевой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 Ф.Ш. Эти учебники основаны на европейском стандарте, т. е., 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4 уровня языкового обучения (</a:t>
            </a:r>
            <a:r>
              <a:rPr lang="ru-RU" sz="2400" b="1" i="1" dirty="0" err="1" smtClean="0">
                <a:solidFill>
                  <a:srgbClr val="C00000"/>
                </a:solidFill>
                <a:cs typeface="Times New Roman" pitchFamily="18" charset="0"/>
              </a:rPr>
              <a:t>аудирование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, чтение, </a:t>
            </a:r>
            <a:r>
              <a:rPr lang="ru-RU" sz="2400" b="1" i="1" dirty="0" err="1" smtClean="0">
                <a:solidFill>
                  <a:srgbClr val="C00000"/>
                </a:solidFill>
                <a:cs typeface="Times New Roman" pitchFamily="18" charset="0"/>
              </a:rPr>
              <a:t>говарение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, письмо) и языковая ориентация.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217306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129" y="692696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	На </a:t>
            </a:r>
            <a:r>
              <a:rPr lang="ru-RU" sz="2400" b="1" i="1" dirty="0" err="1">
                <a:solidFill>
                  <a:srgbClr val="002060"/>
                </a:solidFill>
                <a:cs typeface="Times New Roman" pitchFamily="18" charset="0"/>
              </a:rPr>
              <a:t>внутришкольном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 контроле эти навыки должны быть четко отражены, т. е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., 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в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течении 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года необходимо контролировать учащихся на основе этих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навыков 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(но только </a:t>
            </a:r>
            <a:r>
              <a:rPr lang="ru-RU" sz="2400" b="1" i="1" dirty="0">
                <a:solidFill>
                  <a:srgbClr val="C00000"/>
                </a:solidFill>
                <a:cs typeface="Times New Roman" pitchFamily="18" charset="0"/>
              </a:rPr>
              <a:t>в школах № 7 указано, что 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«Состояние преподавания навыков </a:t>
            </a:r>
            <a:r>
              <a:rPr lang="ru-RU" sz="2400" b="1" i="1" dirty="0">
                <a:solidFill>
                  <a:srgbClr val="C00000"/>
                </a:solidFill>
                <a:cs typeface="Times New Roman" pitchFamily="18" charset="0"/>
              </a:rPr>
              <a:t>говорения, чтения, </a:t>
            </a:r>
            <a:r>
              <a:rPr lang="ru-RU" sz="2400" b="1" i="1" dirty="0" err="1">
                <a:solidFill>
                  <a:srgbClr val="C00000"/>
                </a:solidFill>
                <a:cs typeface="Times New Roman" pitchFamily="18" charset="0"/>
              </a:rPr>
              <a:t>аудирования</a:t>
            </a:r>
            <a:r>
              <a:rPr lang="ru-RU" sz="2400" b="1" i="1" dirty="0">
                <a:solidFill>
                  <a:srgbClr val="C00000"/>
                </a:solidFill>
                <a:cs typeface="Times New Roman" pitchFamily="18" charset="0"/>
              </a:rPr>
              <a:t> и письма на казахском, русском и английском языках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») </a:t>
            </a:r>
          </a:p>
          <a:p>
            <a:pPr algn="just"/>
            <a:r>
              <a:rPr lang="ru-RU" sz="2400" b="1" i="1" dirty="0">
                <a:solidFill>
                  <a:srgbClr val="C00000"/>
                </a:solidFill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В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 школах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2,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10, 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27, 30, 36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еще 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есть </a:t>
            </a:r>
            <a:r>
              <a:rPr lang="ru-RU" sz="2400" b="1" i="1" dirty="0">
                <a:solidFill>
                  <a:srgbClr val="C00000"/>
                </a:solidFill>
                <a:cs typeface="Times New Roman" pitchFamily="18" charset="0"/>
              </a:rPr>
              <a:t>«Преподавание казахского языка», «</a:t>
            </a:r>
            <a:r>
              <a:rPr lang="kk-KZ" sz="2400" b="1" i="1" dirty="0">
                <a:solidFill>
                  <a:srgbClr val="C00000"/>
                </a:solidFill>
                <a:cs typeface="Times New Roman" pitchFamily="18" charset="0"/>
              </a:rPr>
              <a:t>П</a:t>
            </a:r>
            <a:r>
              <a:rPr lang="ru-RU" sz="2400" b="1" i="1" dirty="0" err="1">
                <a:solidFill>
                  <a:srgbClr val="C00000"/>
                </a:solidFill>
                <a:cs typeface="Times New Roman" pitchFamily="18" charset="0"/>
              </a:rPr>
              <a:t>реподавание</a:t>
            </a:r>
            <a:r>
              <a:rPr lang="ru-RU" sz="2400" b="1" i="1" dirty="0">
                <a:solidFill>
                  <a:srgbClr val="C00000"/>
                </a:solidFill>
                <a:cs typeface="Times New Roman" pitchFamily="18" charset="0"/>
              </a:rPr>
              <a:t> казахского языка и литературы»,  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Проверить </a:t>
            </a:r>
            <a:r>
              <a:rPr lang="ru-RU" sz="2400" b="1" i="1" smtClean="0">
                <a:solidFill>
                  <a:srgbClr val="C00000"/>
                </a:solidFill>
                <a:cs typeface="Times New Roman" pitchFamily="18" charset="0"/>
              </a:rPr>
              <a:t>технику чтению</a:t>
            </a:r>
            <a:r>
              <a:rPr lang="ru-RU" sz="2400" b="1" i="1" smtClean="0">
                <a:solidFill>
                  <a:srgbClr val="C00000"/>
                </a:solidFill>
                <a:cs typeface="Times New Roman" pitchFamily="18" charset="0"/>
              </a:rPr>
              <a:t>» 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и т. д. встречаются обобщенные предложения. Об этом </a:t>
            </a:r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сказано 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директорам школ на совещании в </a:t>
            </a:r>
            <a:r>
              <a:rPr lang="ru-RU" sz="2400" b="1" i="1" dirty="0" err="1">
                <a:solidFill>
                  <a:srgbClr val="002060"/>
                </a:solidFill>
                <a:cs typeface="Times New Roman" pitchFamily="18" charset="0"/>
              </a:rPr>
              <a:t>ГорОО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, которое прошло 24.11.2017 года, а завучам по учебной работе 18.04.2018 года на </a:t>
            </a:r>
            <a:r>
              <a:rPr lang="ru-RU" sz="2400" b="1" i="1" dirty="0" err="1">
                <a:solidFill>
                  <a:srgbClr val="002060"/>
                </a:solidFill>
                <a:cs typeface="Times New Roman" pitchFamily="18" charset="0"/>
              </a:rPr>
              <a:t>методсовете</a:t>
            </a:r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i="1" dirty="0">
                <a:solidFill>
                  <a:srgbClr val="002060"/>
                </a:solidFill>
                <a:cs typeface="Times New Roman" pitchFamily="18" charset="0"/>
              </a:rPr>
              <a:t>	</a:t>
            </a:r>
            <a:r>
              <a:rPr lang="ru-RU" sz="2400" b="1" i="1" dirty="0">
                <a:solidFill>
                  <a:srgbClr val="C00000"/>
                </a:solidFill>
                <a:cs typeface="Times New Roman" pitchFamily="18" charset="0"/>
              </a:rPr>
              <a:t>Но, </a:t>
            </a: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результата нет…</a:t>
            </a:r>
            <a:endParaRPr lang="ru-RU" sz="24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808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04919454"/>
              </p:ext>
            </p:extLst>
          </p:nvPr>
        </p:nvGraphicFramePr>
        <p:xfrm>
          <a:off x="-1" y="1268760"/>
          <a:ext cx="9144001" cy="24802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95536"/>
                <a:gridCol w="792088"/>
                <a:gridCol w="936104"/>
                <a:gridCol w="1224136"/>
                <a:gridCol w="792088"/>
                <a:gridCol w="1296144"/>
                <a:gridCol w="1080120"/>
                <a:gridCol w="1152128"/>
                <a:gridCol w="936104"/>
                <a:gridCol w="539553"/>
              </a:tblGrid>
              <a:tr h="2000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Мек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теп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Барлық 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мұғалім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дер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Білімі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Санаты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ЖББМ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ҚО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жоғары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Арнау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лы орта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З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С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М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6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15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01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6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11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9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№ 36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11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9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Барлығы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66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66 (100 %)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19 (28,7%)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10 (15,1%)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9 (13,6 %)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5(13,6 %)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66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4758" y="3779168"/>
            <a:ext cx="9101964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Вывод: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Как видно из таблицы, все 66 учителей, работающих в 6 школах, имеют высшее образование. С 2017-2018 учебного года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введены новые требования к аттестации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учителей. Исходя из этого, </a:t>
            </a: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19 (28,7%) учителей являются исследователями, 10 (15,1%) </a:t>
            </a:r>
            <a:r>
              <a:rPr lang="ru-RU" sz="2000" b="1" i="1" dirty="0" err="1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учителямей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являются экспертами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и 9 (13,6%) учителей являются модераторами. </a:t>
            </a:r>
            <a:endParaRPr lang="ru-RU" sz="2000" b="1" i="1" dirty="0" smtClean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то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время,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как 5 (13,6%) учителей не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прошли курсы по обновленному содержанию образования,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все 66 (100%) учителей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прошли курсы по ДО в текущем учебном году.</a:t>
            </a:r>
            <a:endParaRPr lang="ru-RU" sz="2000" b="1" i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33346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r>
              <a:rPr lang="kk-KZ" sz="20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Кадровый состав, категории</a:t>
            </a:r>
            <a:r>
              <a:rPr lang="kk-KZ" sz="2000" b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, курсы учителей</a:t>
            </a:r>
            <a:r>
              <a:rPr lang="kk-KZ" sz="20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ru-RU" sz="2000" b="1" dirty="0">
              <a:solidFill>
                <a:srgbClr val="C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97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88875128"/>
              </p:ext>
            </p:extLst>
          </p:nvPr>
        </p:nvGraphicFramePr>
        <p:xfrm>
          <a:off x="-28840" y="1048808"/>
          <a:ext cx="9144000" cy="3581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1846"/>
                <a:gridCol w="1184288"/>
                <a:gridCol w="2542949"/>
                <a:gridCol w="3324927"/>
                <a:gridCol w="1629990"/>
              </a:tblGrid>
              <a:tr h="297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2000" dirty="0">
                          <a:effectLst/>
                        </a:rPr>
                        <a:t>Мектеп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2000" dirty="0">
                          <a:effectLst/>
                        </a:rPr>
                        <a:t>Олимпиада 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2000">
                          <a:effectLst/>
                        </a:rPr>
                        <a:t>Мұғалімнің аты - жөні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2000">
                          <a:effectLst/>
                        </a:rPr>
                        <a:t>Орны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52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Қазақ тілі және әдебиет пәнінен пәндік олимпиада (қалалық)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Облыстық - 0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Республикалық - 0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Қ.О.Бітібаева атындағы - 0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С.Е.Кумарханова Ж.М.Омарова Н.О.Мухаметчанова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Қ.Ж.Бельгеубаева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ІІ </a:t>
                      </a: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орын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ІІ </a:t>
                      </a: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орын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ІІ орын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І </a:t>
                      </a: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орын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12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850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Г.А. Балтабаева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ІІ, ІІІ орын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57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А.А.Беркутова</a:t>
                      </a:r>
                      <a:r>
                        <a:rPr lang="kk-KZ" sz="1800" b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Г.Е.Жыкбаева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ІІ </a:t>
                      </a: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орын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ІІІ орын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8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1" dirty="0">
                          <a:solidFill>
                            <a:srgbClr val="C00000"/>
                          </a:solidFill>
                          <a:effectLst/>
                        </a:rPr>
                        <a:t>Нәтиже жоқ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8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1" dirty="0">
                          <a:solidFill>
                            <a:srgbClr val="C00000"/>
                          </a:solidFill>
                          <a:effectLst/>
                        </a:rPr>
                        <a:t>Ақпарат </a:t>
                      </a:r>
                      <a:r>
                        <a:rPr lang="kk-KZ" sz="1800" b="1" dirty="0" smtClean="0">
                          <a:solidFill>
                            <a:srgbClr val="C00000"/>
                          </a:solidFill>
                          <a:effectLst/>
                        </a:rPr>
                        <a:t>берген </a:t>
                      </a:r>
                      <a:r>
                        <a:rPr lang="kk-KZ" sz="1800" b="1" dirty="0">
                          <a:solidFill>
                            <a:srgbClr val="C00000"/>
                          </a:solidFill>
                          <a:effectLst/>
                        </a:rPr>
                        <a:t>жоқ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57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№ 36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А.С.Уликбекова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Г.А.Балтабаева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ІІ </a:t>
                      </a: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орын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kk-KZ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kk-KZ" sz="1800" b="0" dirty="0">
                          <a:solidFill>
                            <a:srgbClr val="002060"/>
                          </a:solidFill>
                          <a:effectLst/>
                        </a:rPr>
                        <a:t>ІІІ орын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442" y="4653136"/>
            <a:ext cx="91440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Вывод</a:t>
            </a: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:</a:t>
            </a:r>
            <a:r>
              <a:rPr lang="kk-KZ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Проблема </a:t>
            </a: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в том,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что за последние 3 года ни один из 19 исследователей и 10 экспертов из 2, 7, 10, 27, 30, 36 школ не участвовал в </a:t>
            </a: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городском профессиональном конкурсе «Учитель года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».</a:t>
            </a:r>
            <a:endParaRPr lang="ru-RU" sz="2000" b="1" i="1" dirty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Из 19 педагог-исследователей никто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не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имеет научно-исследовательскую работу, </a:t>
            </a:r>
            <a:r>
              <a:rPr lang="ru-RU" sz="20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только 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у учителя 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№ 27 школы </a:t>
            </a: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Б.Ш. </a:t>
            </a:r>
            <a:r>
              <a:rPr lang="ru-RU" sz="2000" b="1" i="1" dirty="0" err="1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Муканова</a:t>
            </a:r>
            <a:r>
              <a:rPr lang="ru-RU" sz="20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есть а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вторская программа.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endParaRPr kumimoji="0" lang="kk-KZ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91440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r>
              <a:rPr lang="ru-RU" sz="20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Достижение учащихся педагогов-исследователей </a:t>
            </a:r>
            <a:r>
              <a:rPr lang="ru-RU" sz="2000" b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и </a:t>
            </a:r>
            <a:r>
              <a:rPr lang="ru-RU" sz="20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педагогов-экспертов</a:t>
            </a:r>
            <a:r>
              <a:rPr lang="ru-RU" sz="2000" b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: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</a:pPr>
            <a:endParaRPr lang="ru-RU" sz="2300" b="1" dirty="0">
              <a:solidFill>
                <a:srgbClr val="C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176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289" y="126876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	В </a:t>
            </a:r>
            <a:r>
              <a:rPr lang="kk-KZ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Послании Президента Республики Казахстан </a:t>
            </a:r>
            <a:r>
              <a:rPr lang="kk-KZ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kk-KZ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«Стратегия «Казахстан -2050» особое внимание уделяется государственному языку. </a:t>
            </a:r>
            <a:endParaRPr lang="kk-KZ" sz="36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kk-KZ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Лидер </a:t>
            </a:r>
            <a:r>
              <a:rPr lang="kk-KZ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нации отметил: «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Казахский язык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наш духовный стержень. Наша задача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его, активно используя во всех сферах»</a:t>
            </a:r>
            <a:r>
              <a:rPr lang="kk-KZ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1606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32962420"/>
              </p:ext>
            </p:extLst>
          </p:nvPr>
        </p:nvGraphicFramePr>
        <p:xfrm>
          <a:off x="0" y="2171262"/>
          <a:ext cx="9144892" cy="23601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7933"/>
                <a:gridCol w="683682"/>
                <a:gridCol w="1649139"/>
                <a:gridCol w="2167543"/>
                <a:gridCol w="2167543"/>
                <a:gridCol w="929052"/>
              </a:tblGrid>
              <a:tr h="40947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Мектеп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Білім сапасы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</a:rPr>
                        <a:t>Динамика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1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solidFill>
                            <a:srgbClr val="002060"/>
                          </a:solidFill>
                          <a:effectLst/>
                        </a:rPr>
                        <a:t>2018-2019 оқу жылы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solidFill>
                            <a:srgbClr val="002060"/>
                          </a:solidFill>
                          <a:effectLst/>
                        </a:rPr>
                        <a:t>2019-2020 оқу жылы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solidFill>
                            <a:srgbClr val="002060"/>
                          </a:solidFill>
                          <a:effectLst/>
                        </a:rPr>
                        <a:t>2020-2021 оқу жылы (1-тоқсан)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95,3 %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81 </a:t>
                      </a:r>
                      <a:r>
                        <a:rPr lang="en-US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2060"/>
                          </a:solidFill>
                          <a:effectLst/>
                        </a:rPr>
                        <a:t>71</a:t>
                      </a: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</a:rPr>
                        <a:t>,4 %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- 9,6 %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2060"/>
                          </a:solidFill>
                          <a:effectLst/>
                        </a:rPr>
                        <a:t>84,5 %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</a:rPr>
                        <a:t>93,3 %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88 </a:t>
                      </a: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+ 3,5 </a:t>
                      </a:r>
                      <a:r>
                        <a:rPr lang="en-US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89 </a:t>
                      </a:r>
                      <a:r>
                        <a:rPr lang="ru-RU" sz="1600" b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89 </a:t>
                      </a:r>
                      <a:r>
                        <a:rPr lang="ru-RU" sz="1600" b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90 </a:t>
                      </a: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+1 </a:t>
                      </a:r>
                      <a:r>
                        <a:rPr lang="en-US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74 </a:t>
                      </a:r>
                      <a:r>
                        <a:rPr lang="ru-RU" sz="1600" b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79 %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80 </a:t>
                      </a: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+ 6 </a:t>
                      </a:r>
                      <a:r>
                        <a:rPr lang="en-US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77 </a:t>
                      </a:r>
                      <a:r>
                        <a:rPr lang="ru-RU" sz="1600" b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77 %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81 </a:t>
                      </a:r>
                      <a:r>
                        <a:rPr lang="ru-RU" sz="1600" b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+4 </a:t>
                      </a: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0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№ 36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b="0">
                          <a:solidFill>
                            <a:srgbClr val="002060"/>
                          </a:solidFill>
                          <a:effectLst/>
                        </a:rPr>
                        <a:t>63 </a:t>
                      </a:r>
                      <a:r>
                        <a:rPr lang="en-US" sz="1600" b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2060"/>
                          </a:solidFill>
                          <a:effectLst/>
                        </a:rPr>
                        <a:t>70 %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rgbClr val="002060"/>
                          </a:solidFill>
                          <a:effectLst/>
                        </a:rPr>
                        <a:t>74 %</a:t>
                      </a:r>
                      <a:endParaRPr lang="ru-RU" sz="1600" b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r>
                        <a:rPr lang="kk-KZ" sz="1600" b="0" dirty="0">
                          <a:solidFill>
                            <a:srgbClr val="002060"/>
                          </a:solidFill>
                          <a:effectLst/>
                        </a:rPr>
                        <a:t> 11</a:t>
                      </a: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ru-RU" sz="1600" b="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839" y="4653136"/>
            <a:ext cx="91261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             </a:t>
            </a:r>
            <a:r>
              <a:rPr lang="ru-RU" sz="2000" b="1" dirty="0" smtClean="0">
                <a:solidFill>
                  <a:srgbClr val="C00000"/>
                </a:solidFill>
              </a:rPr>
              <a:t>Вывод:</a:t>
            </a:r>
            <a:r>
              <a:rPr lang="ru-RU" sz="2000" b="1" dirty="0" smtClean="0">
                <a:solidFill>
                  <a:srgbClr val="002060"/>
                </a:solidFill>
              </a:rPr>
              <a:t> во всех школах сохраняется устойчивая тенденция роста выше 70%, за исключением школы № 2.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             Результаты качества знания показывает, что все школьники имеют </a:t>
            </a:r>
            <a:r>
              <a:rPr lang="ru-RU" sz="2000" b="1" i="1" dirty="0" smtClean="0">
                <a:solidFill>
                  <a:srgbClr val="C00000"/>
                </a:solidFill>
              </a:rPr>
              <a:t>высокий уровень владения государственным языком.</a:t>
            </a:r>
            <a:r>
              <a:rPr lang="ru-RU" sz="2000" b="1" dirty="0" smtClean="0">
                <a:solidFill>
                  <a:srgbClr val="002060"/>
                </a:solidFill>
              </a:rPr>
              <a:t> Если это так, то </a:t>
            </a:r>
            <a:r>
              <a:rPr lang="ru-RU" sz="2000" b="1" i="1" dirty="0" smtClean="0">
                <a:solidFill>
                  <a:srgbClr val="C00000"/>
                </a:solidFill>
              </a:rPr>
              <a:t>почему</a:t>
            </a:r>
            <a:r>
              <a:rPr lang="ru-RU" sz="2000" b="1" dirty="0" smtClean="0">
                <a:solidFill>
                  <a:srgbClr val="002060"/>
                </a:solidFill>
              </a:rPr>
              <a:t> ни учителя, ни ученики </a:t>
            </a:r>
            <a:r>
              <a:rPr lang="ru-RU" sz="2000" b="1" i="1" dirty="0" smtClean="0">
                <a:solidFill>
                  <a:srgbClr val="C00000"/>
                </a:solidFill>
              </a:rPr>
              <a:t>не имеют высоких достижений на областном и республиканском уровнях.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022" y="548680"/>
            <a:ext cx="91439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             Своевременное </a:t>
            </a:r>
            <a:r>
              <a:rPr lang="ru-RU" sz="2000" b="1" dirty="0">
                <a:solidFill>
                  <a:srgbClr val="002060"/>
                </a:solidFill>
              </a:rPr>
              <a:t>прохождение курсов повышения квалификации и высокая категория </a:t>
            </a:r>
            <a:r>
              <a:rPr lang="ru-RU" sz="2000" b="1" dirty="0" smtClean="0">
                <a:solidFill>
                  <a:srgbClr val="002060"/>
                </a:solidFill>
              </a:rPr>
              <a:t>преподавателей, </a:t>
            </a:r>
            <a:r>
              <a:rPr lang="ru-RU" sz="2000" b="1" dirty="0">
                <a:solidFill>
                  <a:srgbClr val="002060"/>
                </a:solidFill>
              </a:rPr>
              <a:t>также влияют на качество обучения.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             Сравнительный  анализа  казахского </a:t>
            </a:r>
            <a:r>
              <a:rPr lang="ru-RU" sz="2000" b="1" dirty="0">
                <a:solidFill>
                  <a:srgbClr val="C00000"/>
                </a:solidFill>
              </a:rPr>
              <a:t>языка за последние 3 года:</a:t>
            </a:r>
          </a:p>
        </p:txBody>
      </p:sp>
    </p:spTree>
    <p:extLst>
      <p:ext uri="{BB962C8B-B14F-4D97-AF65-F5344CB8AC3E}">
        <p14:creationId xmlns="" xmlns:p14="http://schemas.microsoft.com/office/powerpoint/2010/main" val="32349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4762243"/>
              </p:ext>
            </p:extLst>
          </p:nvPr>
        </p:nvGraphicFramePr>
        <p:xfrm>
          <a:off x="78904" y="2420888"/>
          <a:ext cx="9071813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8616"/>
                <a:gridCol w="626269"/>
                <a:gridCol w="1548616"/>
                <a:gridCol w="2159644"/>
                <a:gridCol w="2159644"/>
                <a:gridCol w="102902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Мектеп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Білім сапасы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2018-2019 оқу жылы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2019-2020 оқу жылы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2020-2021 оқу жылы (1-тоқсан)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Жалпы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85 %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70,3 %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72 %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75,7 % 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82 %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74 %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82 %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79,3 %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96 %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97 %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90 %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94,3 %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71,4 %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61,2 %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79 %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70,5 %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70 %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73 %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73,6 %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72,2 %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36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61 %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83 %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75 %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73 %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 flipH="1">
            <a:off x="53752" y="1718811"/>
            <a:ext cx="9036496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470" y="4661249"/>
            <a:ext cx="90902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dirty="0" smtClean="0">
                <a:solidFill>
                  <a:srgbClr val="C00000"/>
                </a:solidFill>
              </a:rPr>
              <a:t>           Вывод</a:t>
            </a:r>
            <a:r>
              <a:rPr lang="ru-RU" sz="2300" b="1" dirty="0">
                <a:solidFill>
                  <a:srgbClr val="C00000"/>
                </a:solidFill>
              </a:rPr>
              <a:t>: </a:t>
            </a:r>
            <a:r>
              <a:rPr lang="ru-RU" sz="2300" b="1" dirty="0">
                <a:solidFill>
                  <a:srgbClr val="002060"/>
                </a:solidFill>
              </a:rPr>
              <a:t>все школы обеспечивают </a:t>
            </a:r>
            <a:r>
              <a:rPr lang="ru-RU" sz="2300" b="1" i="1" dirty="0">
                <a:solidFill>
                  <a:srgbClr val="C00000"/>
                </a:solidFill>
              </a:rPr>
              <a:t>более 70% качества </a:t>
            </a:r>
            <a:r>
              <a:rPr lang="ru-RU" sz="2300" b="1" i="1" dirty="0" smtClean="0">
                <a:solidFill>
                  <a:srgbClr val="C00000"/>
                </a:solidFill>
              </a:rPr>
              <a:t>знания,</a:t>
            </a:r>
            <a:r>
              <a:rPr lang="ru-RU" sz="2300" b="1" dirty="0" smtClean="0">
                <a:solidFill>
                  <a:srgbClr val="002060"/>
                </a:solidFill>
              </a:rPr>
              <a:t> </a:t>
            </a:r>
            <a:r>
              <a:rPr lang="ru-RU" sz="2300" b="1" dirty="0">
                <a:solidFill>
                  <a:srgbClr val="002060"/>
                </a:solidFill>
              </a:rPr>
              <a:t>если это факт, </a:t>
            </a:r>
            <a:r>
              <a:rPr lang="ru-RU" sz="2300" b="1" i="1" dirty="0">
                <a:solidFill>
                  <a:srgbClr val="C00000"/>
                </a:solidFill>
              </a:rPr>
              <a:t>то ученики 11 классов этих школ </a:t>
            </a:r>
            <a:r>
              <a:rPr lang="ru-RU" sz="2300" b="1" i="1" dirty="0" smtClean="0">
                <a:solidFill>
                  <a:srgbClr val="C00000"/>
                </a:solidFill>
              </a:rPr>
              <a:t>должны </a:t>
            </a:r>
            <a:r>
              <a:rPr lang="ru-RU" sz="2300" b="1" i="1" dirty="0">
                <a:solidFill>
                  <a:srgbClr val="C00000"/>
                </a:solidFill>
              </a:rPr>
              <a:t>свободно общаться на государственном языке</a:t>
            </a:r>
            <a:r>
              <a:rPr lang="ru-RU" sz="2300" b="1" dirty="0">
                <a:solidFill>
                  <a:srgbClr val="002060"/>
                </a:solidFill>
              </a:rPr>
              <a:t> по различным </a:t>
            </a:r>
            <a:r>
              <a:rPr lang="ru-RU" sz="2300" b="1" dirty="0" smtClean="0">
                <a:solidFill>
                  <a:srgbClr val="002060"/>
                </a:solidFill>
              </a:rPr>
              <a:t>темам, тогда </a:t>
            </a:r>
            <a:r>
              <a:rPr lang="ru-RU" sz="2300" b="1" dirty="0">
                <a:solidFill>
                  <a:srgbClr val="002060"/>
                </a:solidFill>
              </a:rPr>
              <a:t>почему в областных предметных олимпиадах нет </a:t>
            </a:r>
            <a:r>
              <a:rPr lang="ru-RU" sz="2300" b="1" dirty="0" smtClean="0">
                <a:solidFill>
                  <a:srgbClr val="002060"/>
                </a:solidFill>
              </a:rPr>
              <a:t>результатов.</a:t>
            </a:r>
            <a:endParaRPr lang="ru-RU" sz="23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231" y="548680"/>
            <a:ext cx="9144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dirty="0" smtClean="0">
                <a:solidFill>
                  <a:srgbClr val="002060"/>
                </a:solidFill>
              </a:rPr>
              <a:t>            Согласно целевому показателю </a:t>
            </a:r>
            <a:r>
              <a:rPr lang="ru-RU" sz="2300" b="1" dirty="0">
                <a:solidFill>
                  <a:srgbClr val="002060"/>
                </a:solidFill>
              </a:rPr>
              <a:t>государственной программы </a:t>
            </a:r>
            <a:r>
              <a:rPr lang="ru-RU" sz="2300" b="1" dirty="0" smtClean="0">
                <a:solidFill>
                  <a:srgbClr val="002060"/>
                </a:solidFill>
              </a:rPr>
              <a:t>п.2.1., доля </a:t>
            </a:r>
            <a:r>
              <a:rPr lang="ru-RU" sz="2300" b="1" dirty="0">
                <a:solidFill>
                  <a:srgbClr val="002060"/>
                </a:solidFill>
              </a:rPr>
              <a:t>выпускников </a:t>
            </a:r>
            <a:r>
              <a:rPr lang="ru-RU" sz="2300" b="1" dirty="0" smtClean="0">
                <a:solidFill>
                  <a:srgbClr val="002060"/>
                </a:solidFill>
              </a:rPr>
              <a:t>школ с русским языком обучения </a:t>
            </a:r>
            <a:r>
              <a:rPr lang="ru-RU" sz="2300" b="1" i="1" dirty="0" smtClean="0">
                <a:solidFill>
                  <a:srgbClr val="C00000"/>
                </a:solidFill>
              </a:rPr>
              <a:t>владеющих </a:t>
            </a:r>
            <a:r>
              <a:rPr lang="ru-RU" sz="2300" b="1" i="1" dirty="0">
                <a:solidFill>
                  <a:srgbClr val="C00000"/>
                </a:solidFill>
              </a:rPr>
              <a:t>государственным языком на уровне В2, составляет 30%,</a:t>
            </a:r>
            <a:r>
              <a:rPr lang="ru-RU" sz="2300" b="1" dirty="0">
                <a:solidFill>
                  <a:srgbClr val="002060"/>
                </a:solidFill>
              </a:rPr>
              <a:t> поэтому остановимся на 11 классе:</a:t>
            </a:r>
          </a:p>
        </p:txBody>
      </p:sp>
    </p:spTree>
    <p:extLst>
      <p:ext uri="{BB962C8B-B14F-4D97-AF65-F5344CB8AC3E}">
        <p14:creationId xmlns="" xmlns:p14="http://schemas.microsoft.com/office/powerpoint/2010/main" val="41236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84784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Во 2 пункте кваликационных навыков «педагога-исследователя» написано про обеспечение развития исследовательских навыков у учеников (приказ от 12.04.2018 г. №152 «О внесений изменений в приказ Министра Образования и науки РК от 27 января 2016 г. № 83»)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i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Поэтому учителя-предметники должны работать соответственно своей профессиональной </a:t>
            </a:r>
            <a:r>
              <a:rPr lang="kk-KZ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квалификации.</a:t>
            </a:r>
            <a:endParaRPr lang="kk-KZ" sz="24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846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77138330"/>
              </p:ext>
            </p:extLst>
          </p:nvPr>
        </p:nvGraphicFramePr>
        <p:xfrm>
          <a:off x="-32822" y="2204864"/>
          <a:ext cx="9143999" cy="3419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3573"/>
                <a:gridCol w="900250"/>
                <a:gridCol w="2699839"/>
                <a:gridCol w="134256"/>
                <a:gridCol w="2441460"/>
                <a:gridCol w="2614621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Мектеп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тер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19075" algn="l"/>
                          <a:tab pos="831850" algn="ctr"/>
                        </a:tabLst>
                      </a:pPr>
                      <a:r>
                        <a:rPr lang="kk-KZ" sz="1400" dirty="0">
                          <a:effectLst/>
                        </a:rPr>
                        <a:t>		2018-2019 оқу жылы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2019-2020 оқу жылы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2020-2021 оқу жылы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Пәндік олимпиадалар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5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Қалалық - қатысу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М - 16, О - 22, Р - 12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І орын-1, ІІІ орын-3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М - 11, О - 9, Р - 19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І орын-1,ІІІ орын-1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М - 10, О - 22, Р - 18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ІІ орын-2,ІІІ орын-1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М - 7, О - 2, Р - 1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ІІ орын -2, ІІІ орын - 2, М - 8, О - 1, Р - 2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«Зерде» қатысу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М - 7, О - 2, Р - 1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І орын-1,ІІ орын-1, ІІІ орын - 2    М - 10, О - 6, Р - 4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ІІ орын - 2, ІІІ орын - 2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М - 8, О - 6, Р - 5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Қалалық 10 оқушы қатысу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М - 6, О - 6, Р - 4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І орын-1, ІІ орын - 14, ІІІ орын - 18,   М - 11, О - 4,  сертификат - 5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 ІІ орын - 2, ІІІ орын - 1, М - 18, О - 7, Р - 6, сертификат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Қашықтықтан І орын - 22, ІІ орын - 8, сертификат - 8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М - 8, О - 5, Р - 17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Қ.Бітібаева - І орын, ІІ орын-2, ІІІ орын -2, М - 16, О - 23, Р - 1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ІІ орын - 2,ІІІ орын-2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М - 17, О - 20, Р - 10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 ІІ орын-2, ІІІ орын - 2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М - 16, О - 16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36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ІІІ орын - 2, ІІІ орын - 4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М - 5, О - 4, Р - 10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ІІ орын-1, ІІІ орын-1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М - 2, О - 5, Р - 4, 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ІІ орын-1, ІІІ орын- 1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76470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           Олимпиады </a:t>
            </a:r>
            <a:r>
              <a:rPr lang="ru-RU" b="1" dirty="0">
                <a:solidFill>
                  <a:srgbClr val="002060"/>
                </a:solidFill>
              </a:rPr>
              <a:t>также играют особую роль в развитии знаний, </a:t>
            </a:r>
            <a:r>
              <a:rPr lang="ru-RU" b="1" dirty="0" smtClean="0">
                <a:solidFill>
                  <a:srgbClr val="002060"/>
                </a:solidFill>
              </a:rPr>
              <a:t>умений и навыков учащихся </a:t>
            </a:r>
            <a:r>
              <a:rPr lang="ru-RU" b="1" dirty="0">
                <a:solidFill>
                  <a:srgbClr val="002060"/>
                </a:solidFill>
              </a:rPr>
              <a:t>в письменной и устной речи. Результаты олимпиад: </a:t>
            </a:r>
            <a:r>
              <a:rPr lang="ru-RU" b="1" dirty="0" smtClean="0">
                <a:solidFill>
                  <a:srgbClr val="002060"/>
                </a:solidFill>
              </a:rPr>
              <a:t>(М-школьная, </a:t>
            </a:r>
            <a:r>
              <a:rPr lang="ru-RU" b="1" dirty="0">
                <a:solidFill>
                  <a:srgbClr val="002060"/>
                </a:solidFill>
              </a:rPr>
              <a:t>Г</a:t>
            </a:r>
            <a:r>
              <a:rPr lang="ru-RU" b="1" dirty="0" smtClean="0">
                <a:solidFill>
                  <a:srgbClr val="002060"/>
                </a:solidFill>
              </a:rPr>
              <a:t>-городская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O-областнаяная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Р-республиканская</a:t>
            </a:r>
            <a:r>
              <a:rPr lang="ru-RU" b="1" dirty="0" smtClean="0">
                <a:solidFill>
                  <a:srgbClr val="002060"/>
                </a:solidFill>
              </a:rPr>
              <a:t>):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0050" y="5842337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                  Вывод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r>
              <a:rPr lang="ru-RU" b="1" dirty="0">
                <a:solidFill>
                  <a:srgbClr val="002060"/>
                </a:solidFill>
              </a:rPr>
              <a:t> большинство </a:t>
            </a:r>
            <a:r>
              <a:rPr lang="ru-RU" b="1" dirty="0" smtClean="0">
                <a:solidFill>
                  <a:srgbClr val="002060"/>
                </a:solidFill>
              </a:rPr>
              <a:t>областных </a:t>
            </a:r>
            <a:r>
              <a:rPr lang="ru-RU" b="1" dirty="0">
                <a:solidFill>
                  <a:srgbClr val="002060"/>
                </a:solidFill>
              </a:rPr>
              <a:t>и республиканских олимпиад, представленных в таблице, являются платными олимпиадами, особенно «</a:t>
            </a:r>
            <a:r>
              <a:rPr lang="ru-RU" b="1" dirty="0" err="1" smtClean="0">
                <a:solidFill>
                  <a:srgbClr val="002060"/>
                </a:solidFill>
              </a:rPr>
              <a:t>Айналайын</a:t>
            </a:r>
            <a:r>
              <a:rPr lang="ru-RU" b="1" dirty="0">
                <a:solidFill>
                  <a:srgbClr val="002060"/>
                </a:solidFill>
              </a:rPr>
              <a:t>».</a:t>
            </a:r>
          </a:p>
        </p:txBody>
      </p:sp>
    </p:spTree>
    <p:extLst>
      <p:ext uri="{BB962C8B-B14F-4D97-AF65-F5344CB8AC3E}">
        <p14:creationId xmlns="" xmlns:p14="http://schemas.microsoft.com/office/powerpoint/2010/main" val="319962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77400240"/>
              </p:ext>
            </p:extLst>
          </p:nvPr>
        </p:nvGraphicFramePr>
        <p:xfrm>
          <a:off x="1248" y="2314040"/>
          <a:ext cx="9142752" cy="2710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8797"/>
                <a:gridCol w="1073603"/>
                <a:gridCol w="1078113"/>
                <a:gridCol w="1010119"/>
                <a:gridCol w="1368152"/>
                <a:gridCol w="1728192"/>
                <a:gridCol w="1557575"/>
                <a:gridCol w="998201"/>
              </a:tblGrid>
              <a:tr h="7902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effectLst/>
                        </a:rPr>
                        <a:t>№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effectLst/>
                        </a:rPr>
                        <a:t>Мек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effectLst/>
                        </a:rPr>
                        <a:t>теп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Кабинет саны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Абай </a:t>
                      </a:r>
                      <a:r>
                        <a:rPr lang="kk-KZ" sz="1600" dirty="0" smtClean="0">
                          <a:effectLst/>
                        </a:rPr>
                        <a:t>каби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effectLst/>
                        </a:rPr>
                        <a:t>неті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Лингофонды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Мультимедиялық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 smtClean="0">
                          <a:effectLst/>
                        </a:rPr>
                        <a:t>Моноблок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</a:rPr>
                        <a:t>Жай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бұрыш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зал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бұрыш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№ 36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340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chemeClr val="bg1"/>
                          </a:solidFill>
                          <a:effectLst/>
                        </a:rPr>
                        <a:t>Барлығы: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>
                          <a:solidFill>
                            <a:srgbClr val="002060"/>
                          </a:solidFill>
                          <a:effectLst/>
                        </a:rPr>
                        <a:t>18 </a:t>
                      </a:r>
                      <a:endParaRPr lang="ru-RU" sz="18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3 (16,66%)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6 (33,33%)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11(61,11%)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800" dirty="0">
                          <a:solidFill>
                            <a:srgbClr val="002060"/>
                          </a:solidFill>
                          <a:effectLst/>
                        </a:rPr>
                        <a:t>1(5,5%)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46" y="836712"/>
            <a:ext cx="91427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              Учебные кабинеты имеющие современное </a:t>
            </a:r>
            <a:r>
              <a:rPr lang="ru-RU" b="1" dirty="0" err="1" smtClean="0">
                <a:solidFill>
                  <a:srgbClr val="002060"/>
                </a:solidFill>
              </a:rPr>
              <a:t>оборудованние</a:t>
            </a:r>
            <a:r>
              <a:rPr lang="ru-RU" b="1" dirty="0" smtClean="0">
                <a:solidFill>
                  <a:srgbClr val="002060"/>
                </a:solidFill>
              </a:rPr>
              <a:t> играют </a:t>
            </a:r>
            <a:r>
              <a:rPr lang="ru-RU" b="1" dirty="0">
                <a:solidFill>
                  <a:srgbClr val="002060"/>
                </a:solidFill>
              </a:rPr>
              <a:t>особую роль в поднятии вопроса о государственном языке. Из вышеперечисленных </a:t>
            </a:r>
            <a:r>
              <a:rPr lang="ru-RU" b="1" dirty="0" smtClean="0">
                <a:solidFill>
                  <a:srgbClr val="002060"/>
                </a:solidFill>
              </a:rPr>
              <a:t>школ, что </a:t>
            </a:r>
            <a:r>
              <a:rPr lang="ru-RU" b="1" dirty="0">
                <a:solidFill>
                  <a:srgbClr val="002060"/>
                </a:solidFill>
              </a:rPr>
              <a:t>касается материально-технической базы и оснащения </a:t>
            </a:r>
            <a:r>
              <a:rPr lang="ru-RU" b="1" dirty="0" smtClean="0">
                <a:solidFill>
                  <a:srgbClr val="002060"/>
                </a:solidFill>
              </a:rPr>
              <a:t>кабинетов </a:t>
            </a:r>
            <a:r>
              <a:rPr lang="ru-RU" b="1" dirty="0">
                <a:solidFill>
                  <a:srgbClr val="002060"/>
                </a:solidFill>
              </a:rPr>
              <a:t>в соответствии с современными требованиями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46" y="5380672"/>
            <a:ext cx="9127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           Вывод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b="1" dirty="0">
                <a:solidFill>
                  <a:srgbClr val="002060"/>
                </a:solidFill>
              </a:rPr>
              <a:t>Всего в вышеуказанных школах 18 классных </a:t>
            </a:r>
            <a:r>
              <a:rPr lang="ru-RU" b="1" dirty="0" smtClean="0">
                <a:solidFill>
                  <a:srgbClr val="002060"/>
                </a:solidFill>
              </a:rPr>
              <a:t>кабинетов. </a:t>
            </a:r>
            <a:r>
              <a:rPr lang="ru-RU" b="1" dirty="0">
                <a:solidFill>
                  <a:srgbClr val="002060"/>
                </a:solidFill>
              </a:rPr>
              <a:t>Только 11 (61,11%) </a:t>
            </a:r>
            <a:r>
              <a:rPr lang="ru-RU" b="1" dirty="0" smtClean="0">
                <a:solidFill>
                  <a:srgbClr val="002060"/>
                </a:solidFill>
              </a:rPr>
              <a:t>кабинетов </a:t>
            </a:r>
            <a:r>
              <a:rPr lang="ru-RU" b="1" dirty="0">
                <a:solidFill>
                  <a:srgbClr val="002060"/>
                </a:solidFill>
              </a:rPr>
              <a:t>полностью оборудованы моноблоками. К</a:t>
            </a:r>
            <a:r>
              <a:rPr lang="ru-RU" b="1" dirty="0" smtClean="0">
                <a:solidFill>
                  <a:srgbClr val="002060"/>
                </a:solidFill>
              </a:rPr>
              <a:t>азахский </a:t>
            </a:r>
            <a:r>
              <a:rPr lang="ru-RU" b="1" dirty="0">
                <a:solidFill>
                  <a:srgbClr val="002060"/>
                </a:solidFill>
              </a:rPr>
              <a:t>язык преподается в качестве второго языка в русских школах, нужен </a:t>
            </a:r>
            <a:r>
              <a:rPr lang="ru-RU" b="1" dirty="0" smtClean="0">
                <a:solidFill>
                  <a:srgbClr val="002060"/>
                </a:solidFill>
              </a:rPr>
              <a:t> лингафонный кабинет, </a:t>
            </a:r>
            <a:r>
              <a:rPr lang="ru-RU" b="1" dirty="0">
                <a:solidFill>
                  <a:srgbClr val="002060"/>
                </a:solidFill>
              </a:rPr>
              <a:t>но такой класс есть только в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3 </a:t>
            </a:r>
            <a:r>
              <a:rPr lang="ru-RU" b="1" dirty="0">
                <a:solidFill>
                  <a:srgbClr val="002060"/>
                </a:solidFill>
              </a:rPr>
              <a:t>(16,66%) школах.</a:t>
            </a:r>
          </a:p>
        </p:txBody>
      </p:sp>
    </p:spTree>
    <p:extLst>
      <p:ext uri="{BB962C8B-B14F-4D97-AF65-F5344CB8AC3E}">
        <p14:creationId xmlns="" xmlns:p14="http://schemas.microsoft.com/office/powerpoint/2010/main" val="15648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956" y="1412776"/>
            <a:ext cx="4139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             К 175-летию юбилея великого </a:t>
            </a:r>
            <a:r>
              <a:rPr lang="ru-RU" sz="2000" b="1" dirty="0">
                <a:solidFill>
                  <a:srgbClr val="002060"/>
                </a:solidFill>
              </a:rPr>
              <a:t>поэта Абая, который </a:t>
            </a:r>
            <a:r>
              <a:rPr lang="ru-RU" sz="2000" b="1" dirty="0" smtClean="0">
                <a:solidFill>
                  <a:srgbClr val="002060"/>
                </a:solidFill>
              </a:rPr>
              <a:t>празднуется </a:t>
            </a:r>
            <a:r>
              <a:rPr lang="ru-RU" sz="2000" b="1" dirty="0">
                <a:solidFill>
                  <a:srgbClr val="002060"/>
                </a:solidFill>
              </a:rPr>
              <a:t>уже год, </a:t>
            </a:r>
            <a:r>
              <a:rPr lang="ru-RU" sz="2000" b="1" i="1" dirty="0" smtClean="0">
                <a:solidFill>
                  <a:srgbClr val="C00000"/>
                </a:solidFill>
              </a:rPr>
              <a:t>только </a:t>
            </a:r>
            <a:r>
              <a:rPr lang="kk-KZ" sz="2000" b="1" i="1" dirty="0" smtClean="0">
                <a:solidFill>
                  <a:srgbClr val="C00000"/>
                </a:solidFill>
              </a:rPr>
              <a:t>в школах </a:t>
            </a:r>
          </a:p>
          <a:p>
            <a:pPr algn="just"/>
            <a:r>
              <a:rPr lang="kk-KZ" sz="2000" b="1" i="1" dirty="0" smtClean="0">
                <a:solidFill>
                  <a:srgbClr val="C00000"/>
                </a:solidFill>
              </a:rPr>
              <a:t>№</a:t>
            </a:r>
            <a:r>
              <a:rPr lang="ru-RU" sz="2000" b="1" i="1" dirty="0" smtClean="0">
                <a:solidFill>
                  <a:srgbClr val="C00000"/>
                </a:solidFill>
              </a:rPr>
              <a:t> 10, 30 оборудованы тематические уголки.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Результаты  конкурса, посвященные </a:t>
            </a:r>
            <a:r>
              <a:rPr lang="ru-RU" sz="2000" b="1" dirty="0">
                <a:solidFill>
                  <a:srgbClr val="002060"/>
                </a:solidFill>
              </a:rPr>
              <a:t>175-летию великого </a:t>
            </a:r>
            <a:r>
              <a:rPr lang="ru-RU" sz="2000" b="1" dirty="0" smtClean="0">
                <a:solidFill>
                  <a:srgbClr val="002060"/>
                </a:solidFill>
              </a:rPr>
              <a:t>поэта: </a:t>
            </a:r>
            <a:r>
              <a:rPr lang="ru-RU" sz="2000" b="1" i="1" dirty="0" smtClean="0">
                <a:solidFill>
                  <a:srgbClr val="C00000"/>
                </a:solidFill>
              </a:rPr>
              <a:t>школа № 2 - </a:t>
            </a:r>
            <a:r>
              <a:rPr lang="ru-RU" sz="2000" b="1" i="1" dirty="0">
                <a:solidFill>
                  <a:srgbClr val="C00000"/>
                </a:solidFill>
              </a:rPr>
              <a:t>II место, №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>
                <a:solidFill>
                  <a:srgbClr val="C00000"/>
                </a:solidFill>
              </a:rPr>
              <a:t>7 </a:t>
            </a:r>
            <a:r>
              <a:rPr lang="ru-RU" sz="2000" b="1" i="1" dirty="0" smtClean="0">
                <a:solidFill>
                  <a:srgbClr val="C00000"/>
                </a:solidFill>
              </a:rPr>
              <a:t>- </a:t>
            </a:r>
            <a:r>
              <a:rPr lang="ru-RU" sz="2000" b="1" i="1" dirty="0">
                <a:solidFill>
                  <a:srgbClr val="C00000"/>
                </a:solidFill>
              </a:rPr>
              <a:t>III место, </a:t>
            </a:r>
            <a:r>
              <a:rPr lang="ru-RU" sz="2000" b="1" i="1" dirty="0" smtClean="0">
                <a:solidFill>
                  <a:srgbClr val="C00000"/>
                </a:solidFill>
              </a:rPr>
              <a:t>№ 36 </a:t>
            </a:r>
            <a:r>
              <a:rPr lang="ru-RU" sz="2000" b="1" i="1" dirty="0">
                <a:solidFill>
                  <a:srgbClr val="C00000"/>
                </a:solidFill>
              </a:rPr>
              <a:t>школ - </a:t>
            </a:r>
            <a:r>
              <a:rPr lang="ru-RU" sz="2000" b="1" i="1" dirty="0" smtClean="0">
                <a:solidFill>
                  <a:srgbClr val="C00000"/>
                </a:solidFill>
              </a:rPr>
              <a:t>сертификат, № </a:t>
            </a:r>
            <a:r>
              <a:rPr lang="ru-RU" sz="2000" b="1" i="1" dirty="0">
                <a:solidFill>
                  <a:srgbClr val="C00000"/>
                </a:solidFill>
              </a:rPr>
              <a:t>27 </a:t>
            </a:r>
            <a:r>
              <a:rPr lang="ru-RU" sz="2000" b="1" i="1" dirty="0" smtClean="0">
                <a:solidFill>
                  <a:srgbClr val="C00000"/>
                </a:solidFill>
              </a:rPr>
              <a:t>зал </a:t>
            </a:r>
            <a:r>
              <a:rPr lang="ru-RU" sz="2000" b="1" i="1" dirty="0">
                <a:solidFill>
                  <a:srgbClr val="C00000"/>
                </a:solidFill>
              </a:rPr>
              <a:t>Абая - I место.</a:t>
            </a:r>
          </a:p>
        </p:txBody>
      </p:sp>
      <p:pic>
        <p:nvPicPr>
          <p:cNvPr id="4" name="Picture 5" descr="D:\UserFiles\user\Downloads\Абай 175 жылдығы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6858000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1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39282301"/>
              </p:ext>
            </p:extLst>
          </p:nvPr>
        </p:nvGraphicFramePr>
        <p:xfrm>
          <a:off x="108521" y="2122188"/>
          <a:ext cx="9035479" cy="1997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8967"/>
                <a:gridCol w="714555"/>
                <a:gridCol w="1022073"/>
                <a:gridCol w="1519660"/>
                <a:gridCol w="1519660"/>
                <a:gridCol w="1271314"/>
                <a:gridCol w="1270418"/>
                <a:gridCol w="1318832"/>
              </a:tblGrid>
              <a:tr h="504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Мек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теп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Барлық фонд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</a:rPr>
                        <a:t>Қазақша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Орысша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Газет-журналдар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Қазақша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Орысша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10751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160 (1,48 %)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10562 (98,24 %)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5 (21,7 %)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21(91,3 %)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13518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812 (60,0 %)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12332 (91,22 %)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 (36,84 %)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12 (63,15%)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29043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2317 (7,97 %)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26726 (92,02 %)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21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9 (42,8 %)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12 (57,1 %)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25503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1753 (6,87 %)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2250 (88,22 %)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1560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852 (54,6 %)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708 (45,3 %)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22683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1233(5,43 %)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19145 (88,22 %)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3 (20 %)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12 (80 %)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№ 36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2060"/>
                          </a:solidFill>
                          <a:effectLst/>
                        </a:rPr>
                        <a:t>22137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2060"/>
                          </a:solidFill>
                          <a:effectLst/>
                        </a:rPr>
                        <a:t>2561</a:t>
                      </a: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(11,56 %)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</a:rPr>
                        <a:t>18114 </a:t>
                      </a: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(81,82 %)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Барлығы: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123 635 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solidFill>
                            <a:srgbClr val="002060"/>
                          </a:solidFill>
                          <a:effectLst/>
                        </a:rPr>
                        <a:t>8836 (7,14 %)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 89129 (72,09 %)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1638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876 (53,47 %)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solidFill>
                            <a:srgbClr val="002060"/>
                          </a:solidFill>
                          <a:effectLst/>
                        </a:rPr>
                        <a:t>765 (46,70 %)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-19315" y="83671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         Большую </a:t>
            </a:r>
            <a:r>
              <a:rPr lang="ru-RU" b="1" dirty="0">
                <a:solidFill>
                  <a:srgbClr val="002060"/>
                </a:solidFill>
              </a:rPr>
              <a:t>роль </a:t>
            </a: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реализации </a:t>
            </a:r>
            <a:r>
              <a:rPr lang="ru-RU" b="1" dirty="0" smtClean="0">
                <a:solidFill>
                  <a:srgbClr val="002060"/>
                </a:solidFill>
              </a:rPr>
              <a:t>государственной программы </a:t>
            </a:r>
            <a:r>
              <a:rPr lang="ru-RU" b="1" dirty="0">
                <a:solidFill>
                  <a:srgbClr val="002060"/>
                </a:solidFill>
              </a:rPr>
              <a:t>имеет </a:t>
            </a:r>
            <a:r>
              <a:rPr lang="ru-RU" b="1" dirty="0" smtClean="0">
                <a:solidFill>
                  <a:srgbClr val="002060"/>
                </a:solidFill>
              </a:rPr>
              <a:t>школьная библиотека. </a:t>
            </a:r>
            <a:r>
              <a:rPr lang="ru-RU" b="1" dirty="0">
                <a:solidFill>
                  <a:srgbClr val="002060"/>
                </a:solidFill>
              </a:rPr>
              <a:t>Это связано с тем, что задача программы - развитие области научно-популярной литературы. Это прямая работа библиотеки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65104"/>
            <a:ext cx="9144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2060"/>
                </a:solidFill>
              </a:rPr>
              <a:t>          </a:t>
            </a:r>
            <a:r>
              <a:rPr lang="ru-RU" sz="2200" b="1" i="1" dirty="0" smtClean="0">
                <a:solidFill>
                  <a:srgbClr val="C00000"/>
                </a:solidFill>
              </a:rPr>
              <a:t>Вывод</a:t>
            </a:r>
            <a:r>
              <a:rPr lang="ru-RU" sz="2200" b="1" i="1" dirty="0">
                <a:solidFill>
                  <a:srgbClr val="C00000"/>
                </a:solidFill>
              </a:rPr>
              <a:t>: </a:t>
            </a:r>
            <a:r>
              <a:rPr lang="ru-RU" b="1" dirty="0">
                <a:solidFill>
                  <a:srgbClr val="002060"/>
                </a:solidFill>
              </a:rPr>
              <a:t>Таблица показывает </a:t>
            </a:r>
            <a:r>
              <a:rPr lang="ru-RU" b="1" i="1" dirty="0">
                <a:solidFill>
                  <a:srgbClr val="C00000"/>
                </a:solidFill>
              </a:rPr>
              <a:t>низкий уровень художественной литературы на казахском языке</a:t>
            </a:r>
            <a:r>
              <a:rPr lang="ru-RU" b="1" dirty="0">
                <a:solidFill>
                  <a:srgbClr val="002060"/>
                </a:solidFill>
              </a:rPr>
              <a:t> в общей численности школьной библиотеки. Периодические издания (газеты, журналы) </a:t>
            </a:r>
            <a:r>
              <a:rPr lang="ru-RU" b="1" dirty="0" smtClean="0">
                <a:solidFill>
                  <a:srgbClr val="002060"/>
                </a:solidFill>
              </a:rPr>
              <a:t>присутствуют во всех школах  за </a:t>
            </a:r>
            <a:r>
              <a:rPr lang="ru-RU" b="1" dirty="0">
                <a:solidFill>
                  <a:srgbClr val="002060"/>
                </a:solidFill>
              </a:rPr>
              <a:t>исключением </a:t>
            </a:r>
            <a:r>
              <a:rPr lang="ru-RU" b="1" dirty="0" smtClean="0">
                <a:solidFill>
                  <a:srgbClr val="002060"/>
                </a:solidFill>
              </a:rPr>
              <a:t> школы № 36 .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Ключевой </a:t>
            </a:r>
            <a:r>
              <a:rPr lang="ru-RU" b="1" dirty="0">
                <a:solidFill>
                  <a:srgbClr val="002060"/>
                </a:solidFill>
              </a:rPr>
              <a:t>вопрос заключается в том, что, по словам методиста библиотечного фонда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учебников, </a:t>
            </a:r>
            <a:r>
              <a:rPr lang="ru-RU" b="1" i="1" dirty="0">
                <a:solidFill>
                  <a:srgbClr val="C00000"/>
                </a:solidFill>
              </a:rPr>
              <a:t>в 2020 году не </a:t>
            </a:r>
            <a:r>
              <a:rPr lang="ru-RU" b="1" i="1" dirty="0" smtClean="0">
                <a:solidFill>
                  <a:srgbClr val="C00000"/>
                </a:solidFill>
              </a:rPr>
              <a:t> выделялись </a:t>
            </a:r>
            <a:r>
              <a:rPr lang="ru-RU" b="1" dirty="0" smtClean="0">
                <a:solidFill>
                  <a:srgbClr val="002060"/>
                </a:solidFill>
              </a:rPr>
              <a:t>средства </a:t>
            </a:r>
            <a:r>
              <a:rPr lang="ru-RU" b="1" dirty="0">
                <a:solidFill>
                  <a:srgbClr val="002060"/>
                </a:solidFill>
              </a:rPr>
              <a:t>на оформление детских и художественных </a:t>
            </a:r>
            <a:r>
              <a:rPr lang="ru-RU" b="1" dirty="0" smtClean="0">
                <a:solidFill>
                  <a:srgbClr val="002060"/>
                </a:solidFill>
              </a:rPr>
              <a:t>изданий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pPr algn="just"/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13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	</a:t>
            </a:r>
            <a:r>
              <a:rPr lang="ru-RU" sz="2400" b="1" dirty="0" smtClean="0">
                <a:solidFill>
                  <a:srgbClr val="C00000"/>
                </a:solidFill>
              </a:rPr>
              <a:t>Часть </a:t>
            </a:r>
            <a:r>
              <a:rPr lang="ru-RU" sz="2400" b="1" dirty="0">
                <a:solidFill>
                  <a:srgbClr val="C00000"/>
                </a:solidFill>
              </a:rPr>
              <a:t>2 статьи 17 Закона «О языках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</a:p>
          <a:p>
            <a:pPr algn="just"/>
            <a:endParaRPr lang="ru-RU" sz="24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        </a:t>
            </a:r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400" b="1" dirty="0">
                <a:solidFill>
                  <a:srgbClr val="002060"/>
                </a:solidFill>
              </a:rPr>
              <a:t>Культурные мероприятия проводятся на государственном языке, при необходимости - на других языках», а в Государственной программе четко указано, что повышение языковой культуры будет осуществляться путем организации и проведения серии конкурсов.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</a:t>
            </a:r>
            <a:r>
              <a:rPr lang="ru-RU" sz="2400" b="1" i="1" dirty="0" smtClean="0">
                <a:solidFill>
                  <a:srgbClr val="C00000"/>
                </a:solidFill>
              </a:rPr>
              <a:t>За </a:t>
            </a:r>
            <a:r>
              <a:rPr lang="ru-RU" sz="2400" b="1" i="1" dirty="0">
                <a:solidFill>
                  <a:srgbClr val="C00000"/>
                </a:solidFill>
              </a:rPr>
              <a:t>исключением </a:t>
            </a:r>
            <a:r>
              <a:rPr lang="ru-RU" sz="2400" b="1" i="1" dirty="0" smtClean="0">
                <a:solidFill>
                  <a:srgbClr val="C00000"/>
                </a:solidFill>
              </a:rPr>
              <a:t>школы № 27, ни </a:t>
            </a:r>
            <a:r>
              <a:rPr lang="ru-RU" sz="2400" b="1" i="1" dirty="0">
                <a:solidFill>
                  <a:srgbClr val="C00000"/>
                </a:solidFill>
              </a:rPr>
              <a:t>одно культурное мероприятие в школах 2, 7, 10, 30, 36 не проводится на государственном языке. 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В </a:t>
            </a:r>
            <a:r>
              <a:rPr lang="ru-RU" sz="2400" b="1" dirty="0">
                <a:solidFill>
                  <a:srgbClr val="002060"/>
                </a:solidFill>
              </a:rPr>
              <a:t>связи с языковой политикой </a:t>
            </a:r>
            <a:r>
              <a:rPr lang="ru-RU" sz="2400" b="1" dirty="0" smtClean="0">
                <a:solidFill>
                  <a:srgbClr val="002060"/>
                </a:solidFill>
              </a:rPr>
              <a:t>в сентябре школами </a:t>
            </a:r>
            <a:r>
              <a:rPr lang="ru-RU" sz="2400" b="1" dirty="0">
                <a:solidFill>
                  <a:srgbClr val="002060"/>
                </a:solidFill>
              </a:rPr>
              <a:t>были представлены все планы (День языка, День государственного языка, </a:t>
            </a:r>
            <a:r>
              <a:rPr lang="ru-RU" sz="2400" b="1" dirty="0" err="1">
                <a:solidFill>
                  <a:srgbClr val="002060"/>
                </a:solidFill>
              </a:rPr>
              <a:t>п</a:t>
            </a:r>
            <a:r>
              <a:rPr lang="ru-RU" sz="2400" b="1" dirty="0" err="1" smtClean="0">
                <a:solidFill>
                  <a:srgbClr val="002060"/>
                </a:solidFill>
              </a:rPr>
              <a:t>олиязычное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образование).</a:t>
            </a:r>
          </a:p>
        </p:txBody>
      </p:sp>
    </p:spTree>
    <p:extLst>
      <p:ext uri="{BB962C8B-B14F-4D97-AF65-F5344CB8AC3E}">
        <p14:creationId xmlns="" xmlns:p14="http://schemas.microsoft.com/office/powerpoint/2010/main" val="156699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3" y="1124744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1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</a:rPr>
              <a:t>Торжественные линейки, посвященные государственным праздникам </a:t>
            </a:r>
            <a:r>
              <a:rPr lang="ru-RU" sz="2400" b="1" dirty="0">
                <a:solidFill>
                  <a:srgbClr val="002060"/>
                </a:solidFill>
              </a:rPr>
              <a:t>в школах </a:t>
            </a:r>
            <a:r>
              <a:rPr lang="ru-RU" sz="2400" b="1" dirty="0" smtClean="0">
                <a:solidFill>
                  <a:srgbClr val="002060"/>
                </a:solidFill>
              </a:rPr>
              <a:t>должны </a:t>
            </a:r>
            <a:r>
              <a:rPr lang="ru-RU" sz="2400" b="1" dirty="0">
                <a:solidFill>
                  <a:srgbClr val="002060"/>
                </a:solidFill>
              </a:rPr>
              <a:t>начинаться с </a:t>
            </a:r>
            <a:r>
              <a:rPr lang="ru-RU" sz="2400" b="1" dirty="0" smtClean="0">
                <a:solidFill>
                  <a:srgbClr val="002060"/>
                </a:solidFill>
              </a:rPr>
              <a:t>исполнения </a:t>
            </a:r>
            <a:r>
              <a:rPr lang="ru-RU" sz="2400" b="1" dirty="0">
                <a:solidFill>
                  <a:srgbClr val="002060"/>
                </a:solidFill>
              </a:rPr>
              <a:t>Гимна Республики </a:t>
            </a:r>
            <a:r>
              <a:rPr lang="ru-RU" sz="2400" b="1" dirty="0" smtClean="0">
                <a:solidFill>
                  <a:srgbClr val="002060"/>
                </a:solidFill>
              </a:rPr>
              <a:t>Казахстан. В школе №2 в понедельник день начинается с линейки и исполнения Гимна РК.</a:t>
            </a:r>
            <a:endParaRPr lang="ru-RU" sz="2400" b="1" i="1" dirty="0">
              <a:solidFill>
                <a:srgbClr val="C0000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2</a:t>
            </a:r>
            <a:r>
              <a:rPr lang="ru-RU" sz="2400" b="1" dirty="0">
                <a:solidFill>
                  <a:srgbClr val="002060"/>
                </a:solidFill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</a:rPr>
              <a:t>Ежегодные </a:t>
            </a:r>
            <a:r>
              <a:rPr lang="ru-RU" sz="2400" b="1" dirty="0">
                <a:solidFill>
                  <a:srgbClr val="002060"/>
                </a:solidFill>
              </a:rPr>
              <a:t>мероприятия, посвященные Дню языков и Дню государственного языка. </a:t>
            </a:r>
            <a:r>
              <a:rPr lang="ru-RU" sz="2400" b="1" i="1" dirty="0">
                <a:solidFill>
                  <a:srgbClr val="C00000"/>
                </a:solidFill>
              </a:rPr>
              <a:t>День языка прошел в </a:t>
            </a:r>
            <a:r>
              <a:rPr lang="ru-RU" sz="2400" b="1" i="1" dirty="0" smtClean="0">
                <a:solidFill>
                  <a:srgbClr val="C00000"/>
                </a:solidFill>
              </a:rPr>
              <a:t>школах 7</a:t>
            </a:r>
            <a:r>
              <a:rPr lang="ru-RU" sz="2400" b="1" i="1" dirty="0">
                <a:solidFill>
                  <a:srgbClr val="C00000"/>
                </a:solidFill>
              </a:rPr>
              <a:t>, 10, 27, </a:t>
            </a:r>
            <a:r>
              <a:rPr lang="ru-RU" sz="2400" b="1" i="1" dirty="0" smtClean="0">
                <a:solidFill>
                  <a:srgbClr val="C00000"/>
                </a:solidFill>
              </a:rPr>
              <a:t>30, </a:t>
            </a:r>
            <a:r>
              <a:rPr lang="ru-RU" sz="2400" b="1" i="1" dirty="0">
                <a:solidFill>
                  <a:srgbClr val="C00000"/>
                </a:solidFill>
              </a:rPr>
              <a:t>День государственного языка 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в </a:t>
            </a:r>
            <a:r>
              <a:rPr lang="ru-RU" sz="2400" b="1" i="1" dirty="0" smtClean="0">
                <a:solidFill>
                  <a:srgbClr val="C00000"/>
                </a:solidFill>
              </a:rPr>
              <a:t>школах 2</a:t>
            </a:r>
            <a:r>
              <a:rPr lang="ru-RU" sz="2400" b="1" i="1" dirty="0">
                <a:solidFill>
                  <a:srgbClr val="C00000"/>
                </a:solidFill>
              </a:rPr>
              <a:t>, 10, 27 </a:t>
            </a:r>
            <a:r>
              <a:rPr lang="ru-RU" sz="2400" b="1" i="1" dirty="0" smtClean="0">
                <a:solidFill>
                  <a:srgbClr val="C00000"/>
                </a:solidFill>
              </a:rPr>
              <a:t>.</a:t>
            </a:r>
            <a:endParaRPr lang="ru-RU" sz="2400" b="1" i="1" dirty="0">
              <a:solidFill>
                <a:srgbClr val="C0000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C00000"/>
                </a:solidFill>
              </a:rPr>
              <a:t>Вывод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В </a:t>
            </a:r>
            <a:r>
              <a:rPr lang="ru-RU" sz="2400" b="1" dirty="0">
                <a:solidFill>
                  <a:srgbClr val="002060"/>
                </a:solidFill>
              </a:rPr>
              <a:t>школах 2, 7, 10, 30, 36 работа в рамках государственного языка не на </a:t>
            </a:r>
            <a:r>
              <a:rPr lang="ru-RU" sz="2400" b="1" dirty="0" smtClean="0">
                <a:solidFill>
                  <a:srgbClr val="002060"/>
                </a:solidFill>
              </a:rPr>
              <a:t>должном </a:t>
            </a:r>
            <a:r>
              <a:rPr lang="ru-RU" sz="2400" b="1" dirty="0">
                <a:solidFill>
                  <a:srgbClr val="002060"/>
                </a:solidFill>
              </a:rPr>
              <a:t>уровне, поэтому администрации школы следует обратить на это внимание.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342493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0805478"/>
              </p:ext>
            </p:extLst>
          </p:nvPr>
        </p:nvGraphicFramePr>
        <p:xfrm>
          <a:off x="0" y="2214040"/>
          <a:ext cx="9143999" cy="43753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528"/>
                <a:gridCol w="936104"/>
                <a:gridCol w="792088"/>
                <a:gridCol w="2232248"/>
                <a:gridCol w="1224136"/>
                <a:gridCol w="1944216"/>
                <a:gridCol w="1691679"/>
              </a:tblGrid>
              <a:tr h="10077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effectLst/>
                        </a:rPr>
                        <a:t>Мектеп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effectLst/>
                        </a:rPr>
                        <a:t>тер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19075" algn="l"/>
                          <a:tab pos="831850" algn="ctr"/>
                        </a:tabLst>
                      </a:pPr>
                      <a:r>
                        <a:rPr lang="kk-KZ" sz="1000" dirty="0">
                          <a:effectLst/>
                        </a:rPr>
                        <a:t>Үйірме саны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19075" algn="l"/>
                          <a:tab pos="831850" algn="ctr"/>
                        </a:tabLst>
                      </a:pPr>
                      <a:r>
                        <a:rPr lang="kk-KZ" sz="1000" dirty="0">
                          <a:effectLst/>
                        </a:rPr>
                        <a:t>Үйірменің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19075" algn="l"/>
                          <a:tab pos="831850" algn="ctr"/>
                        </a:tabLst>
                      </a:pPr>
                      <a:r>
                        <a:rPr lang="kk-KZ" sz="1000" dirty="0">
                          <a:effectLst/>
                        </a:rPr>
                        <a:t>атаулары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effectLst/>
                        </a:rPr>
                        <a:t>Барлық оқушылар саны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700" dirty="0">
                          <a:effectLst/>
                        </a:rPr>
                        <a:t>Нәтижесі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1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effectLst/>
                        </a:rPr>
                        <a:t>қалалық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effectLst/>
                        </a:rPr>
                        <a:t>облыстық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</a:tr>
              <a:tr h="9271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№ 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«Жас лингвист», «Мен қазақ тілінде сөйлеймін», «Қызықты грамматика», «Сиқырлы үйірме», «Сиқырлы үйірме», «Мен полиглотпын», «Тіл мәдениеті»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70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Қалалық пәндік олимпиадалар, «Жарқын болашақ» қалалық кезең, Абайдың 175 жылдығына арналған шаралар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Облыстық «Айналайын», қашықтықтан өткен олимпиадалар, «Әнді сүйсең, менше сүй» және т.б.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</a:tr>
              <a:tr h="9069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№ 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«Қуыршақпен ойнау, қазақ тілін үйрену өте қызықты», «Біз қазақ тілін үйренеміз», «Қызықты грамматика», «Қуыршақты театр»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48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Қалалық пәндік олимпиадалар, «Жарқын болашақ» қалалық кезең, Абайдың 175 жылдығына арналған шаралар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«Айналайын», қашықтықтан өткен олимпиадалар, «Полиглот», Абайдың 175 жылдығына арналған шаралар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</a:tr>
              <a:tr h="1007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№ 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400" b="1" dirty="0">
                          <a:solidFill>
                            <a:srgbClr val="C00000"/>
                          </a:solidFill>
                          <a:effectLst/>
                        </a:rPr>
                        <a:t>Үйірме жоқ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20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№ 27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«Ана тілім», «Ертегілер еелінде», «Қазақ тілін үйренеміз», «Абайға апарар жол», «Жас қаламгер», «Абай әлемі» 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102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Қалалық пәндік олимпиадалар, «Жарқын болашақ» қалалық кезең, Абайдың 175 жылдығына арналған шаралар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«Айналайын», қашықтықтан өткен олимпиадалар, Абайдың 175 жылдығына арналған шаралар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</a:tr>
              <a:tr h="5038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№ 30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«Тілашар», «Сөз мерген», 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«Дарын»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Қалалық пәндік олимпиадалар, «Жарқын болашақ» қалалық кезең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«Айналайын», Абайдың 175 жылдығына арналған шаралар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</a:tr>
              <a:tr h="5038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№ 36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«Тілі байдың – ойы да бай»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>
                          <a:solidFill>
                            <a:srgbClr val="002060"/>
                          </a:solidFill>
                          <a:effectLst/>
                        </a:rPr>
                        <a:t>Қалалық пәндік олимпиадалар, «Полиглот», «Абайды  оқы, таңырқа»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solidFill>
                            <a:srgbClr val="002060"/>
                          </a:solidFill>
                          <a:effectLst/>
                        </a:rPr>
                        <a:t>«Айналайын», «Полиглот», «Абайдың өлеңдері»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50" marR="4535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62068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                    В </a:t>
            </a:r>
            <a:r>
              <a:rPr lang="ru-RU" sz="2400" b="1" dirty="0">
                <a:solidFill>
                  <a:srgbClr val="002060"/>
                </a:solidFill>
              </a:rPr>
              <a:t>реализации </a:t>
            </a:r>
            <a:r>
              <a:rPr lang="ru-RU" sz="2400" b="1" dirty="0" smtClean="0">
                <a:solidFill>
                  <a:srgbClr val="002060"/>
                </a:solidFill>
              </a:rPr>
              <a:t>государственного </a:t>
            </a:r>
            <a:r>
              <a:rPr lang="ru-RU" sz="2400" b="1" dirty="0">
                <a:solidFill>
                  <a:srgbClr val="002060"/>
                </a:solidFill>
              </a:rPr>
              <a:t>языка школьные </a:t>
            </a:r>
            <a:r>
              <a:rPr lang="ru-RU" sz="2400" b="1" dirty="0" smtClean="0">
                <a:solidFill>
                  <a:srgbClr val="002060"/>
                </a:solidFill>
              </a:rPr>
              <a:t>кружки </a:t>
            </a:r>
            <a:r>
              <a:rPr lang="ru-RU" sz="2400" b="1" dirty="0">
                <a:solidFill>
                  <a:srgbClr val="002060"/>
                </a:solidFill>
              </a:rPr>
              <a:t>не только повышают интерес учащихся к предмету, но и повышают их активность в изучении языка. </a:t>
            </a:r>
            <a:r>
              <a:rPr lang="ru-RU" sz="2400" b="1" dirty="0" smtClean="0">
                <a:solidFill>
                  <a:srgbClr val="002060"/>
                </a:solidFill>
              </a:rPr>
              <a:t>Кружки: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15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9516" y="1268760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</a:t>
            </a:r>
            <a:r>
              <a:rPr lang="ru-RU" sz="2000" b="1" dirty="0" smtClean="0">
                <a:solidFill>
                  <a:srgbClr val="C00000"/>
                </a:solidFill>
              </a:rPr>
              <a:t>Закон </a:t>
            </a:r>
            <a:r>
              <a:rPr lang="ru-RU" sz="2000" b="1" dirty="0">
                <a:solidFill>
                  <a:srgbClr val="C00000"/>
                </a:solidFill>
              </a:rPr>
              <a:t>Республики Казахстан от 11 июля 1997 года № 151-I</a:t>
            </a:r>
            <a:endParaRPr lang="ru-RU" sz="2000" dirty="0">
              <a:solidFill>
                <a:srgbClr val="C00000"/>
              </a:solidFill>
            </a:endParaRPr>
          </a:p>
          <a:p>
            <a:pPr algn="just"/>
            <a:endParaRPr lang="ru-RU" sz="2000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dirty="0" smtClean="0"/>
              <a:t>	</a:t>
            </a:r>
            <a:r>
              <a:rPr lang="ru-RU" sz="2000" b="1" dirty="0" smtClean="0">
                <a:solidFill>
                  <a:srgbClr val="C00000"/>
                </a:solidFill>
              </a:rPr>
              <a:t>Статья </a:t>
            </a:r>
            <a:r>
              <a:rPr lang="ru-RU" sz="2000" b="1" dirty="0">
                <a:solidFill>
                  <a:srgbClr val="C00000"/>
                </a:solidFill>
              </a:rPr>
              <a:t>4. Государственный язык Республики Казахстан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Государственным </a:t>
            </a:r>
            <a:r>
              <a:rPr lang="ru-RU" sz="2000" b="1" dirty="0">
                <a:solidFill>
                  <a:srgbClr val="002060"/>
                </a:solidFill>
              </a:rPr>
              <a:t>языком Республики Казахстан является казахский </a:t>
            </a:r>
            <a:r>
              <a:rPr lang="ru-RU" sz="2000" b="1" dirty="0" smtClean="0">
                <a:solidFill>
                  <a:srgbClr val="002060"/>
                </a:solidFill>
              </a:rPr>
              <a:t>язык. Долгом каждого гражданина Республики </a:t>
            </a:r>
            <a:r>
              <a:rPr lang="ru-RU" sz="2000" b="1" dirty="0">
                <a:solidFill>
                  <a:srgbClr val="002060"/>
                </a:solidFill>
              </a:rPr>
              <a:t>Казахстан является овладение государственным языком, являющимся важнейшим фактором консолидации </a:t>
            </a:r>
            <a:r>
              <a:rPr lang="ru-RU" sz="2000" b="1" dirty="0" smtClean="0">
                <a:solidFill>
                  <a:srgbClr val="002060"/>
                </a:solidFill>
              </a:rPr>
              <a:t>народа    Казахстана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	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Правительство</a:t>
            </a:r>
            <a:r>
              <a:rPr lang="ru-RU" sz="2000" b="1" dirty="0">
                <a:solidFill>
                  <a:srgbClr val="002060"/>
                </a:solidFill>
              </a:rPr>
              <a:t>, иные государственные, местные представительные и исполнительные органы обязаны: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	всемерно </a:t>
            </a:r>
            <a:r>
              <a:rPr lang="ru-RU" sz="2000" b="1" dirty="0">
                <a:solidFill>
                  <a:srgbClr val="002060"/>
                </a:solidFill>
              </a:rPr>
              <a:t>развивать государственный язык в Республике </a:t>
            </a:r>
            <a:r>
              <a:rPr lang="ru-RU" sz="2000" b="1" dirty="0" smtClean="0">
                <a:solidFill>
                  <a:srgbClr val="002060"/>
                </a:solidFill>
              </a:rPr>
              <a:t>Казахстан;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укреплять </a:t>
            </a:r>
            <a:r>
              <a:rPr lang="ru-RU" sz="2000" b="1" dirty="0">
                <a:solidFill>
                  <a:srgbClr val="002060"/>
                </a:solidFill>
              </a:rPr>
              <a:t>его международный </a:t>
            </a:r>
            <a:r>
              <a:rPr lang="ru-RU" sz="2000" b="1" dirty="0" smtClean="0">
                <a:solidFill>
                  <a:srgbClr val="002060"/>
                </a:solidFill>
              </a:rPr>
              <a:t>авторитет.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43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59" y="1124744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b="1" dirty="0" smtClean="0">
                <a:solidFill>
                  <a:srgbClr val="C00000"/>
                </a:solidFill>
              </a:rPr>
              <a:t>Вывод</a:t>
            </a:r>
            <a:r>
              <a:rPr lang="ru-RU" sz="2400" b="1" dirty="0">
                <a:solidFill>
                  <a:srgbClr val="C00000"/>
                </a:solidFill>
              </a:rPr>
              <a:t>: </a:t>
            </a:r>
            <a:r>
              <a:rPr lang="ru-RU" sz="2400" b="1" dirty="0">
                <a:solidFill>
                  <a:srgbClr val="002060"/>
                </a:solidFill>
              </a:rPr>
              <a:t>№ </a:t>
            </a:r>
            <a:r>
              <a:rPr lang="ru-RU" sz="2400" b="1" dirty="0" smtClean="0">
                <a:solidFill>
                  <a:srgbClr val="002060"/>
                </a:solidFill>
              </a:rPr>
              <a:t>10 </a:t>
            </a:r>
            <a:r>
              <a:rPr lang="ru-RU" sz="2400" b="1" dirty="0">
                <a:solidFill>
                  <a:srgbClr val="002060"/>
                </a:solidFill>
              </a:rPr>
              <a:t>школ </a:t>
            </a:r>
            <a:r>
              <a:rPr lang="ru-RU" sz="2400" b="1" dirty="0" smtClean="0">
                <a:solidFill>
                  <a:srgbClr val="002060"/>
                </a:solidFill>
              </a:rPr>
              <a:t>- гимназий является </a:t>
            </a:r>
            <a:r>
              <a:rPr lang="ru-RU" sz="2400" b="1" dirty="0">
                <a:solidFill>
                  <a:srgbClr val="002060"/>
                </a:solidFill>
              </a:rPr>
              <a:t>одной из школ, </a:t>
            </a:r>
            <a:r>
              <a:rPr lang="ru-RU" sz="2400" b="1" dirty="0" smtClean="0">
                <a:solidFill>
                  <a:srgbClr val="002060"/>
                </a:solidFill>
              </a:rPr>
              <a:t>развивающая </a:t>
            </a:r>
            <a:r>
              <a:rPr lang="ru-RU" sz="2400" b="1" dirty="0">
                <a:solidFill>
                  <a:srgbClr val="002060"/>
                </a:solidFill>
              </a:rPr>
              <a:t>языковую среду в городе, </a:t>
            </a:r>
            <a:r>
              <a:rPr lang="ru-RU" sz="2400" b="1" dirty="0" smtClean="0">
                <a:solidFill>
                  <a:srgbClr val="002060"/>
                </a:solidFill>
              </a:rPr>
              <a:t>но нет кружка, которая бы содействовала реализации </a:t>
            </a:r>
            <a:r>
              <a:rPr lang="ru-RU" sz="2400" b="1" i="1" dirty="0" smtClean="0">
                <a:solidFill>
                  <a:srgbClr val="C00000"/>
                </a:solidFill>
              </a:rPr>
              <a:t>государственного языка. 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Следует </a:t>
            </a:r>
            <a:r>
              <a:rPr lang="ru-RU" sz="2400" b="1" dirty="0">
                <a:solidFill>
                  <a:srgbClr val="002060"/>
                </a:solidFill>
              </a:rPr>
              <a:t>отметить, что работа других </a:t>
            </a:r>
            <a:r>
              <a:rPr lang="ru-RU" sz="2400" b="1" dirty="0" smtClean="0">
                <a:solidFill>
                  <a:srgbClr val="002060"/>
                </a:solidFill>
              </a:rPr>
              <a:t>кружков </a:t>
            </a:r>
            <a:r>
              <a:rPr lang="ru-RU" sz="2400" b="1" dirty="0">
                <a:solidFill>
                  <a:srgbClr val="002060"/>
                </a:solidFill>
              </a:rPr>
              <a:t>осуществляется на </a:t>
            </a:r>
            <a:r>
              <a:rPr lang="ru-RU" sz="2400" b="1" dirty="0" smtClean="0">
                <a:solidFill>
                  <a:srgbClr val="002060"/>
                </a:solidFill>
              </a:rPr>
              <a:t>должном </a:t>
            </a:r>
            <a:r>
              <a:rPr lang="ru-RU" sz="2400" b="1" dirty="0">
                <a:solidFill>
                  <a:srgbClr val="002060"/>
                </a:solidFill>
              </a:rPr>
              <a:t>уровне.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Большой </a:t>
            </a:r>
            <a:r>
              <a:rPr lang="ru-RU" sz="2400" b="1" dirty="0">
                <a:solidFill>
                  <a:srgbClr val="002060"/>
                </a:solidFill>
              </a:rPr>
              <a:t>вопрос сегодня - 175-летие </a:t>
            </a:r>
            <a:r>
              <a:rPr lang="ru-RU" sz="2400" b="1" dirty="0" smtClean="0">
                <a:solidFill>
                  <a:srgbClr val="002060"/>
                </a:solidFill>
              </a:rPr>
              <a:t>Абая. </a:t>
            </a:r>
            <a:r>
              <a:rPr lang="ru-RU" sz="2400" b="1" dirty="0">
                <a:solidFill>
                  <a:srgbClr val="002060"/>
                </a:solidFill>
              </a:rPr>
              <a:t>В подготовке и проведении праздника также </a:t>
            </a:r>
            <a:r>
              <a:rPr lang="ru-RU" sz="2400" b="1" dirty="0" smtClean="0">
                <a:solidFill>
                  <a:srgbClr val="002060"/>
                </a:solidFill>
              </a:rPr>
              <a:t>участвовал городской отдел </a:t>
            </a:r>
            <a:r>
              <a:rPr lang="ru-RU" sz="2400" b="1" dirty="0">
                <a:solidFill>
                  <a:srgbClr val="002060"/>
                </a:solidFill>
              </a:rPr>
              <a:t>образования Усть-Каменогорска. План был разработан и разослан во все </a:t>
            </a:r>
            <a:r>
              <a:rPr lang="ru-RU" sz="2400" b="1" dirty="0" smtClean="0">
                <a:solidFill>
                  <a:srgbClr val="002060"/>
                </a:solidFill>
              </a:rPr>
              <a:t>школы </a:t>
            </a:r>
            <a:r>
              <a:rPr lang="ru-RU" sz="2400" b="1" dirty="0">
                <a:solidFill>
                  <a:srgbClr val="002060"/>
                </a:solidFill>
              </a:rPr>
              <a:t>города, и сейчас большая работа проделана по определенной </a:t>
            </a:r>
            <a:r>
              <a:rPr lang="ru-RU" sz="2400" b="1" dirty="0" smtClean="0">
                <a:solidFill>
                  <a:srgbClr val="002060"/>
                </a:solidFill>
              </a:rPr>
              <a:t>системе.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436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64" y="748635"/>
            <a:ext cx="914400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 smtClean="0">
                <a:solidFill>
                  <a:srgbClr val="002060"/>
                </a:solidFill>
              </a:rPr>
              <a:t>           С </a:t>
            </a:r>
            <a:r>
              <a:rPr lang="ru-RU" sz="1700" b="1" dirty="0">
                <a:solidFill>
                  <a:srgbClr val="002060"/>
                </a:solidFill>
              </a:rPr>
              <a:t>нового </a:t>
            </a:r>
            <a:r>
              <a:rPr lang="ru-RU" sz="1700" b="1" i="1" dirty="0">
                <a:solidFill>
                  <a:srgbClr val="C00000"/>
                </a:solidFill>
              </a:rPr>
              <a:t>2020-2021 учебного года курс </a:t>
            </a:r>
            <a:r>
              <a:rPr lang="ru-RU" sz="1700" b="1" i="1" dirty="0" smtClean="0">
                <a:solidFill>
                  <a:srgbClr val="C00000"/>
                </a:solidFill>
              </a:rPr>
              <a:t>«</a:t>
            </a:r>
            <a:r>
              <a:rPr lang="ru-RU" sz="1700" b="1" i="1" dirty="0" err="1" smtClean="0">
                <a:solidFill>
                  <a:srgbClr val="C00000"/>
                </a:solidFill>
              </a:rPr>
              <a:t>Абайтану</a:t>
            </a:r>
            <a:r>
              <a:rPr lang="ru-RU" sz="1700" b="1" i="1" dirty="0" smtClean="0">
                <a:solidFill>
                  <a:srgbClr val="C00000"/>
                </a:solidFill>
              </a:rPr>
              <a:t>» </a:t>
            </a:r>
            <a:r>
              <a:rPr lang="ru-RU" sz="1700" b="1" i="1" dirty="0">
                <a:solidFill>
                  <a:srgbClr val="C00000"/>
                </a:solidFill>
              </a:rPr>
              <a:t>вводится </a:t>
            </a:r>
            <a:r>
              <a:rPr lang="ru-RU" sz="1700" b="1" dirty="0">
                <a:solidFill>
                  <a:srgbClr val="C00000"/>
                </a:solidFill>
              </a:rPr>
              <a:t>в </a:t>
            </a:r>
            <a:r>
              <a:rPr lang="ru-RU" sz="1700" b="1" i="1" dirty="0">
                <a:solidFill>
                  <a:srgbClr val="C00000"/>
                </a:solidFill>
              </a:rPr>
              <a:t>5-8 классах </a:t>
            </a:r>
            <a:r>
              <a:rPr lang="ru-RU" sz="1700" b="1" dirty="0">
                <a:solidFill>
                  <a:srgbClr val="002060"/>
                </a:solidFill>
              </a:rPr>
              <a:t>всех образовательных учреждений за счет </a:t>
            </a:r>
            <a:r>
              <a:rPr lang="ru-RU" sz="1700" b="1" dirty="0" smtClean="0">
                <a:solidFill>
                  <a:srgbClr val="002060"/>
                </a:solidFill>
              </a:rPr>
              <a:t>вариативных  часов</a:t>
            </a:r>
            <a:r>
              <a:rPr lang="ru-RU" sz="1700" b="1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sz="1700" b="1" dirty="0">
                <a:solidFill>
                  <a:srgbClr val="002060"/>
                </a:solidFill>
              </a:rPr>
              <a:t>  </a:t>
            </a:r>
            <a:r>
              <a:rPr lang="ru-RU" sz="1700" b="1" dirty="0" smtClean="0">
                <a:solidFill>
                  <a:srgbClr val="002060"/>
                </a:solidFill>
              </a:rPr>
              <a:t>          Во </a:t>
            </a:r>
            <a:r>
              <a:rPr lang="ru-RU" sz="1700" b="1" dirty="0">
                <a:solidFill>
                  <a:srgbClr val="002060"/>
                </a:solidFill>
              </a:rPr>
              <a:t>всех школах города есть </a:t>
            </a:r>
            <a:r>
              <a:rPr lang="ru-RU" sz="1700" b="1" dirty="0" smtClean="0">
                <a:solidFill>
                  <a:srgbClr val="002060"/>
                </a:solidFill>
              </a:rPr>
              <a:t>«Абай </a:t>
            </a:r>
            <a:r>
              <a:rPr lang="ru-RU" sz="1700" b="1" dirty="0" err="1" smtClean="0">
                <a:solidFill>
                  <a:srgbClr val="002060"/>
                </a:solidFill>
              </a:rPr>
              <a:t>кабинеті</a:t>
            </a:r>
            <a:r>
              <a:rPr lang="ru-RU" sz="1700" b="1" dirty="0" smtClean="0">
                <a:solidFill>
                  <a:srgbClr val="002060"/>
                </a:solidFill>
              </a:rPr>
              <a:t>», «Абай залы», «</a:t>
            </a:r>
            <a:r>
              <a:rPr lang="ru-RU" sz="1700" b="1" dirty="0">
                <a:solidFill>
                  <a:srgbClr val="002060"/>
                </a:solidFill>
              </a:rPr>
              <a:t>Абай </a:t>
            </a:r>
            <a:r>
              <a:rPr lang="ru-RU" sz="1700" b="1" dirty="0" err="1" smtClean="0">
                <a:solidFill>
                  <a:srgbClr val="002060"/>
                </a:solidFill>
              </a:rPr>
              <a:t>бұрышы</a:t>
            </a:r>
            <a:r>
              <a:rPr lang="ru-RU" sz="1700" b="1" dirty="0" smtClean="0">
                <a:solidFill>
                  <a:srgbClr val="002060"/>
                </a:solidFill>
              </a:rPr>
              <a:t>». </a:t>
            </a:r>
            <a:r>
              <a:rPr lang="ru-RU" sz="1700" b="1" dirty="0">
                <a:solidFill>
                  <a:srgbClr val="002060"/>
                </a:solidFill>
              </a:rPr>
              <a:t>Участвовали 42 (84</a:t>
            </a:r>
            <a:r>
              <a:rPr lang="ru-RU" sz="1700" b="1" dirty="0" smtClean="0">
                <a:solidFill>
                  <a:srgbClr val="002060"/>
                </a:solidFill>
              </a:rPr>
              <a:t>%) из </a:t>
            </a:r>
            <a:r>
              <a:rPr lang="ru-RU" sz="1700" b="1" dirty="0">
                <a:solidFill>
                  <a:srgbClr val="002060"/>
                </a:solidFill>
              </a:rPr>
              <a:t>50 школ </a:t>
            </a:r>
            <a:r>
              <a:rPr lang="ru-RU" sz="1700" b="1" dirty="0" smtClean="0">
                <a:solidFill>
                  <a:srgbClr val="002060"/>
                </a:solidFill>
              </a:rPr>
              <a:t>города.</a:t>
            </a:r>
            <a:endParaRPr lang="ru-RU" sz="1700" b="1" dirty="0">
              <a:solidFill>
                <a:srgbClr val="002060"/>
              </a:solidFill>
            </a:endParaRPr>
          </a:p>
          <a:p>
            <a:pPr algn="just"/>
            <a:r>
              <a:rPr lang="ru-RU" sz="1700" b="1" dirty="0" smtClean="0">
                <a:solidFill>
                  <a:srgbClr val="002060"/>
                </a:solidFill>
              </a:rPr>
              <a:t>             В </a:t>
            </a:r>
            <a:r>
              <a:rPr lang="ru-RU" sz="1700" b="1" dirty="0">
                <a:solidFill>
                  <a:srgbClr val="002060"/>
                </a:solidFill>
              </a:rPr>
              <a:t>областном этапе XXI </a:t>
            </a:r>
            <a:r>
              <a:rPr lang="ru-RU" sz="1700" b="1" dirty="0" smtClean="0">
                <a:solidFill>
                  <a:srgbClr val="002060"/>
                </a:solidFill>
              </a:rPr>
              <a:t>Республиканских «Абай </a:t>
            </a:r>
            <a:r>
              <a:rPr lang="ru-RU" sz="1700" b="1" dirty="0" err="1" smtClean="0">
                <a:solidFill>
                  <a:srgbClr val="002060"/>
                </a:solidFill>
              </a:rPr>
              <a:t>оқулары</a:t>
            </a:r>
            <a:r>
              <a:rPr lang="ru-RU" sz="1700" b="1" dirty="0" smtClean="0">
                <a:solidFill>
                  <a:srgbClr val="002060"/>
                </a:solidFill>
              </a:rPr>
              <a:t>» </a:t>
            </a:r>
            <a:r>
              <a:rPr lang="ru-RU" sz="1700" b="1" dirty="0">
                <a:solidFill>
                  <a:srgbClr val="002060"/>
                </a:solidFill>
              </a:rPr>
              <a:t>в рамках 175-летия Абая  </a:t>
            </a:r>
            <a:r>
              <a:rPr lang="ru-RU" sz="1700" b="1" dirty="0" smtClean="0">
                <a:solidFill>
                  <a:srgbClr val="002060"/>
                </a:solidFill>
              </a:rPr>
              <a:t>приняли </a:t>
            </a:r>
            <a:r>
              <a:rPr lang="ru-RU" sz="1700" b="1" dirty="0">
                <a:solidFill>
                  <a:srgbClr val="002060"/>
                </a:solidFill>
              </a:rPr>
              <a:t>участие 6 </a:t>
            </a:r>
            <a:r>
              <a:rPr lang="ru-RU" sz="1700" b="1" dirty="0" smtClean="0">
                <a:solidFill>
                  <a:srgbClr val="002060"/>
                </a:solidFill>
              </a:rPr>
              <a:t>учеников, а 8 </a:t>
            </a:r>
            <a:r>
              <a:rPr lang="ru-RU" sz="1700" b="1" dirty="0">
                <a:solidFill>
                  <a:srgbClr val="002060"/>
                </a:solidFill>
              </a:rPr>
              <a:t>учеников приняли участие </a:t>
            </a:r>
            <a:r>
              <a:rPr lang="ru-RU" sz="1700" b="1" dirty="0" smtClean="0">
                <a:solidFill>
                  <a:srgbClr val="002060"/>
                </a:solidFill>
              </a:rPr>
              <a:t>конкурса «</a:t>
            </a:r>
            <a:r>
              <a:rPr lang="ru-RU" sz="1700" b="1" dirty="0">
                <a:solidFill>
                  <a:srgbClr val="002060"/>
                </a:solidFill>
              </a:rPr>
              <a:t>А</a:t>
            </a:r>
            <a:r>
              <a:rPr lang="ru-RU" sz="1700" b="1" dirty="0" smtClean="0">
                <a:solidFill>
                  <a:srgbClr val="002060"/>
                </a:solidFill>
              </a:rPr>
              <a:t>бай </a:t>
            </a:r>
            <a:r>
              <a:rPr lang="ru-RU" sz="1700" b="1" dirty="0" err="1" smtClean="0">
                <a:solidFill>
                  <a:srgbClr val="002060"/>
                </a:solidFill>
              </a:rPr>
              <a:t>әлемі</a:t>
            </a:r>
            <a:r>
              <a:rPr lang="ru-RU" sz="1700" b="1" dirty="0" smtClean="0">
                <a:solidFill>
                  <a:srgbClr val="002060"/>
                </a:solidFill>
              </a:rPr>
              <a:t>». </a:t>
            </a:r>
            <a:r>
              <a:rPr lang="ru-RU" sz="1700" b="1" i="1" dirty="0" smtClean="0">
                <a:solidFill>
                  <a:srgbClr val="C00000"/>
                </a:solidFill>
              </a:rPr>
              <a:t>3 учащихся заняли место  на республиканском конкурсе.</a:t>
            </a:r>
            <a:endParaRPr lang="ru-RU" sz="1700" b="1" i="1" dirty="0">
              <a:solidFill>
                <a:srgbClr val="C00000"/>
              </a:solidFill>
            </a:endParaRPr>
          </a:p>
          <a:p>
            <a:pPr algn="just"/>
            <a:r>
              <a:rPr lang="ru-RU" sz="1700" b="1" dirty="0">
                <a:solidFill>
                  <a:srgbClr val="002060"/>
                </a:solidFill>
              </a:rPr>
              <a:t>            Всего в областном конкурсе «</a:t>
            </a:r>
            <a:r>
              <a:rPr lang="ru-RU" sz="1700" b="1" dirty="0" smtClean="0">
                <a:solidFill>
                  <a:srgbClr val="002060"/>
                </a:solidFill>
              </a:rPr>
              <a:t>Абай </a:t>
            </a:r>
            <a:r>
              <a:rPr lang="ru-RU" sz="1700" b="1" dirty="0" err="1" smtClean="0">
                <a:solidFill>
                  <a:srgbClr val="002060"/>
                </a:solidFill>
              </a:rPr>
              <a:t>оқулары</a:t>
            </a:r>
            <a:r>
              <a:rPr lang="ru-RU" sz="1700" b="1" dirty="0" smtClean="0">
                <a:solidFill>
                  <a:srgbClr val="002060"/>
                </a:solidFill>
              </a:rPr>
              <a:t> </a:t>
            </a:r>
            <a:r>
              <a:rPr lang="ru-RU" sz="1700" b="1" dirty="0">
                <a:solidFill>
                  <a:srgbClr val="002060"/>
                </a:solidFill>
              </a:rPr>
              <a:t>- 2020» и областной олимпиаде по казахскому языку и литературе, посвященной 175-летию Абая </a:t>
            </a:r>
            <a:r>
              <a:rPr lang="ru-RU" sz="1700" b="1" i="1" dirty="0" smtClean="0">
                <a:solidFill>
                  <a:srgbClr val="C00000"/>
                </a:solidFill>
              </a:rPr>
              <a:t>приняли </a:t>
            </a:r>
            <a:r>
              <a:rPr lang="ru-RU" sz="1700" b="1" i="1" dirty="0">
                <a:solidFill>
                  <a:srgbClr val="C00000"/>
                </a:solidFill>
              </a:rPr>
              <a:t>участие 236 учащихся школ города, из них </a:t>
            </a:r>
            <a:r>
              <a:rPr lang="ru-RU" sz="1700" b="1" i="1" dirty="0" smtClean="0">
                <a:solidFill>
                  <a:srgbClr val="C00000"/>
                </a:solidFill>
              </a:rPr>
              <a:t>109(46,18</a:t>
            </a:r>
            <a:r>
              <a:rPr lang="ru-RU" sz="1700" b="1" i="1" dirty="0">
                <a:solidFill>
                  <a:srgbClr val="C00000"/>
                </a:solidFill>
              </a:rPr>
              <a:t>%) </a:t>
            </a:r>
            <a:r>
              <a:rPr lang="ru-RU" sz="1700" b="1" i="1" dirty="0" smtClean="0">
                <a:solidFill>
                  <a:srgbClr val="C00000"/>
                </a:solidFill>
              </a:rPr>
              <a:t>стали </a:t>
            </a:r>
            <a:r>
              <a:rPr lang="ru-RU" sz="1700" b="1" i="1" dirty="0">
                <a:solidFill>
                  <a:srgbClr val="C00000"/>
                </a:solidFill>
              </a:rPr>
              <a:t>победителями.</a:t>
            </a:r>
          </a:p>
          <a:p>
            <a:pPr algn="just"/>
            <a:r>
              <a:rPr lang="ru-RU" sz="1700" b="1" dirty="0" smtClean="0">
                <a:solidFill>
                  <a:srgbClr val="002060"/>
                </a:solidFill>
              </a:rPr>
              <a:t>             176 учащихся </a:t>
            </a:r>
            <a:r>
              <a:rPr lang="ru-RU" sz="1700" b="1" dirty="0">
                <a:solidFill>
                  <a:srgbClr val="002060"/>
                </a:solidFill>
              </a:rPr>
              <a:t>города приняли участие в городском этапе Республиканской олимпиады по казахскому языку </a:t>
            </a:r>
            <a:r>
              <a:rPr lang="ru-RU" sz="1700" b="1" dirty="0" smtClean="0">
                <a:solidFill>
                  <a:srgbClr val="002060"/>
                </a:solidFill>
              </a:rPr>
              <a:t>«</a:t>
            </a:r>
            <a:r>
              <a:rPr lang="ru-RU" sz="1700" b="1" dirty="0" err="1" smtClean="0">
                <a:solidFill>
                  <a:srgbClr val="002060"/>
                </a:solidFill>
              </a:rPr>
              <a:t>Жарқын</a:t>
            </a:r>
            <a:r>
              <a:rPr lang="ru-RU" sz="1700" b="1" dirty="0" smtClean="0">
                <a:solidFill>
                  <a:srgbClr val="002060"/>
                </a:solidFill>
              </a:rPr>
              <a:t> </a:t>
            </a:r>
            <a:r>
              <a:rPr lang="ru-RU" sz="1700" b="1" dirty="0" err="1" smtClean="0">
                <a:solidFill>
                  <a:srgbClr val="002060"/>
                </a:solidFill>
              </a:rPr>
              <a:t>болашақ</a:t>
            </a:r>
            <a:r>
              <a:rPr lang="ru-RU" sz="1700" b="1" dirty="0" smtClean="0">
                <a:solidFill>
                  <a:srgbClr val="002060"/>
                </a:solidFill>
              </a:rPr>
              <a:t>», </a:t>
            </a:r>
            <a:r>
              <a:rPr lang="ru-RU" sz="1700" b="1" dirty="0">
                <a:solidFill>
                  <a:srgbClr val="002060"/>
                </a:solidFill>
              </a:rPr>
              <a:t>организованной в рамках 175-летия </a:t>
            </a:r>
            <a:r>
              <a:rPr lang="ru-RU" sz="1700" b="1" dirty="0" smtClean="0">
                <a:solidFill>
                  <a:srgbClr val="002060"/>
                </a:solidFill>
              </a:rPr>
              <a:t>Абая, </a:t>
            </a:r>
            <a:r>
              <a:rPr lang="ru-RU" sz="1700" b="1" i="1" dirty="0">
                <a:solidFill>
                  <a:srgbClr val="C00000"/>
                </a:solidFill>
              </a:rPr>
              <a:t>из них 60 </a:t>
            </a:r>
            <a:r>
              <a:rPr lang="ru-RU" sz="1700" b="1" i="1" dirty="0" smtClean="0">
                <a:solidFill>
                  <a:srgbClr val="C00000"/>
                </a:solidFill>
              </a:rPr>
              <a:t>(</a:t>
            </a:r>
            <a:r>
              <a:rPr lang="ru-RU" sz="1700" b="1" i="1" dirty="0">
                <a:solidFill>
                  <a:srgbClr val="C00000"/>
                </a:solidFill>
              </a:rPr>
              <a:t>34,09%) </a:t>
            </a:r>
            <a:r>
              <a:rPr lang="ru-RU" sz="1700" b="1" i="1" dirty="0" smtClean="0">
                <a:solidFill>
                  <a:srgbClr val="C00000"/>
                </a:solidFill>
              </a:rPr>
              <a:t>заняли </a:t>
            </a:r>
            <a:r>
              <a:rPr lang="ru-RU" sz="1700" b="1" i="1" dirty="0">
                <a:solidFill>
                  <a:srgbClr val="C00000"/>
                </a:solidFill>
              </a:rPr>
              <a:t>призовые </a:t>
            </a:r>
            <a:r>
              <a:rPr lang="ru-RU" sz="1700" b="1" i="1" dirty="0" smtClean="0">
                <a:solidFill>
                  <a:srgbClr val="C00000"/>
                </a:solidFill>
              </a:rPr>
              <a:t> места</a:t>
            </a:r>
            <a:r>
              <a:rPr lang="ru-RU" sz="1700" b="1" i="1" dirty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sz="1700" b="1" dirty="0">
                <a:solidFill>
                  <a:srgbClr val="002060"/>
                </a:solidFill>
              </a:rPr>
              <a:t>          42 </a:t>
            </a:r>
            <a:r>
              <a:rPr lang="ru-RU" sz="1700" b="1" dirty="0" smtClean="0">
                <a:solidFill>
                  <a:srgbClr val="002060"/>
                </a:solidFill>
              </a:rPr>
              <a:t>учащихся </a:t>
            </a:r>
            <a:r>
              <a:rPr lang="ru-RU" sz="1700" b="1" dirty="0">
                <a:solidFill>
                  <a:srgbClr val="002060"/>
                </a:solidFill>
              </a:rPr>
              <a:t>приняли участие в организованном </a:t>
            </a:r>
            <a:r>
              <a:rPr lang="ru-RU" sz="1700" b="1" dirty="0" err="1">
                <a:solidFill>
                  <a:srgbClr val="002060"/>
                </a:solidFill>
              </a:rPr>
              <a:t>акиматом</a:t>
            </a:r>
            <a:r>
              <a:rPr lang="ru-RU" sz="1700" b="1" dirty="0">
                <a:solidFill>
                  <a:srgbClr val="002060"/>
                </a:solidFill>
              </a:rPr>
              <a:t> </a:t>
            </a:r>
            <a:r>
              <a:rPr lang="ru-RU" sz="1700" b="1" dirty="0" smtClean="0">
                <a:solidFill>
                  <a:srgbClr val="002060"/>
                </a:solidFill>
              </a:rPr>
              <a:t>Усть-Каменогорска </a:t>
            </a:r>
            <a:r>
              <a:rPr lang="ru-RU" sz="1700" b="1" dirty="0">
                <a:solidFill>
                  <a:srgbClr val="002060"/>
                </a:solidFill>
              </a:rPr>
              <a:t>мероприятии </a:t>
            </a:r>
            <a:r>
              <a:rPr lang="ru-RU" sz="1700" b="1" dirty="0" smtClean="0">
                <a:solidFill>
                  <a:srgbClr val="002060"/>
                </a:solidFill>
              </a:rPr>
              <a:t>выразительного </a:t>
            </a:r>
            <a:r>
              <a:rPr lang="ru-RU" sz="1700" b="1" dirty="0">
                <a:solidFill>
                  <a:srgbClr val="002060"/>
                </a:solidFill>
              </a:rPr>
              <a:t>чтения стихов на трех языках, посвященном 175-летию Абая, </a:t>
            </a:r>
            <a:r>
              <a:rPr lang="ru-RU" sz="1700" b="1" i="1" dirty="0">
                <a:solidFill>
                  <a:srgbClr val="C00000"/>
                </a:solidFill>
              </a:rPr>
              <a:t>из них 30 (71,4%) стали победителями.</a:t>
            </a:r>
          </a:p>
          <a:p>
            <a:pPr algn="just"/>
            <a:r>
              <a:rPr lang="ru-RU" sz="1700" b="1" dirty="0">
                <a:solidFill>
                  <a:srgbClr val="002060"/>
                </a:solidFill>
              </a:rPr>
              <a:t>          В ноябре прошли традиционные ежегодные «</a:t>
            </a:r>
            <a:r>
              <a:rPr lang="ru-RU" sz="1700" b="1" dirty="0" smtClean="0">
                <a:solidFill>
                  <a:srgbClr val="002060"/>
                </a:solidFill>
              </a:rPr>
              <a:t>Абай </a:t>
            </a:r>
            <a:r>
              <a:rPr lang="ru-RU" sz="1700" b="1" dirty="0" err="1" smtClean="0">
                <a:solidFill>
                  <a:srgbClr val="002060"/>
                </a:solidFill>
              </a:rPr>
              <a:t>оқулары</a:t>
            </a:r>
            <a:r>
              <a:rPr lang="ru-RU" sz="1700" b="1" dirty="0" smtClean="0">
                <a:solidFill>
                  <a:srgbClr val="002060"/>
                </a:solidFill>
              </a:rPr>
              <a:t>». </a:t>
            </a:r>
            <a:r>
              <a:rPr lang="ru-RU" sz="1700" b="1" i="1" dirty="0">
                <a:solidFill>
                  <a:srgbClr val="C00000"/>
                </a:solidFill>
              </a:rPr>
              <a:t>5-й этап проходил на казахском, русском, английском, немецком и французском языках. </a:t>
            </a:r>
            <a:r>
              <a:rPr lang="ru-RU" sz="1700" b="1" dirty="0">
                <a:solidFill>
                  <a:srgbClr val="002060"/>
                </a:solidFill>
              </a:rPr>
              <a:t>Всего в этом городском конкурсе </a:t>
            </a:r>
            <a:r>
              <a:rPr lang="ru-RU" sz="1700" b="1" i="1" dirty="0">
                <a:solidFill>
                  <a:srgbClr val="C00000"/>
                </a:solidFill>
              </a:rPr>
              <a:t>приняли участие 106 </a:t>
            </a:r>
            <a:r>
              <a:rPr lang="ru-RU" sz="1700" b="1" i="1" dirty="0" smtClean="0">
                <a:solidFill>
                  <a:srgbClr val="C00000"/>
                </a:solidFill>
              </a:rPr>
              <a:t>учащихся, </a:t>
            </a:r>
            <a:r>
              <a:rPr lang="ru-RU" sz="1700" b="1" i="1" dirty="0">
                <a:solidFill>
                  <a:srgbClr val="C00000"/>
                </a:solidFill>
              </a:rPr>
              <a:t>из </a:t>
            </a:r>
            <a:r>
              <a:rPr lang="ru-RU" sz="1700" b="1" i="1">
                <a:solidFill>
                  <a:srgbClr val="C00000"/>
                </a:solidFill>
              </a:rPr>
              <a:t>них </a:t>
            </a:r>
            <a:r>
              <a:rPr lang="ru-RU" sz="1700" b="1" i="1" smtClean="0">
                <a:solidFill>
                  <a:srgbClr val="C00000"/>
                </a:solidFill>
              </a:rPr>
              <a:t>71 (66,9%) </a:t>
            </a:r>
            <a:r>
              <a:rPr lang="ru-RU" sz="1700" b="1" i="1" dirty="0">
                <a:solidFill>
                  <a:srgbClr val="C00000"/>
                </a:solidFill>
              </a:rPr>
              <a:t>стали победителями.</a:t>
            </a:r>
          </a:p>
        </p:txBody>
      </p:sp>
    </p:spTree>
    <p:extLst>
      <p:ext uri="{BB962C8B-B14F-4D97-AF65-F5344CB8AC3E}">
        <p14:creationId xmlns="" xmlns:p14="http://schemas.microsoft.com/office/powerpoint/2010/main" val="137178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          </a:t>
            </a:r>
            <a:r>
              <a:rPr lang="ru-RU" b="1" dirty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достижениях вышеперечисленных школ </a:t>
            </a:r>
            <a:r>
              <a:rPr lang="ru-RU" b="1" dirty="0" smtClean="0">
                <a:solidFill>
                  <a:srgbClr val="002060"/>
                </a:solidFill>
              </a:rPr>
              <a:t>в конкурсах посвященных  175  - </a:t>
            </a:r>
            <a:r>
              <a:rPr lang="ru-RU" b="1" dirty="0" err="1" smtClean="0">
                <a:solidFill>
                  <a:srgbClr val="002060"/>
                </a:solidFill>
              </a:rPr>
              <a:t>летию</a:t>
            </a:r>
            <a:r>
              <a:rPr lang="ru-RU" b="1" dirty="0" smtClean="0">
                <a:solidFill>
                  <a:srgbClr val="002060"/>
                </a:solidFill>
              </a:rPr>
              <a:t> Абая: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20472696"/>
              </p:ext>
            </p:extLst>
          </p:nvPr>
        </p:nvGraphicFramePr>
        <p:xfrm>
          <a:off x="-2" y="1339028"/>
          <a:ext cx="9144001" cy="4474715"/>
        </p:xfrm>
        <a:graphic>
          <a:graphicData uri="http://schemas.openxmlformats.org/drawingml/2006/table">
            <a:tbl>
              <a:tblPr firstRow="1" firstCol="1" bandRow="1"/>
              <a:tblGrid>
                <a:gridCol w="380203"/>
                <a:gridCol w="912667"/>
                <a:gridCol w="2325889"/>
                <a:gridCol w="1422340"/>
                <a:gridCol w="2455359"/>
                <a:gridCol w="1647543"/>
              </a:tblGrid>
              <a:tr h="2431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Мектеп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Облыстық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Нәтижесі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Республикалық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Нәтижесі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2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Интерактивті диктант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(8-10 сынып)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 оқушы қатысты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«Өлең сөздің патшасы»,  «Қыс» өлеңін мәнерлеп оқу 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«Көркем жазу» атты  сайыс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 орын - 6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 орын - 4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7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«Абай оқулары» байқауы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ІІ, ІІІ дәрежелі диплом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«Абай оқулары» байқауы, «Абайды оқы, таңырқа»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 орын - 2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 дәрежелі диплом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10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«Абай жолы» зияткерлік байқауы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 орын - 2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 орын - 5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ІІІ орын - 1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«Абай оқулары» байқауы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 орын - 3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27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Мәнерлеп оқу сайысы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Ғылыми-практиклық конференция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 орын - 2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«Абай - дана, Абай - дара қазақта»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«Сөз шеберлер «байқауы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 орын - 1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ІІІ орын - 1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30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«Жарын болашақ» пәндік олимпиадасы (Абайға арналған)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ІІІ орын - 1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«Әлем таныған ұлы Абай»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 орын – 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І, ІІ дәрежелі диплом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36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«Абай қазақ поэзиясының биік шыңы»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ІІІ орын - 1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«Ұлы даланың ұлы тұлғасы - Абай», «Абай - дана, Абай - дара қазақта»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 орын - 6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ІІ орын - 2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1158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5571" y="547882"/>
            <a:ext cx="9144000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	</a:t>
            </a:r>
            <a:r>
              <a:rPr lang="ru-RU" sz="2300" b="1" dirty="0" smtClean="0">
                <a:solidFill>
                  <a:srgbClr val="002060"/>
                </a:solidFill>
              </a:rPr>
              <a:t>Визуальная информация очень </a:t>
            </a:r>
            <a:r>
              <a:rPr lang="ru-RU" sz="2300" b="1" dirty="0">
                <a:solidFill>
                  <a:srgbClr val="002060"/>
                </a:solidFill>
              </a:rPr>
              <a:t>важна. Тексты, содержащиеся в информации, </a:t>
            </a:r>
            <a:r>
              <a:rPr lang="ru-RU" sz="2300" b="1" i="1" dirty="0">
                <a:solidFill>
                  <a:srgbClr val="C00000"/>
                </a:solidFill>
              </a:rPr>
              <a:t>соответствуют статье 21 Закона Республики Казахстан «О языках».</a:t>
            </a:r>
          </a:p>
          <a:p>
            <a:pPr algn="just"/>
            <a:r>
              <a:rPr lang="ru-RU" sz="2300" b="1" dirty="0" smtClean="0">
                <a:solidFill>
                  <a:srgbClr val="002060"/>
                </a:solidFill>
              </a:rPr>
              <a:t>	В </a:t>
            </a:r>
            <a:r>
              <a:rPr lang="ru-RU" sz="2300" b="1" dirty="0">
                <a:solidFill>
                  <a:srgbClr val="002060"/>
                </a:solidFill>
              </a:rPr>
              <a:t>заключение следует отметить, что реализация Закона «О языке» и Государственной программы реализации языковой политики в Республике Казахстан на 2020-2025 годы </a:t>
            </a:r>
            <a:r>
              <a:rPr lang="ru-RU" sz="2300" b="1" i="1" dirty="0">
                <a:solidFill>
                  <a:srgbClr val="C00000"/>
                </a:solidFill>
              </a:rPr>
              <a:t>в общеобразовательных школах № 2, 7, 27, 30, 36 и </a:t>
            </a:r>
            <a:r>
              <a:rPr lang="ru-RU" sz="2300" b="1" i="1" dirty="0" smtClean="0">
                <a:solidFill>
                  <a:srgbClr val="C00000"/>
                </a:solidFill>
              </a:rPr>
              <a:t>школе-гимназии № 10 реализуется не на достаточном уровне. </a:t>
            </a:r>
            <a:endParaRPr lang="ru-RU" sz="2300" b="1" i="1" dirty="0">
              <a:solidFill>
                <a:srgbClr val="C00000"/>
              </a:solidFill>
            </a:endParaRPr>
          </a:p>
          <a:p>
            <a:pPr algn="just"/>
            <a:r>
              <a:rPr lang="ru-RU" sz="2300" b="1" dirty="0" smtClean="0">
                <a:solidFill>
                  <a:srgbClr val="002060"/>
                </a:solidFill>
              </a:rPr>
              <a:t>	Поднять </a:t>
            </a:r>
            <a:r>
              <a:rPr lang="ru-RU" sz="2300" b="1" dirty="0">
                <a:solidFill>
                  <a:srgbClr val="002060"/>
                </a:solidFill>
              </a:rPr>
              <a:t>статус языка можно только за счет повышения уровня преподавания предмета, практической реализации всех мероприятий, проведения конкурсов на двух языках, повышения </a:t>
            </a:r>
            <a:r>
              <a:rPr lang="ru-RU" sz="2300" b="1" dirty="0" smtClean="0">
                <a:solidFill>
                  <a:srgbClr val="002060"/>
                </a:solidFill>
              </a:rPr>
              <a:t>интереса учащихся </a:t>
            </a:r>
            <a:r>
              <a:rPr lang="ru-RU" sz="2300" b="1" dirty="0">
                <a:solidFill>
                  <a:srgbClr val="002060"/>
                </a:solidFill>
              </a:rPr>
              <a:t>к государственному языку и </a:t>
            </a:r>
            <a:r>
              <a:rPr lang="ru-RU" sz="2300" b="1" dirty="0" smtClean="0">
                <a:solidFill>
                  <a:srgbClr val="002060"/>
                </a:solidFill>
              </a:rPr>
              <a:t>развитию </a:t>
            </a:r>
            <a:r>
              <a:rPr lang="ru-RU" sz="2300" b="1" dirty="0">
                <a:solidFill>
                  <a:srgbClr val="002060"/>
                </a:solidFill>
              </a:rPr>
              <a:t>их коммуникативных навыков на государственном языке.</a:t>
            </a:r>
          </a:p>
        </p:txBody>
      </p:sp>
    </p:spTree>
    <p:extLst>
      <p:ext uri="{BB962C8B-B14F-4D97-AF65-F5344CB8AC3E}">
        <p14:creationId xmlns="" xmlns:p14="http://schemas.microsoft.com/office/powerpoint/2010/main" val="265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Решение Совета ГорОО от 25.12.2020 г.</a:t>
            </a: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«О реализации </a:t>
            </a:r>
            <a:r>
              <a:rPr lang="kk-KZ" b="1" dirty="0" smtClean="0">
                <a:solidFill>
                  <a:srgbClr val="002060"/>
                </a:solidFill>
              </a:rPr>
              <a:t>  Закона о языках и </a:t>
            </a:r>
            <a:r>
              <a:rPr lang="ru-RU" b="1" dirty="0" err="1" smtClean="0">
                <a:solidFill>
                  <a:srgbClr val="002060"/>
                </a:solidFill>
              </a:rPr>
              <a:t>Государственн</a:t>
            </a:r>
            <a:r>
              <a:rPr lang="kk-KZ" b="1" dirty="0" smtClean="0">
                <a:solidFill>
                  <a:srgbClr val="002060"/>
                </a:solidFill>
              </a:rPr>
              <a:t>ой</a:t>
            </a:r>
            <a:r>
              <a:rPr lang="ru-RU" b="1" dirty="0" smtClean="0">
                <a:solidFill>
                  <a:srgbClr val="002060"/>
                </a:solidFill>
              </a:rPr>
              <a:t> программ</a:t>
            </a:r>
            <a:r>
              <a:rPr lang="kk-KZ" b="1" dirty="0" smtClean="0">
                <a:solidFill>
                  <a:srgbClr val="002060"/>
                </a:solidFill>
              </a:rPr>
              <a:t>ы</a:t>
            </a:r>
            <a:r>
              <a:rPr lang="ru-RU" b="1" dirty="0" smtClean="0">
                <a:solidFill>
                  <a:srgbClr val="002060"/>
                </a:solidFill>
              </a:rPr>
              <a:t> по языковой политик</a:t>
            </a:r>
            <a:r>
              <a:rPr lang="kk-KZ" b="1" dirty="0" smtClean="0">
                <a:solidFill>
                  <a:srgbClr val="002060"/>
                </a:solidFill>
              </a:rPr>
              <a:t>е</a:t>
            </a:r>
            <a:r>
              <a:rPr lang="ru-RU" b="1" dirty="0" smtClean="0">
                <a:solidFill>
                  <a:srgbClr val="002060"/>
                </a:solidFill>
              </a:rPr>
              <a:t> в Республике Казахстан на 2020 - 2025 годы  в организациях образования города»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kk-KZ" b="1" dirty="0" smtClean="0">
                <a:solidFill>
                  <a:srgbClr val="002060"/>
                </a:solidFill>
              </a:rPr>
              <a:t>(школа - гимназия № 10 и школы </a:t>
            </a:r>
            <a:r>
              <a:rPr lang="ru-RU" b="1" dirty="0" smtClean="0">
                <a:solidFill>
                  <a:srgbClr val="002060"/>
                </a:solidFill>
              </a:rPr>
              <a:t>№ 2, 7, </a:t>
            </a:r>
            <a:r>
              <a:rPr lang="kk-KZ" b="1" dirty="0" smtClean="0">
                <a:solidFill>
                  <a:srgbClr val="002060"/>
                </a:solidFill>
              </a:rPr>
              <a:t>27, </a:t>
            </a:r>
            <a:r>
              <a:rPr lang="ru-RU" b="1" dirty="0" smtClean="0">
                <a:solidFill>
                  <a:srgbClr val="002060"/>
                </a:solidFill>
              </a:rPr>
              <a:t>30, 36</a:t>
            </a:r>
            <a:r>
              <a:rPr lang="kk-KZ" b="1" dirty="0" smtClean="0">
                <a:solidFill>
                  <a:srgbClr val="002060"/>
                </a:solidFill>
              </a:rPr>
              <a:t>)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kk-KZ" sz="17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kk-KZ" sz="17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Заслушав и обсудив вопрос </a:t>
            </a:r>
            <a:r>
              <a:rPr lang="ru-RU" sz="1700" b="1" dirty="0" smtClean="0">
                <a:solidFill>
                  <a:srgbClr val="002060"/>
                </a:solidFill>
              </a:rPr>
              <a:t>«О реализации </a:t>
            </a:r>
            <a:r>
              <a:rPr lang="kk-KZ" sz="1700" b="1" dirty="0" smtClean="0">
                <a:solidFill>
                  <a:srgbClr val="002060"/>
                </a:solidFill>
              </a:rPr>
              <a:t>  Закона о языках и </a:t>
            </a:r>
            <a:r>
              <a:rPr lang="ru-RU" sz="1700" b="1" dirty="0" err="1" smtClean="0">
                <a:solidFill>
                  <a:srgbClr val="002060"/>
                </a:solidFill>
              </a:rPr>
              <a:t>Государственн</a:t>
            </a:r>
            <a:r>
              <a:rPr lang="kk-KZ" sz="1700" b="1" dirty="0" smtClean="0">
                <a:solidFill>
                  <a:srgbClr val="002060"/>
                </a:solidFill>
              </a:rPr>
              <a:t>ой</a:t>
            </a:r>
            <a:r>
              <a:rPr lang="ru-RU" sz="1700" b="1" dirty="0" smtClean="0">
                <a:solidFill>
                  <a:srgbClr val="002060"/>
                </a:solidFill>
              </a:rPr>
              <a:t> программ</a:t>
            </a:r>
            <a:r>
              <a:rPr lang="kk-KZ" sz="1700" b="1" dirty="0" smtClean="0">
                <a:solidFill>
                  <a:srgbClr val="002060"/>
                </a:solidFill>
              </a:rPr>
              <a:t>ы</a:t>
            </a:r>
            <a:r>
              <a:rPr lang="ru-RU" sz="1700" b="1" dirty="0" smtClean="0">
                <a:solidFill>
                  <a:srgbClr val="002060"/>
                </a:solidFill>
              </a:rPr>
              <a:t> по языковой политик</a:t>
            </a:r>
            <a:r>
              <a:rPr lang="kk-KZ" sz="1700" b="1" dirty="0" smtClean="0">
                <a:solidFill>
                  <a:srgbClr val="002060"/>
                </a:solidFill>
              </a:rPr>
              <a:t>е</a:t>
            </a:r>
            <a:r>
              <a:rPr lang="ru-RU" sz="1700" b="1" dirty="0" smtClean="0">
                <a:solidFill>
                  <a:srgbClr val="002060"/>
                </a:solidFill>
              </a:rPr>
              <a:t> в Республике Казахстан на 2020 - 2025 годы  в организациях образования города» </a:t>
            </a:r>
            <a:r>
              <a:rPr lang="kk-KZ" sz="1700" b="1" dirty="0" smtClean="0">
                <a:solidFill>
                  <a:srgbClr val="002060"/>
                </a:solidFill>
              </a:rPr>
              <a:t>школа - гимназия № 10 и школы </a:t>
            </a:r>
            <a:r>
              <a:rPr lang="ru-RU" sz="1700" b="1" dirty="0" smtClean="0">
                <a:solidFill>
                  <a:srgbClr val="002060"/>
                </a:solidFill>
              </a:rPr>
              <a:t>№ 2, 7, </a:t>
            </a:r>
            <a:r>
              <a:rPr lang="kk-KZ" sz="1700" b="1" dirty="0" smtClean="0">
                <a:solidFill>
                  <a:srgbClr val="002060"/>
                </a:solidFill>
              </a:rPr>
              <a:t>27, </a:t>
            </a:r>
            <a:r>
              <a:rPr lang="ru-RU" sz="1700" b="1" dirty="0" smtClean="0">
                <a:solidFill>
                  <a:srgbClr val="002060"/>
                </a:solidFill>
              </a:rPr>
              <a:t>30, 36</a:t>
            </a:r>
            <a:r>
              <a:rPr lang="kk-KZ" sz="1700" b="1" dirty="0" smtClean="0">
                <a:solidFill>
                  <a:srgbClr val="002060"/>
                </a:solidFill>
              </a:rPr>
              <a:t> </a:t>
            </a:r>
            <a:r>
              <a:rPr lang="ru-RU" sz="1700" b="1" dirty="0" smtClean="0">
                <a:solidFill>
                  <a:srgbClr val="002060"/>
                </a:solidFill>
                <a:cs typeface="Times New Roman" pitchFamily="18" charset="0"/>
              </a:rPr>
              <a:t>	</a:t>
            </a:r>
            <a:r>
              <a:rPr lang="kk-KZ" sz="17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Совет  ГорОО  отмечает, что в перечисленных  организациях  образования  проводится  определенная работа по реализации Государственной программы:</a:t>
            </a:r>
            <a:endParaRPr lang="ru-RU" sz="17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17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1. Вопросы </a:t>
            </a:r>
            <a:r>
              <a:rPr lang="ru-RU" sz="1700" b="1" dirty="0" smtClean="0">
                <a:solidFill>
                  <a:srgbClr val="002060"/>
                </a:solidFill>
              </a:rPr>
              <a:t>«О реализации </a:t>
            </a:r>
            <a:r>
              <a:rPr lang="kk-KZ" sz="1700" b="1" dirty="0" smtClean="0">
                <a:solidFill>
                  <a:srgbClr val="002060"/>
                </a:solidFill>
              </a:rPr>
              <a:t>  Закона о языках и </a:t>
            </a:r>
            <a:r>
              <a:rPr lang="ru-RU" sz="1700" b="1" dirty="0" err="1" smtClean="0">
                <a:solidFill>
                  <a:srgbClr val="002060"/>
                </a:solidFill>
              </a:rPr>
              <a:t>Государственн</a:t>
            </a:r>
            <a:r>
              <a:rPr lang="kk-KZ" sz="1700" b="1" dirty="0" smtClean="0">
                <a:solidFill>
                  <a:srgbClr val="002060"/>
                </a:solidFill>
              </a:rPr>
              <a:t>ой</a:t>
            </a:r>
            <a:r>
              <a:rPr lang="ru-RU" sz="1700" b="1" dirty="0" smtClean="0">
                <a:solidFill>
                  <a:srgbClr val="002060"/>
                </a:solidFill>
              </a:rPr>
              <a:t> программ</a:t>
            </a:r>
            <a:r>
              <a:rPr lang="kk-KZ" sz="1700" b="1" dirty="0" smtClean="0">
                <a:solidFill>
                  <a:srgbClr val="002060"/>
                </a:solidFill>
              </a:rPr>
              <a:t>ы</a:t>
            </a:r>
            <a:r>
              <a:rPr lang="ru-RU" sz="1700" b="1" dirty="0" smtClean="0">
                <a:solidFill>
                  <a:srgbClr val="002060"/>
                </a:solidFill>
              </a:rPr>
              <a:t> по языковой политик</a:t>
            </a:r>
            <a:r>
              <a:rPr lang="kk-KZ" sz="1700" b="1" dirty="0" smtClean="0">
                <a:solidFill>
                  <a:srgbClr val="002060"/>
                </a:solidFill>
              </a:rPr>
              <a:t>е</a:t>
            </a:r>
            <a:r>
              <a:rPr lang="ru-RU" sz="1700" b="1" dirty="0" smtClean="0">
                <a:solidFill>
                  <a:srgbClr val="002060"/>
                </a:solidFill>
              </a:rPr>
              <a:t> в Республике Казахстан на 2020 - 2025 годы  в организациях образования города» </a:t>
            </a:r>
            <a:r>
              <a:rPr lang="kk-KZ" sz="17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расматриваются  на педсоветах и совещаниях при директоре. </a:t>
            </a:r>
            <a:endParaRPr lang="ru-RU" sz="17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17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2.При оформлении протоколов соблюдается  двуязычие.</a:t>
            </a:r>
            <a:endParaRPr lang="ru-RU" sz="17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17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3.Учителя  казахского  языка  своевременно  проходят  курсовую переподготовку.</a:t>
            </a:r>
            <a:endParaRPr lang="ru-RU" sz="17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17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4. Учащиеся  </a:t>
            </a:r>
            <a:r>
              <a:rPr lang="ru-RU" sz="1700" b="1" dirty="0" smtClean="0">
                <a:solidFill>
                  <a:srgbClr val="002060"/>
                </a:solidFill>
                <a:cs typeface="Times New Roman" pitchFamily="18" charset="0"/>
              </a:rPr>
              <a:t>школ № 2, 7, 27, 30, 36 и школы-гимназии </a:t>
            </a:r>
            <a:r>
              <a:rPr lang="kk-KZ" sz="1700" b="1" dirty="0" smtClean="0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sz="1700" b="1" dirty="0" smtClean="0">
                <a:solidFill>
                  <a:srgbClr val="002060"/>
                </a:solidFill>
                <a:cs typeface="Times New Roman" pitchFamily="18" charset="0"/>
              </a:rPr>
              <a:t>10 приняли активное участие в конкурсах на государственном языке, заняли призовые места на городском, областном, республиканском  уровнях. </a:t>
            </a:r>
          </a:p>
        </p:txBody>
      </p:sp>
    </p:spTree>
    <p:extLst>
      <p:ext uri="{BB962C8B-B14F-4D97-AF65-F5344CB8AC3E}">
        <p14:creationId xmlns="" xmlns:p14="http://schemas.microsoft.com/office/powerpoint/2010/main" val="268266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Совет ГорОО решает:</a:t>
            </a: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І. Городскому  методическому кабинету:  </a:t>
            </a: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1. Оказывать  методическую  поддержку по реализации </a:t>
            </a:r>
            <a:r>
              <a:rPr lang="kk-KZ" dirty="0" smtClean="0">
                <a:solidFill>
                  <a:srgbClr val="002060"/>
                </a:solidFill>
              </a:rPr>
              <a:t>Закона о языках и </a:t>
            </a:r>
            <a:r>
              <a:rPr lang="ru-RU" dirty="0" err="1" smtClean="0">
                <a:solidFill>
                  <a:srgbClr val="002060"/>
                </a:solidFill>
              </a:rPr>
              <a:t>Государственн</a:t>
            </a:r>
            <a:r>
              <a:rPr lang="kk-KZ" dirty="0" smtClean="0">
                <a:solidFill>
                  <a:srgbClr val="002060"/>
                </a:solidFill>
              </a:rPr>
              <a:t>ой</a:t>
            </a:r>
            <a:r>
              <a:rPr lang="ru-RU" dirty="0" smtClean="0">
                <a:solidFill>
                  <a:srgbClr val="002060"/>
                </a:solidFill>
              </a:rPr>
              <a:t> программ</a:t>
            </a:r>
            <a:r>
              <a:rPr lang="kk-KZ" dirty="0" smtClean="0">
                <a:solidFill>
                  <a:srgbClr val="002060"/>
                </a:solidFill>
              </a:rPr>
              <a:t>ы</a:t>
            </a:r>
            <a:r>
              <a:rPr lang="ru-RU" dirty="0" smtClean="0">
                <a:solidFill>
                  <a:srgbClr val="002060"/>
                </a:solidFill>
              </a:rPr>
              <a:t> по языковой политик</a:t>
            </a:r>
            <a:r>
              <a:rPr lang="kk-KZ" dirty="0" smtClean="0">
                <a:solidFill>
                  <a:srgbClr val="002060"/>
                </a:solidFill>
              </a:rPr>
              <a:t>е</a:t>
            </a:r>
            <a:r>
              <a:rPr lang="ru-RU" dirty="0" smtClean="0">
                <a:solidFill>
                  <a:srgbClr val="002060"/>
                </a:solidFill>
              </a:rPr>
              <a:t> в Республике Казахстан на 2020 - 2025 годы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b="1" dirty="0" smtClean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ІІ. Директорам всех школах:</a:t>
            </a: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І.Держать на постоянном контроле: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1. Выполнение</a:t>
            </a: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kk-KZ" dirty="0" smtClean="0">
                <a:solidFill>
                  <a:srgbClr val="002060"/>
                </a:solidFill>
              </a:rPr>
              <a:t>Закона о языках и </a:t>
            </a:r>
            <a:r>
              <a:rPr lang="ru-RU" dirty="0" err="1" smtClean="0">
                <a:solidFill>
                  <a:srgbClr val="002060"/>
                </a:solidFill>
              </a:rPr>
              <a:t>Государственн</a:t>
            </a:r>
            <a:r>
              <a:rPr lang="kk-KZ" dirty="0" smtClean="0">
                <a:solidFill>
                  <a:srgbClr val="002060"/>
                </a:solidFill>
              </a:rPr>
              <a:t>ой</a:t>
            </a:r>
            <a:r>
              <a:rPr lang="ru-RU" dirty="0" smtClean="0">
                <a:solidFill>
                  <a:srgbClr val="002060"/>
                </a:solidFill>
              </a:rPr>
              <a:t> программ</a:t>
            </a:r>
            <a:r>
              <a:rPr lang="kk-KZ" dirty="0" smtClean="0">
                <a:solidFill>
                  <a:srgbClr val="002060"/>
                </a:solidFill>
              </a:rPr>
              <a:t>ы</a:t>
            </a:r>
            <a:r>
              <a:rPr lang="ru-RU" dirty="0" smtClean="0">
                <a:solidFill>
                  <a:srgbClr val="002060"/>
                </a:solidFill>
              </a:rPr>
              <a:t> по языковой политик</a:t>
            </a:r>
            <a:r>
              <a:rPr lang="kk-KZ" dirty="0" smtClean="0">
                <a:solidFill>
                  <a:srgbClr val="002060"/>
                </a:solidFill>
              </a:rPr>
              <a:t>е</a:t>
            </a:r>
            <a:r>
              <a:rPr lang="ru-RU" dirty="0" smtClean="0">
                <a:solidFill>
                  <a:srgbClr val="002060"/>
                </a:solidFill>
              </a:rPr>
              <a:t> в Республике Казахстан на 2020 - 2025 годы</a:t>
            </a: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» </a:t>
            </a: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(постоянно).</a:t>
            </a:r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 Держать</a:t>
            </a: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rgbClr val="002060"/>
                </a:solidFill>
                <a:cs typeface="Times New Roman" pitchFamily="18" charset="0"/>
              </a:rPr>
              <a:t>внутришкольном</a:t>
            </a: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 контроле вопрос языкового обучения в соответствии с европейскими стандартами (</a:t>
            </a:r>
            <a:r>
              <a:rPr lang="ru-RU" dirty="0" err="1" smtClean="0">
                <a:solidFill>
                  <a:srgbClr val="002060"/>
                </a:solidFill>
                <a:cs typeface="Times New Roman" pitchFamily="18" charset="0"/>
              </a:rPr>
              <a:t>аудирование</a:t>
            </a: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, чтение, говорение, письмо)</a:t>
            </a:r>
            <a:r>
              <a:rPr lang="ru-RU" i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и языковая ориентация</a:t>
            </a: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(</a:t>
            </a:r>
            <a:r>
              <a:rPr lang="kk-KZ" b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постоянно).</a:t>
            </a: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solidFill>
                  <a:srgbClr val="002060"/>
                </a:solidFill>
                <a:cs typeface="Times New Roman" pitchFamily="18" charset="0"/>
              </a:rPr>
              <a:t>3.</a:t>
            </a: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При аттестации педагогов, смотреть на соответстствие заявленной категории требованиям аттестации.</a:t>
            </a:r>
            <a:endParaRPr lang="ru-RU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ІІІ. Заместителям по учебной-воспитательной работе организации:</a:t>
            </a: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При посещении занятий контролировать и вносить предложения по развитию общения на государственном языке, устной речи.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 Постоянно проводить работу с учащися  для овладение государственного языка до уровней </a:t>
            </a:r>
            <a:r>
              <a:rPr lang="ru-RU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А1, А2</a:t>
            </a:r>
            <a:r>
              <a:rPr lang="kk-KZ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, В1, В2, С1.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solidFill>
                  <a:srgbClr val="002060"/>
                </a:solidFill>
                <a:cs typeface="Times New Roman" pitchFamily="18" charset="0"/>
              </a:rPr>
              <a:t>3. Взят на контроль участие педагогов в конкурсах профессионального мастерства,  НПК, защите на КЭС авторских работ и т.д.</a:t>
            </a:r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36912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3852567"/>
          <a:ext cx="8229600" cy="1118192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1118192">
                <a:tc>
                  <a:txBody>
                    <a:bodyPr/>
                    <a:lstStyle/>
                    <a:p>
                      <a:pPr algn="ctr" fontAlgn="t"/>
                      <a:endParaRPr lang="ru-RU" sz="1700" dirty="0">
                        <a:effectLst/>
                      </a:endParaRPr>
                    </a:p>
                  </a:txBody>
                  <a:tcPr marL="46130" marR="46130" marT="27678" marB="2767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33352840"/>
              </p:ext>
            </p:extLst>
          </p:nvPr>
        </p:nvGraphicFramePr>
        <p:xfrm>
          <a:off x="-1704109" y="49252908"/>
          <a:ext cx="9661208" cy="12947820"/>
        </p:xfrm>
        <a:graphic>
          <a:graphicData uri="http://schemas.openxmlformats.org/drawingml/2006/table">
            <a:tbl>
              <a:tblPr/>
              <a:tblGrid>
                <a:gridCol w="2797702"/>
                <a:gridCol w="3431753"/>
                <a:gridCol w="3431753"/>
              </a:tblGrid>
              <a:tr h="11479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573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573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26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26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659" marR="5659" marT="3395" marB="3395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067175" y="2339588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0814" y="764704"/>
            <a:ext cx="916481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E1E1E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Государственная программа по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реализации языковой политики в Республике Казахстан на 2020 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2025 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годы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Утверждена  постановлением Правительства  Республики Казахстан   от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31 декабря 2019 года 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 № 1045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sz="2000" b="1" dirty="0">
              <a:solidFill>
                <a:srgbClr val="C00000"/>
              </a:solidFill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</a:rPr>
              <a:t>	</a:t>
            </a:r>
            <a:r>
              <a:rPr lang="ru-RU" sz="2000" b="1" dirty="0" smtClean="0">
                <a:solidFill>
                  <a:srgbClr val="C00000"/>
                </a:solidFill>
              </a:rPr>
              <a:t>Цель</a:t>
            </a:r>
            <a:r>
              <a:rPr lang="ru-RU" sz="2000" b="1" dirty="0">
                <a:solidFill>
                  <a:srgbClr val="C00000"/>
                </a:solidFill>
              </a:rPr>
              <a:t>: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  <a:endParaRPr lang="ru-RU" sz="2000" dirty="0" smtClean="0">
              <a:solidFill>
                <a:srgbClr val="000000"/>
              </a:solidFill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Ведение </a:t>
            </a:r>
            <a:r>
              <a:rPr lang="ru-RU" sz="2000" b="1" dirty="0">
                <a:solidFill>
                  <a:srgbClr val="002060"/>
                </a:solidFill>
              </a:rPr>
              <a:t>гармоничной языковой политики, направленной на модернизацию казахского языка на основе </a:t>
            </a:r>
            <a:r>
              <a:rPr lang="ru-RU" sz="2000" b="1" dirty="0" err="1" smtClean="0">
                <a:solidFill>
                  <a:srgbClr val="002060"/>
                </a:solidFill>
              </a:rPr>
              <a:t>латинографического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алфавита, дальнейшее повышение языковой культуры и развитие языкового капитала, обеспечивая полноценную деятельность казахского языка как государственного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</a:rPr>
              <a:t>	</a:t>
            </a:r>
            <a:r>
              <a:rPr lang="ru-RU" sz="2000" b="1" dirty="0" smtClean="0">
                <a:solidFill>
                  <a:srgbClr val="C00000"/>
                </a:solidFill>
              </a:rPr>
              <a:t>Задачи: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r>
              <a:rPr lang="ru-RU" sz="2000" b="1" dirty="0">
                <a:solidFill>
                  <a:srgbClr val="002060"/>
                </a:solidFill>
              </a:rPr>
              <a:t>. Модернизация казахского языка на основе </a:t>
            </a:r>
            <a:r>
              <a:rPr lang="ru-RU" sz="2000" b="1" dirty="0" err="1" smtClean="0">
                <a:solidFill>
                  <a:srgbClr val="002060"/>
                </a:solidFill>
              </a:rPr>
              <a:t>латинографического</a:t>
            </a:r>
            <a:r>
              <a:rPr lang="ru-RU" sz="2000" b="1" dirty="0" smtClean="0">
                <a:solidFill>
                  <a:srgbClr val="002060"/>
                </a:solidFill>
              </a:rPr>
              <a:t> алфавита.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	2</a:t>
            </a:r>
            <a:r>
              <a:rPr lang="ru-RU" sz="2000" b="1" dirty="0">
                <a:solidFill>
                  <a:srgbClr val="002060"/>
                </a:solidFill>
              </a:rPr>
              <a:t>. Усиление роли государственного языка как языка </a:t>
            </a:r>
            <a:r>
              <a:rPr lang="ru-RU" sz="2000" b="1" dirty="0" smtClean="0">
                <a:solidFill>
                  <a:srgbClr val="002060"/>
                </a:solidFill>
              </a:rPr>
              <a:t>межэтнического общения в международной коммуникации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	3</a:t>
            </a:r>
            <a:r>
              <a:rPr lang="ru-RU" sz="2000" b="1" dirty="0">
                <a:solidFill>
                  <a:srgbClr val="002060"/>
                </a:solidFill>
              </a:rPr>
              <a:t>. Развитие языкового капитала граждан </a:t>
            </a:r>
            <a:r>
              <a:rPr lang="ru-RU" sz="2000" b="1" dirty="0" smtClean="0">
                <a:solidFill>
                  <a:srgbClr val="002060"/>
                </a:solidFill>
              </a:rPr>
              <a:t>Казахстана.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  <a:cs typeface="Courier New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45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88" y="836712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endParaRPr lang="kk-KZ" sz="2400" b="1" i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endParaRPr lang="kk-KZ" sz="24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В организациях образования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№ </a:t>
            </a:r>
            <a:r>
              <a:rPr lang="ru-RU" sz="2400" b="1" dirty="0">
                <a:solidFill>
                  <a:srgbClr val="002060"/>
                </a:solidFill>
              </a:rPr>
              <a:t>2, 7, </a:t>
            </a:r>
            <a:r>
              <a:rPr lang="ru-RU" sz="2400" b="1" dirty="0" smtClean="0">
                <a:solidFill>
                  <a:srgbClr val="002060"/>
                </a:solidFill>
              </a:rPr>
              <a:t>10,  </a:t>
            </a:r>
            <a:r>
              <a:rPr lang="kk-KZ" sz="2400" b="1" dirty="0">
                <a:solidFill>
                  <a:srgbClr val="002060"/>
                </a:solidFill>
              </a:rPr>
              <a:t>27, </a:t>
            </a:r>
            <a:r>
              <a:rPr lang="ru-RU" sz="2400" b="1" dirty="0">
                <a:solidFill>
                  <a:srgbClr val="002060"/>
                </a:solidFill>
              </a:rPr>
              <a:t>30, </a:t>
            </a:r>
            <a:r>
              <a:rPr lang="ru-RU" sz="2400" b="1" dirty="0" smtClean="0">
                <a:solidFill>
                  <a:srgbClr val="002060"/>
                </a:solidFill>
              </a:rPr>
              <a:t>36</a:t>
            </a:r>
            <a:endParaRPr lang="ru-RU" sz="2400" b="1" dirty="0">
              <a:solidFill>
                <a:srgbClr val="002060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rgbClr val="C00000"/>
              </a:solidFill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рассматривались реализация</a:t>
            </a:r>
            <a:r>
              <a:rPr lang="kk-KZ" sz="2400" b="1" i="1" dirty="0" smtClean="0">
                <a:solidFill>
                  <a:srgbClr val="C00000"/>
                </a:solidFill>
                <a:cs typeface="Times New Roman" pitchFamily="18" charset="0"/>
              </a:rPr>
              <a:t>:</a:t>
            </a:r>
            <a:endParaRPr lang="kk-KZ" sz="2400" b="1" dirty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sz="2400" b="1" dirty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	1</a:t>
            </a:r>
            <a:r>
              <a:rPr lang="kk-KZ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.    Закона «О </a:t>
            </a:r>
            <a:r>
              <a:rPr lang="kk-KZ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языках»,  статьи </a:t>
            </a:r>
            <a:r>
              <a:rPr lang="kk-KZ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№ 4, 7, 8, 10, 16, 17 (2 абзац), </a:t>
            </a:r>
            <a:r>
              <a:rPr lang="kk-KZ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21, 23.</a:t>
            </a:r>
            <a:endParaRPr lang="kk-KZ" sz="24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kk-KZ" sz="24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	2</a:t>
            </a:r>
            <a:r>
              <a:rPr lang="kk-KZ" sz="24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Цели, задачи,  целевые </a:t>
            </a:r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индикаторы </a:t>
            </a:r>
            <a:r>
              <a:rPr lang="kk-KZ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Государственной программы </a:t>
            </a:r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по реализации языковой политики в Республике Казахстан на 2020 – 2025 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годы»</a:t>
            </a:r>
            <a:endParaRPr lang="ru-RU" sz="24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cs typeface="Times New Roman" pitchFamily="18" charset="0"/>
              </a:rPr>
              <a:t>	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endParaRPr lang="kk-KZ" sz="2400" i="1" dirty="0" smtClean="0">
              <a:solidFill>
                <a:srgbClr val="1F497D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lang="kk-KZ" sz="2400" i="1" dirty="0" smtClean="0">
              <a:solidFill>
                <a:srgbClr val="1F497D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kk-KZ" sz="2400" b="1" i="1" dirty="0" smtClean="0">
              <a:solidFill>
                <a:srgbClr val="1F497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9144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002060"/>
                </a:solidFill>
                <a:cs typeface="Times New Roman" pitchFamily="18" charset="0"/>
              </a:rPr>
              <a:t>	В  анализах работы прошлого учебного года и в учебных планах нового учебного года обязательно нужно указывать нормативно - правовые документы: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	1. Закон </a:t>
            </a:r>
            <a:r>
              <a:rPr lang="kk-KZ" sz="20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«О </a:t>
            </a:r>
            <a:r>
              <a:rPr lang="kk-KZ" sz="20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языках»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	2. «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Государственная программа по реализации языковой политики в Республике Казахстан на 2020 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- 2025 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годы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». 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cs typeface="Times New Roman" pitchFamily="18" charset="0"/>
              </a:rPr>
              <a:t>	</a:t>
            </a:r>
            <a:r>
              <a:rPr lang="ru-RU" sz="2000" b="1" i="1" dirty="0">
                <a:solidFill>
                  <a:srgbClr val="C00000"/>
                </a:solidFill>
                <a:cs typeface="Times New Roman" pitchFamily="18" charset="0"/>
              </a:rPr>
              <a:t> Эти документы </a:t>
            </a:r>
            <a:r>
              <a:rPr lang="ru-RU" sz="2000" b="1" i="1" dirty="0" smtClean="0">
                <a:solidFill>
                  <a:srgbClr val="C00000"/>
                </a:solidFill>
                <a:cs typeface="Times New Roman" pitchFamily="18" charset="0"/>
              </a:rPr>
              <a:t>только в школе № 7 присутствуют, а </a:t>
            </a:r>
            <a:r>
              <a:rPr lang="ru-RU" sz="2400" b="1" i="1" dirty="0">
                <a:solidFill>
                  <a:srgbClr val="C00000"/>
                </a:solidFill>
              </a:rPr>
              <a:t>в школах № 2,  10,  </a:t>
            </a:r>
            <a:r>
              <a:rPr lang="kk-KZ" sz="2400" b="1" i="1" dirty="0">
                <a:solidFill>
                  <a:srgbClr val="C00000"/>
                </a:solidFill>
              </a:rPr>
              <a:t>27, </a:t>
            </a:r>
            <a:r>
              <a:rPr lang="ru-RU" sz="2400" b="1" i="1" dirty="0">
                <a:solidFill>
                  <a:srgbClr val="C00000"/>
                </a:solidFill>
              </a:rPr>
              <a:t>30, </a:t>
            </a:r>
            <a:r>
              <a:rPr lang="ru-RU" sz="2400" b="1" i="1" dirty="0" smtClean="0">
                <a:solidFill>
                  <a:srgbClr val="C00000"/>
                </a:solidFill>
              </a:rPr>
              <a:t>36 отсутствуют</a:t>
            </a:r>
            <a:r>
              <a:rPr lang="kk-KZ" sz="2400" b="1" i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kk-KZ" sz="2400" b="1" dirty="0" smtClean="0">
                <a:solidFill>
                  <a:srgbClr val="002060"/>
                </a:solidFill>
              </a:rPr>
              <a:t>	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b="1" dirty="0">
                <a:solidFill>
                  <a:srgbClr val="002060"/>
                </a:solidFill>
              </a:rPr>
              <a:t> </a:t>
            </a:r>
            <a:r>
              <a:rPr lang="kk-KZ" sz="2400" b="1" dirty="0" smtClean="0">
                <a:solidFill>
                  <a:srgbClr val="002060"/>
                </a:solidFill>
              </a:rPr>
              <a:t>	</a:t>
            </a:r>
            <a:r>
              <a:rPr lang="kk-KZ" sz="2000" b="1" dirty="0" smtClean="0">
                <a:solidFill>
                  <a:srgbClr val="002060"/>
                </a:solidFill>
              </a:rPr>
              <a:t>В </a:t>
            </a:r>
            <a:r>
              <a:rPr lang="kk-KZ" sz="2000" b="1" dirty="0">
                <a:solidFill>
                  <a:srgbClr val="002060"/>
                </a:solidFill>
              </a:rPr>
              <a:t>школах № 2, </a:t>
            </a:r>
            <a:r>
              <a:rPr lang="kk-KZ" sz="2000" b="1" dirty="0" smtClean="0">
                <a:solidFill>
                  <a:srgbClr val="002060"/>
                </a:solidFill>
              </a:rPr>
              <a:t>27 вместо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Государственной программы 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по реализации языковой политики в Республике Казахстан на 2020 - 2025 годы</a:t>
            </a:r>
            <a:r>
              <a:rPr lang="ru-RU" sz="2000" b="1" dirty="0" smtClean="0">
                <a:solidFill>
                  <a:srgbClr val="002060"/>
                </a:solidFill>
                <a:cs typeface="Times New Roman" pitchFamily="18" charset="0"/>
              </a:rPr>
              <a:t>», написано </a:t>
            </a:r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Государственная Программа </a:t>
            </a:r>
            <a:r>
              <a:rPr lang="ru-RU" sz="20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функционирования и развития языков </a:t>
            </a:r>
            <a:r>
              <a:rPr lang="kk-KZ" sz="20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Республики </a:t>
            </a:r>
            <a:r>
              <a:rPr lang="kk-KZ" sz="20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Казахстан </a:t>
            </a: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на 2011-2020 </a:t>
            </a:r>
            <a:r>
              <a:rPr lang="ru-RU" sz="2000" b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годы</a:t>
            </a:r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kk-KZ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kk-KZ" sz="2400" b="1" i="1" dirty="0" smtClean="0">
                <a:solidFill>
                  <a:srgbClr val="C00000"/>
                </a:solidFill>
                <a:cs typeface="Times New Roman" pitchFamily="18" charset="0"/>
              </a:rPr>
              <a:t>Выводы: </a:t>
            </a:r>
            <a:r>
              <a:rPr lang="kk-KZ" sz="2000" b="1" dirty="0" smtClean="0">
                <a:solidFill>
                  <a:srgbClr val="002060"/>
                </a:solidFill>
                <a:cs typeface="Times New Roman" pitchFamily="18" charset="0"/>
              </a:rPr>
              <a:t>админстрации школ не обращает должного внимание на освящение </a:t>
            </a:r>
            <a:r>
              <a:rPr lang="kk-KZ" sz="2000" b="1" i="1" dirty="0" smtClean="0">
                <a:solidFill>
                  <a:srgbClr val="002060"/>
                </a:solidFill>
                <a:cs typeface="Times New Roman" pitchFamily="18" charset="0"/>
              </a:rPr>
              <a:t>нормативно </a:t>
            </a:r>
            <a:r>
              <a:rPr lang="kk-KZ" sz="2000" b="1" i="1" dirty="0">
                <a:solidFill>
                  <a:srgbClr val="002060"/>
                </a:solidFill>
                <a:cs typeface="Times New Roman" pitchFamily="18" charset="0"/>
              </a:rPr>
              <a:t>- </a:t>
            </a:r>
            <a:r>
              <a:rPr lang="kk-KZ" sz="2000" b="1" i="1" dirty="0" smtClean="0">
                <a:solidFill>
                  <a:srgbClr val="002060"/>
                </a:solidFill>
                <a:cs typeface="Times New Roman" pitchFamily="18" charset="0"/>
              </a:rPr>
              <a:t>правовых документов о языках.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44055733"/>
              </p:ext>
            </p:extLst>
          </p:nvPr>
        </p:nvGraphicFramePr>
        <p:xfrm>
          <a:off x="1" y="3501008"/>
          <a:ext cx="9144000" cy="3244847"/>
        </p:xfrm>
        <a:graphic>
          <a:graphicData uri="http://schemas.openxmlformats.org/drawingml/2006/table">
            <a:tbl>
              <a:tblPr/>
              <a:tblGrid>
                <a:gridCol w="630655"/>
                <a:gridCol w="910946"/>
                <a:gridCol w="1806260"/>
                <a:gridCol w="2016227"/>
                <a:gridCol w="1889956"/>
                <a:gridCol w="1889956"/>
              </a:tblGrid>
              <a:tr h="25780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Школы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Государственная программа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0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Педагогический совет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Совещание при директоре</a:t>
                      </a:r>
                      <a:endParaRPr lang="ru-RU" sz="1400" b="1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Методический совет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Родительское собрание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24.11.20-протокол №4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/>
                        <a:t>-</a:t>
                      </a:r>
                      <a:endParaRPr lang="ru-RU" dirty="0"/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kk-KZ" sz="1400" b="1" i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5.05.</a:t>
                      </a:r>
                      <a:r>
                        <a:rPr lang="kk-KZ" sz="1400" b="1" i="1" dirty="0" smtClean="0">
                          <a:solidFill>
                            <a:srgbClr val="002060"/>
                          </a:solidFill>
                          <a:ea typeface="Times New Roman" pitchFamily="18" charset="0"/>
                          <a:cs typeface="Times New Roman" pitchFamily="18" charset="0"/>
                        </a:rPr>
                        <a:t> 20-протокол</a:t>
                      </a:r>
                      <a:r>
                        <a:rPr lang="kk-KZ" sz="1400" b="1" i="1" baseline="0" dirty="0" smtClean="0">
                          <a:solidFill>
                            <a:srgbClr val="002060"/>
                          </a:solidFill>
                          <a:ea typeface="Times New Roman" pitchFamily="18" charset="0"/>
                          <a:cs typeface="Times New Roman" pitchFamily="18" charset="0"/>
                        </a:rPr>
                        <a:t> №4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/>
                        <a:t>-</a:t>
                      </a:r>
                      <a:endParaRPr lang="ru-RU" dirty="0"/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13.11.20-протокол</a:t>
                      </a:r>
                      <a:r>
                        <a:rPr lang="kk-KZ" sz="1400" b="1" baseline="0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№ 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27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/>
                        <a:t>-</a:t>
                      </a:r>
                      <a:endParaRPr lang="ru-RU" dirty="0"/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21.09.2020</a:t>
                      </a:r>
                      <a:r>
                        <a:rPr lang="kk-KZ" sz="1400" b="1" baseline="0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-  протокол № 1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30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/>
                        <a:t>-</a:t>
                      </a:r>
                      <a:endParaRPr lang="ru-RU" dirty="0"/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26.11.2020-протокол</a:t>
                      </a:r>
                      <a:r>
                        <a:rPr lang="kk-KZ" sz="1400" b="1" baseline="0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 № 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36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10.01. 2020 год-протокол №</a:t>
                      </a:r>
                      <a:r>
                        <a:rPr lang="kk-KZ" sz="14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3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" y="806220"/>
            <a:ext cx="9143999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19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kk-KZ" sz="19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де и  когда рассматривались </a:t>
            </a:r>
            <a:r>
              <a:rPr lang="kk-KZ" sz="19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Закон «О языках» и </a:t>
            </a:r>
            <a:r>
              <a:rPr kumimoji="0" lang="kk-KZ" sz="19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Государственная программа: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19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	1. Закон </a:t>
            </a:r>
            <a:r>
              <a:rPr lang="kk-KZ" sz="19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«О языках</a:t>
            </a:r>
            <a:r>
              <a:rPr lang="kk-KZ" sz="19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» рассматривался в школе </a:t>
            </a:r>
            <a:r>
              <a:rPr lang="kk-KZ" sz="19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№ 27 на совещании </a:t>
            </a:r>
            <a:r>
              <a:rPr lang="kk-KZ" sz="19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у директора (21.09.20, протокол № 1),  а в школах № 7, 10 на заседании МК казахского языка и литературы (</a:t>
            </a:r>
            <a:r>
              <a:rPr lang="kk-KZ" sz="19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5.05.2020 </a:t>
            </a:r>
            <a:r>
              <a:rPr lang="kk-KZ" sz="19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год, </a:t>
            </a:r>
            <a:r>
              <a:rPr lang="kk-KZ" sz="19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протокол № </a:t>
            </a:r>
            <a:r>
              <a:rPr lang="kk-KZ" sz="19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4; 21.09.2020 год, </a:t>
            </a:r>
            <a:r>
              <a:rPr lang="kk-KZ" sz="19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протокол № 1).</a:t>
            </a:r>
            <a:endParaRPr kumimoji="0" lang="kk-KZ" sz="19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19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Вопрос о реализации Закона </a:t>
            </a:r>
            <a:r>
              <a:rPr lang="kk-KZ" sz="1900" b="1" i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«О языках» </a:t>
            </a:r>
            <a:r>
              <a:rPr lang="kk-KZ" sz="19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не рассматривался </a:t>
            </a:r>
            <a:r>
              <a:rPr lang="kk-KZ" sz="1900" b="1" i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 </a:t>
            </a:r>
            <a:r>
              <a:rPr lang="kk-KZ" sz="19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школах № 2, 30, 36.</a:t>
            </a:r>
            <a:endParaRPr kumimoji="0" lang="kk-KZ" sz="1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1900" b="1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kk-KZ" sz="19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kk-KZ" sz="19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kk-KZ" sz="19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kk-KZ" sz="1900" b="1" i="1" dirty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Государственная программа</a:t>
            </a:r>
            <a:r>
              <a:rPr lang="kk-KZ" sz="19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:</a:t>
            </a:r>
            <a:endParaRPr kumimoji="0" lang="kk-KZ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     Выводы: </a:t>
            </a:r>
            <a:r>
              <a:rPr lang="kk-KZ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Государственная программа по языковой политике  рассматривалась во всех школах.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kk-KZ" sz="20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Эти документы один раз в год должны рассматриваться на педсоветах или совещаниях, родительских собраниях и т.д.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	</a:t>
            </a:r>
            <a:r>
              <a:rPr lang="kk-KZ" sz="2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На родительских собраниях не рассматриваются  эти документы.  Поэтому нет должного  внимания к изучению государственного языка.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>
                <a:solidFill>
                  <a:srgbClr val="C00000"/>
                </a:solidFill>
                <a:cs typeface="Times New Roman" pitchFamily="18" charset="0"/>
              </a:rPr>
              <a:t>	</a:t>
            </a:r>
            <a:r>
              <a:rPr lang="kk-KZ" sz="2000" b="1" i="1" dirty="0" smtClean="0">
                <a:solidFill>
                  <a:srgbClr val="C00000"/>
                </a:solidFill>
                <a:cs typeface="Times New Roman" pitchFamily="18" charset="0"/>
              </a:rPr>
              <a:t>Хотя, в статье 23 Закона «О языках» сказано: «Развитие языков обеспечивается </a:t>
            </a:r>
            <a:r>
              <a:rPr lang="kk-KZ" sz="2000" b="1" i="1" dirty="0">
                <a:solidFill>
                  <a:srgbClr val="C00000"/>
                </a:solidFill>
                <a:cs typeface="Times New Roman" pitchFamily="18" charset="0"/>
              </a:rPr>
              <a:t>Государственной </a:t>
            </a:r>
            <a:r>
              <a:rPr lang="kk-KZ" sz="2000" b="1" i="1" dirty="0" smtClean="0">
                <a:solidFill>
                  <a:srgbClr val="C00000"/>
                </a:solidFill>
                <a:cs typeface="Times New Roman" pitchFamily="18" charset="0"/>
              </a:rPr>
              <a:t>программой, предусматривающей приоритетность государственного языка и поэтапный переход делопроизводства на казахский язык.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C00000"/>
                </a:solidFill>
                <a:cs typeface="Times New Roman" pitchFamily="18" charset="0"/>
              </a:rPr>
              <a:t>	В целях Государственной программы указано, что нужно </a:t>
            </a:r>
            <a:r>
              <a:rPr lang="ru-RU" sz="2000" b="1" dirty="0" smtClean="0">
                <a:solidFill>
                  <a:srgbClr val="C00000"/>
                </a:solidFill>
              </a:rPr>
              <a:t>обеспечить </a:t>
            </a:r>
            <a:r>
              <a:rPr lang="ru-RU" sz="2000" b="1" dirty="0">
                <a:solidFill>
                  <a:srgbClr val="C00000"/>
                </a:solidFill>
              </a:rPr>
              <a:t>полноценную деятельность казахского </a:t>
            </a:r>
            <a:r>
              <a:rPr lang="ru-RU" sz="2000" b="1" dirty="0" smtClean="0">
                <a:solidFill>
                  <a:srgbClr val="C00000"/>
                </a:solidFill>
              </a:rPr>
              <a:t>языка, </a:t>
            </a:r>
            <a:r>
              <a:rPr lang="ru-RU" sz="2000" b="1" dirty="0">
                <a:solidFill>
                  <a:srgbClr val="C00000"/>
                </a:solidFill>
              </a:rPr>
              <a:t>как государственного </a:t>
            </a:r>
            <a:r>
              <a:rPr lang="ru-RU" sz="2000" b="1" dirty="0" smtClean="0">
                <a:solidFill>
                  <a:srgbClr val="C00000"/>
                </a:solidFill>
              </a:rPr>
              <a:t>языка.</a:t>
            </a:r>
            <a:endParaRPr lang="ru-RU" sz="2000" b="1" dirty="0">
              <a:solidFill>
                <a:srgbClr val="C00000"/>
              </a:solidFill>
            </a:endParaRP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2000" b="1" i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Администрация школ не придают должного значения этому вопросу.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0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Статья 4. Государственный язык </a:t>
            </a:r>
          </a:p>
          <a:p>
            <a:pPr algn="ctr"/>
            <a:r>
              <a:rPr lang="kk-KZ" sz="20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Республики Казахстан</a:t>
            </a:r>
            <a:endParaRPr lang="kk-KZ" sz="20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just"/>
            <a:r>
              <a:rPr lang="kk-KZ" sz="2000" b="1" i="1" dirty="0" smtClean="0">
                <a:solidFill>
                  <a:srgbClr val="002060"/>
                </a:solidFill>
                <a:cs typeface="Times New Roman" pitchFamily="18" charset="0"/>
              </a:rPr>
              <a:t>	</a:t>
            </a:r>
          </a:p>
          <a:p>
            <a:pPr algn="just"/>
            <a:r>
              <a:rPr lang="kk-KZ" sz="2000" b="1" i="1" dirty="0" smtClean="0">
                <a:solidFill>
                  <a:srgbClr val="002060"/>
                </a:solidFill>
                <a:cs typeface="Times New Roman" pitchFamily="18" charset="0"/>
              </a:rPr>
              <a:t>           </a:t>
            </a:r>
            <a:r>
              <a:rPr lang="kk-KZ" sz="2000" b="1" dirty="0" smtClean="0">
                <a:solidFill>
                  <a:srgbClr val="002060"/>
                </a:solidFill>
                <a:cs typeface="Times New Roman" pitchFamily="18" charset="0"/>
              </a:rPr>
              <a:t>Государственным языком </a:t>
            </a:r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Республики Казахстан</a:t>
            </a:r>
          </a:p>
          <a:p>
            <a:pPr algn="just"/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является  казахский  язык.</a:t>
            </a:r>
          </a:p>
          <a:p>
            <a:pPr algn="just"/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	Государственный язык - язык государственного управления, законодательства, судопроизводства  и делопроизводства, действующий во всех сферах общественных отношений на всей территории государства.</a:t>
            </a:r>
          </a:p>
          <a:p>
            <a:pPr algn="just"/>
            <a:r>
              <a:rPr lang="kk-KZ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	Долгом каждого гражданина Республики Казахстан является овладение государственным языком, являющимся важнейшим фактором консолидации народа Казахстана.   </a:t>
            </a:r>
          </a:p>
          <a:p>
            <a:pPr algn="just"/>
            <a:endParaRPr lang="kk-KZ" sz="2000" b="1" dirty="0" smtClean="0">
              <a:solidFill>
                <a:srgbClr val="C00000"/>
              </a:solidFill>
              <a:ea typeface="Times New Roman" pitchFamily="18" charset="0"/>
              <a:cs typeface="Times New Roman" pitchFamily="18" charset="0"/>
            </a:endParaRPr>
          </a:p>
          <a:p>
            <a:pPr algn="r"/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 законе «О языках» согласно статье № 4,</a:t>
            </a:r>
          </a:p>
          <a:p>
            <a:pPr algn="r"/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 все проводимые работы и мероприятия, </a:t>
            </a:r>
          </a:p>
          <a:p>
            <a:pPr algn="r"/>
            <a:r>
              <a:rPr lang="kk-KZ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ведение документации и т.д., должны проводиться  в первую очередь на государственном языке.</a:t>
            </a:r>
          </a:p>
          <a:p>
            <a:pPr algn="r"/>
            <a:endParaRPr lang="kk-KZ" sz="28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r"/>
            <a:endParaRPr lang="kk-KZ" sz="28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490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839</TotalTime>
  <Words>3453</Words>
  <Application>Microsoft Office PowerPoint</Application>
  <PresentationFormat>Экран (4:3)</PresentationFormat>
  <Paragraphs>781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136</cp:revision>
  <dcterms:created xsi:type="dcterms:W3CDTF">2019-05-20T06:21:51Z</dcterms:created>
  <dcterms:modified xsi:type="dcterms:W3CDTF">2020-12-25T07:43:08Z</dcterms:modified>
</cp:coreProperties>
</file>