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1" r:id="rId5"/>
    <p:sldId id="259" r:id="rId6"/>
    <p:sldId id="264" r:id="rId7"/>
    <p:sldId id="260" r:id="rId8"/>
    <p:sldId id="272" r:id="rId9"/>
    <p:sldId id="265" r:id="rId10"/>
    <p:sldId id="263" r:id="rId11"/>
    <p:sldId id="266" r:id="rId12"/>
    <p:sldId id="267" r:id="rId13"/>
    <p:sldId id="275" r:id="rId14"/>
    <p:sldId id="268" r:id="rId15"/>
    <p:sldId id="279" r:id="rId16"/>
    <p:sldId id="269" r:id="rId17"/>
    <p:sldId id="271" r:id="rId18"/>
    <p:sldId id="270" r:id="rId19"/>
    <p:sldId id="273" r:id="rId20"/>
    <p:sldId id="274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0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D2B0A-57F8-4F50-A074-D90220C04945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61710-4452-4C0E-877C-A9018AF32B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08643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D2B0A-57F8-4F50-A074-D90220C04945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61710-4452-4C0E-877C-A9018AF32B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20132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D2B0A-57F8-4F50-A074-D90220C04945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61710-4452-4C0E-877C-A9018AF32B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1280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D2B0A-57F8-4F50-A074-D90220C04945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61710-4452-4C0E-877C-A9018AF32B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41741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D2B0A-57F8-4F50-A074-D90220C04945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61710-4452-4C0E-877C-A9018AF32B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972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D2B0A-57F8-4F50-A074-D90220C04945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61710-4452-4C0E-877C-A9018AF32B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18000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D2B0A-57F8-4F50-A074-D90220C04945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61710-4452-4C0E-877C-A9018AF32B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27267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D2B0A-57F8-4F50-A074-D90220C04945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61710-4452-4C0E-877C-A9018AF32B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6009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D2B0A-57F8-4F50-A074-D90220C04945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61710-4452-4C0E-877C-A9018AF32B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49916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D2B0A-57F8-4F50-A074-D90220C04945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61710-4452-4C0E-877C-A9018AF32B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92350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D2B0A-57F8-4F50-A074-D90220C04945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61710-4452-4C0E-877C-A9018AF32B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80159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1D2B0A-57F8-4F50-A074-D90220C04945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561710-4452-4C0E-877C-A9018AF32B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03469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12" Type="http://schemas.openxmlformats.org/officeDocument/2006/relationships/image" Target="../media/image29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13" Type="http://schemas.openxmlformats.org/officeDocument/2006/relationships/image" Target="../media/image41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12" Type="http://schemas.openxmlformats.org/officeDocument/2006/relationships/image" Target="../media/image40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11" Type="http://schemas.openxmlformats.org/officeDocument/2006/relationships/image" Target="../media/image39.jpeg"/><Relationship Id="rId5" Type="http://schemas.openxmlformats.org/officeDocument/2006/relationships/image" Target="../media/image33.jpeg"/><Relationship Id="rId10" Type="http://schemas.openxmlformats.org/officeDocument/2006/relationships/image" Target="../media/image38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600" b="1" i="1" dirty="0">
                <a:solidFill>
                  <a:srgbClr val="FF0000"/>
                </a:solidFill>
              </a:rPr>
              <a:t>Об усилении экологического образования и воспитания учащихся  в  организациях образования города </a:t>
            </a:r>
            <a:r>
              <a:rPr lang="ru-RU" sz="3600" b="1" i="1" dirty="0"/>
              <a:t/>
            </a:r>
            <a:br>
              <a:rPr lang="ru-RU" sz="3600" b="1" i="1" dirty="0"/>
            </a:br>
            <a:r>
              <a:rPr lang="ru-RU" sz="2800" i="1" dirty="0">
                <a:solidFill>
                  <a:srgbClr val="002060"/>
                </a:solidFill>
              </a:rPr>
              <a:t>(УИ «</a:t>
            </a:r>
            <a:r>
              <a:rPr lang="ru-RU" sz="2800" i="1" dirty="0" err="1">
                <a:solidFill>
                  <a:srgbClr val="002060"/>
                </a:solidFill>
              </a:rPr>
              <a:t>Экобиоцентр</a:t>
            </a:r>
            <a:r>
              <a:rPr lang="ru-RU" sz="2800" i="1" dirty="0">
                <a:solidFill>
                  <a:srgbClr val="002060"/>
                </a:solidFill>
              </a:rPr>
              <a:t>», </a:t>
            </a:r>
            <a:r>
              <a:rPr lang="ru-RU" sz="2800" i="1" dirty="0" err="1">
                <a:solidFill>
                  <a:srgbClr val="002060"/>
                </a:solidFill>
              </a:rPr>
              <a:t>сш</a:t>
            </a:r>
            <a:r>
              <a:rPr lang="ru-RU" sz="2800" i="1" dirty="0">
                <a:solidFill>
                  <a:srgbClr val="002060"/>
                </a:solidFill>
              </a:rPr>
              <a:t> № 1, 18, 26, 29, 37, </a:t>
            </a:r>
            <a:r>
              <a:rPr lang="ru-RU" sz="2800" i="1" dirty="0" err="1">
                <a:solidFill>
                  <a:srgbClr val="002060"/>
                </a:solidFill>
              </a:rPr>
              <a:t>Ахм</a:t>
            </a:r>
            <a:r>
              <a:rPr lang="ru-RU" sz="2800" i="1" dirty="0">
                <a:solidFill>
                  <a:srgbClr val="002060"/>
                </a:solidFill>
              </a:rPr>
              <a:t>.)</a:t>
            </a:r>
            <a:br>
              <a:rPr lang="ru-RU" sz="2800" i="1" dirty="0">
                <a:solidFill>
                  <a:srgbClr val="002060"/>
                </a:solidFill>
              </a:rPr>
            </a:br>
            <a:endParaRPr lang="ru-RU" sz="3600" i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4005064"/>
            <a:ext cx="4496544" cy="1752600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2800" b="1" i="1" dirty="0" err="1" smtClean="0">
                <a:solidFill>
                  <a:srgbClr val="002060"/>
                </a:solidFill>
              </a:rPr>
              <a:t>Капчикова</a:t>
            </a:r>
            <a:r>
              <a:rPr lang="ru-RU" sz="2800" b="1" i="1" dirty="0" smtClean="0">
                <a:solidFill>
                  <a:srgbClr val="002060"/>
                </a:solidFill>
              </a:rPr>
              <a:t> Н.Т.</a:t>
            </a:r>
          </a:p>
          <a:p>
            <a:pPr algn="r"/>
            <a:r>
              <a:rPr lang="ru-RU" sz="2800" b="1" i="1" dirty="0" smtClean="0">
                <a:solidFill>
                  <a:srgbClr val="002060"/>
                </a:solidFill>
              </a:rPr>
              <a:t>методист по предметам естественно-научного цикла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032445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kk-KZ" sz="3600" b="1" i="1" dirty="0">
                <a:solidFill>
                  <a:srgbClr val="FF0000"/>
                </a:solidFill>
              </a:rPr>
              <a:t>Ф</a:t>
            </a:r>
            <a:r>
              <a:rPr lang="kk-KZ" sz="3600" b="1" i="1" dirty="0" smtClean="0">
                <a:solidFill>
                  <a:srgbClr val="FF0000"/>
                </a:solidFill>
              </a:rPr>
              <a:t>ормы </a:t>
            </a:r>
            <a:r>
              <a:rPr lang="kk-KZ" sz="3600" b="1" i="1" dirty="0">
                <a:solidFill>
                  <a:srgbClr val="FF0000"/>
                </a:solidFill>
              </a:rPr>
              <a:t>работы, используемые на уроках предметов ЕНЦ и во внеурочное </a:t>
            </a:r>
            <a:r>
              <a:rPr lang="kk-KZ" sz="3600" b="1" i="1" dirty="0" smtClean="0">
                <a:solidFill>
                  <a:srgbClr val="FF0000"/>
                </a:solidFill>
              </a:rPr>
              <a:t>время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637090057"/>
              </p:ext>
            </p:extLst>
          </p:nvPr>
        </p:nvGraphicFramePr>
        <p:xfrm>
          <a:off x="539552" y="1340768"/>
          <a:ext cx="8280917" cy="4206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11733"/>
                <a:gridCol w="2108730"/>
                <a:gridCol w="1736857"/>
                <a:gridCol w="2823597"/>
              </a:tblGrid>
              <a:tr h="125985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dirty="0">
                          <a:effectLst/>
                        </a:rPr>
                        <a:t>Формы работы, используемыена уроках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661" marR="5466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effectLst/>
                        </a:rPr>
                        <a:t>Внеклассные мероприятия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661" marR="54661" marT="0" marB="0"/>
                </a:tc>
              </a:tr>
              <a:tr h="1251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effectLst/>
                        </a:rPr>
                        <a:t>Химия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661" marR="5466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effectLst/>
                        </a:rPr>
                        <a:t>Биология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661" marR="5466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effectLst/>
                        </a:rPr>
                        <a:t>География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661" marR="54661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932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dirty="0">
                          <a:effectLst/>
                        </a:rPr>
                        <a:t>задачи с экологическим содержанием, подготовка учащимися сообщений и рефератов, демонстрация рисунков и плакатов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661" marR="5466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effectLst/>
                        </a:rPr>
                        <a:t>групповые - экскурсии, уроки-путешествия, турпоездки,  видеолектории в 10-11 классах, экологические мини-игры (5-8 классы), дискуссии (8-11 классы)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effectLst/>
                        </a:rPr>
                        <a:t>индивидуальные  -  метод проектов (наблюдения за биологическими объектами, явлениями), моделирование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effectLst/>
                        </a:rPr>
                        <a:t>создание постеров и кластеров экологические минутки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661" marR="5466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dirty="0">
                          <a:effectLst/>
                        </a:rPr>
                        <a:t>исследование тематических презентаций; практические работы; решение экологических ситуаций; просмотр видеофрагментов, роликов; анализ тематических карт (бумажные, электронные); составление интеллектуальных карт; написание эссе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661" marR="5466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dirty="0">
                          <a:effectLst/>
                        </a:rPr>
                        <a:t>Загадочный мир природы – КВН, Знатоки родного края - Интеллектуальная игра, Биологический КВН-разнообразие растений, КВН-наука Экология, День земли, День птиц, Экологические викторины, Путешествие в мир Химии, Игра «Звездный час», Чудеса своими руками, Счастливый случай - Внеклассное мероприятие, Сигарета и ты!- конкурс рисунков, Алкаголь-враг здоровью! – защита плакатов, Эко-логика Чистый школьный двор», «Очистим русло р. Маховки», «Выпускник посади дерево». Экологическая тропа «Понимать, любить и беречь родную природу»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экологическая акция  «</a:t>
                      </a:r>
                      <a:r>
                        <a:rPr lang="kk-KZ" sz="1200" dirty="0">
                          <a:effectLst/>
                        </a:rPr>
                        <a:t>Шыршаны сақтайық</a:t>
                      </a:r>
                      <a:r>
                        <a:rPr lang="ru-RU" sz="1200" dirty="0">
                          <a:effectLst/>
                        </a:rPr>
                        <a:t>»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661" marR="54661" marT="0" marB="0"/>
                </a:tc>
              </a:tr>
            </a:tbl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539552" y="5877272"/>
            <a:ext cx="83529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Вывод:</a:t>
            </a:r>
            <a:r>
              <a:rPr kumimoji="0" lang="kk-KZ" sz="1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На уроках учителя предметов ЕНЦ используют разнообразные активные формы работы для активизации познавательной деятельности, повышения мотивации учащихся. </a:t>
            </a:r>
            <a:endParaRPr kumimoji="0" lang="kk-KZ" sz="18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51553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k-KZ" b="1" i="1" dirty="0">
                <a:solidFill>
                  <a:srgbClr val="FF0000"/>
                </a:solidFill>
              </a:rPr>
              <a:t>Вариативные курсы экологического содержания</a:t>
            </a:r>
            <a:endParaRPr lang="ru-RU" i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377339006"/>
              </p:ext>
            </p:extLst>
          </p:nvPr>
        </p:nvGraphicFramePr>
        <p:xfrm>
          <a:off x="539552" y="1549750"/>
          <a:ext cx="7992888" cy="43076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1650"/>
                <a:gridCol w="2174654"/>
                <a:gridCol w="5256584"/>
              </a:tblGrid>
              <a:tr h="1898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effectLst/>
                        </a:rPr>
                        <a:t>№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effectLst/>
                        </a:rPr>
                        <a:t>Школы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effectLst/>
                        </a:rPr>
                        <a:t>Наименование курса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1898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effectLst/>
                        </a:rPr>
                        <a:t>Сш1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effectLst/>
                        </a:rPr>
                        <a:t>«Экология негіздері» 10,11 кл, «Химия негіздері» 10 кл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5572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effectLst/>
                        </a:rPr>
                        <a:t>Сш 18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effectLst/>
                        </a:rPr>
                        <a:t>«Экологические проблемы», «Биология и экология», «Акваәлем», «Геобиология», «Жылу құбылыстарының экологиялық аспектілері»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1898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effectLst/>
                        </a:rPr>
                        <a:t>Сш 26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effectLst/>
                        </a:rPr>
                        <a:t>«Юный химик» 6кл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1898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effectLst/>
                        </a:rPr>
                        <a:t>Сш 29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5572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effectLst/>
                        </a:rPr>
                        <a:t>Сш 37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effectLst/>
                        </a:rPr>
                        <a:t>пропедевтический курс «Химия вокруг нас»6 кл,  «Занимательная география».6 кл, «Прикладная биология»10 кл,  «Прикладная география» 11кл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3797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effectLst/>
                        </a:rPr>
                        <a:t>Ахмеровская сш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effectLst/>
                        </a:rPr>
                        <a:t>«Биология және экология» 10-11кл, «Қоршаған әлем» 5 кл, «Региональный компонент на уроках химии» 11кл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18575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effectLst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effectLst/>
                        </a:rPr>
                        <a:t>Экобиоцентр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dirty="0">
                          <a:effectLst/>
                        </a:rPr>
                        <a:t>Научное проектирование (экспериментальная); Экспериментальное краеведение (экспериментальная); Аквариумистика с основами ихтиологии (экспериментальная); Я – исследователь гос.яз; Краеведение с основами экотуризма; Интродукция растений гос.яз; Юный эколог гос.яз; Цветоводство гос.яз; Ботаника с основами агротехники; Юный естествоиспытатель;  Аполлон (энтомология) гос.яз, Фитодизайн  и аранжировка растений; Экологический театр; Экодизайн и технология, Экология и познание мира гос.яз; Самопознание и экология человека гос.яз  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</a:tbl>
          </a:graphicData>
        </a:graphic>
      </p:graphicFrame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611560" y="5978896"/>
            <a:ext cx="81369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Вывод:</a:t>
            </a:r>
            <a:r>
              <a:rPr kumimoji="0" lang="kk-KZ" sz="1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kk-KZ" sz="12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2020-2021 учебном году в школах утверждены и  преподаются вариативные курсы экологической направленности, кроме средней школы 29. Педагогам естественно-научного цикла необходимо разрабатывать модифицированные авторские программы с выходом на городской КЭС.</a:t>
            </a:r>
            <a:endParaRPr kumimoji="0" lang="kk-KZ" sz="18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6307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Autofit/>
          </a:bodyPr>
          <a:lstStyle/>
          <a:p>
            <a:r>
              <a:rPr lang="kk-KZ" sz="2800" b="1" i="1" dirty="0" smtClean="0">
                <a:solidFill>
                  <a:srgbClr val="FF0000"/>
                </a:solidFill>
              </a:rPr>
              <a:t>Сетевое взаимодействие </a:t>
            </a:r>
            <a:r>
              <a:rPr lang="kk-KZ" sz="2800" b="1" i="1" dirty="0">
                <a:solidFill>
                  <a:srgbClr val="FF0000"/>
                </a:solidFill>
              </a:rPr>
              <a:t>с другими организациями в реализации экологической деятельности.</a:t>
            </a:r>
            <a:r>
              <a:rPr lang="ru-RU" sz="2800" b="1" i="1" dirty="0">
                <a:solidFill>
                  <a:srgbClr val="FF0000"/>
                </a:solidFill>
              </a:rPr>
              <a:t/>
            </a:r>
            <a:br>
              <a:rPr lang="ru-RU" sz="2800" b="1" i="1" dirty="0">
                <a:solidFill>
                  <a:srgbClr val="FF0000"/>
                </a:solidFill>
              </a:rPr>
            </a:br>
            <a:endParaRPr lang="ru-RU" sz="2800" b="1" i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832782600"/>
              </p:ext>
            </p:extLst>
          </p:nvPr>
        </p:nvGraphicFramePr>
        <p:xfrm>
          <a:off x="179512" y="1479647"/>
          <a:ext cx="8640960" cy="39242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52128"/>
                <a:gridCol w="7488832"/>
              </a:tblGrid>
              <a:tr h="2282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</a:rPr>
                        <a:t>Школы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41" marR="6214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Партнеры  в сетевом взаимодействии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41" marR="62141" marT="0" marB="0"/>
                </a:tc>
              </a:tr>
              <a:tr h="2282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Сш1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41" marR="6214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УИ «Экобиоцентр», ВКУ имени С.Аманжолова, Региональная школа «Зияткер»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41" marR="62141" marT="0" marB="0"/>
                </a:tc>
              </a:tr>
              <a:tr h="4706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Сш 18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41" marR="6214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ДТШ,  библиотеки им.Пушкина, краеведческого музея, ВКГТУ ОТ и ОС и ВКГУ, экобиоцентра, КМС №5, ОХМК п. Солнечный, детскими клубами микрорайона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41" marR="62141" marT="0" marB="0"/>
                </a:tc>
              </a:tr>
              <a:tr h="2282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Сш 26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41" marR="6214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УИ «Экобиоцентр» 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41" marR="62141" marT="0" marB="0"/>
                </a:tc>
              </a:tr>
              <a:tr h="2282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Сш 29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41" marR="6214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Городские библиотеки, ДПК «Восток5»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41" marR="62141" marT="0" marB="0"/>
                </a:tc>
              </a:tr>
              <a:tr h="7131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Сш 37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41" marR="6214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Дворец творчества школьников,    УИ «Экобиоцентр», Областная детско-юношеская библиотека им. А. Гайдара, КГКП «Областной историко-краеведческий музей», 5.	Восточно-Казахстанский областной архитектурно-этнографический и природно-ландшафтный музей-заповедник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41" marR="62141" marT="0" marB="0"/>
                </a:tc>
              </a:tr>
              <a:tr h="4706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Ахмеровская сш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41" marR="6214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</a:rPr>
                        <a:t>УИ «Экобиоцентр», заповедники Катон-Карагайский, Западно-Алтайский государственный заповедник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41" marR="62141" marT="0" marB="0"/>
                </a:tc>
              </a:tr>
              <a:tr h="13261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Экобиоцентр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41" marR="6214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</a:rPr>
                        <a:t>НКО «Махаон Интернешенел», </a:t>
                      </a:r>
                      <a:r>
                        <a:rPr lang="kk-KZ" sz="1400" dirty="0" smtClean="0">
                          <a:effectLst/>
                        </a:rPr>
                        <a:t>Словакия НКО </a:t>
                      </a:r>
                      <a:r>
                        <a:rPr lang="kk-KZ" sz="1400" dirty="0">
                          <a:effectLst/>
                        </a:rPr>
                        <a:t>«ЭкоАлтай», Усть-Каменогорск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</a:rPr>
                        <a:t>НКО «Бумеранг», Поперечная (Риддер</a:t>
                      </a:r>
                      <a:r>
                        <a:rPr lang="kk-KZ" sz="1400" dirty="0" smtClean="0">
                          <a:effectLst/>
                        </a:rPr>
                        <a:t>) НКО </a:t>
                      </a:r>
                      <a:r>
                        <a:rPr lang="kk-KZ" sz="1400" dirty="0">
                          <a:effectLst/>
                        </a:rPr>
                        <a:t>«ТЭК», Усть-Каменогорск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</a:rPr>
                        <a:t>НКО «Сосна», </a:t>
                      </a:r>
                      <a:r>
                        <a:rPr lang="kk-KZ" sz="1400" dirty="0" smtClean="0">
                          <a:effectLst/>
                        </a:rPr>
                        <a:t>Словакия Филиал </a:t>
                      </a:r>
                      <a:r>
                        <a:rPr lang="kk-KZ" sz="1400" dirty="0">
                          <a:effectLst/>
                        </a:rPr>
                        <a:t>Казахского географического общества по ВКО? Компания HEIDELBERGCEMENT, Германия, Представительство ООН в Нур-Султане, Общество инвалидов «Забота», Филиал Казахского </a:t>
                      </a:r>
                      <a:r>
                        <a:rPr lang="kk-KZ" sz="1400" dirty="0" smtClean="0">
                          <a:effectLst/>
                        </a:rPr>
                        <a:t>географического </a:t>
                      </a:r>
                      <a:r>
                        <a:rPr lang="kk-KZ" sz="1400" dirty="0">
                          <a:effectLst/>
                        </a:rPr>
                        <a:t>общества по ВКО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41" marR="62141" marT="0" marB="0"/>
                </a:tc>
              </a:tr>
            </a:tbl>
          </a:graphicData>
        </a:graphic>
      </p:graphicFrame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79512" y="5579368"/>
            <a:ext cx="864096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Выводы:</a:t>
            </a:r>
            <a:r>
              <a:rPr kumimoji="0" lang="kk-KZ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kk-KZ" sz="14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организациях образования проводится работа по сотрудничесву с другими организациями. На должном уровне поставлена работа в данном направлении в Экобиоцентре. Необходимо плодотворно проработать вопросы реализации совместных мероприятий для повышения мотивации учащихся к изучению вопросов экологии. </a:t>
            </a:r>
            <a:endParaRPr kumimoji="0" lang="kk-KZ" sz="1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985880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876060" y="5298193"/>
            <a:ext cx="1687413" cy="682698"/>
          </a:xfrm>
          <a:prstGeom prst="round2DiagRect">
            <a:avLst/>
          </a:prstGeom>
          <a:solidFill>
            <a:srgbClr val="99FF66"/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b="1" dirty="0">
                <a:solidFill>
                  <a:schemeClr val="tx1"/>
                </a:solidFill>
                <a:latin typeface="Tahoma" charset="0"/>
              </a:rPr>
              <a:t>Колледжи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724128" y="1857364"/>
            <a:ext cx="1580497" cy="642943"/>
          </a:xfrm>
          <a:prstGeom prst="round2DiagRect">
            <a:avLst/>
          </a:prstGeom>
          <a:solidFill>
            <a:srgbClr val="99FF66"/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b="1" dirty="0">
                <a:solidFill>
                  <a:schemeClr val="tx1"/>
                </a:solidFill>
                <a:latin typeface="Tahoma" pitchFamily="34" charset="0"/>
              </a:rPr>
              <a:t>ВК </a:t>
            </a:r>
            <a:r>
              <a:rPr lang="ru-RU" b="1" dirty="0" err="1">
                <a:solidFill>
                  <a:schemeClr val="tx1"/>
                </a:solidFill>
                <a:latin typeface="Tahoma" pitchFamily="34" charset="0"/>
              </a:rPr>
              <a:t>ИПК</a:t>
            </a:r>
            <a:endParaRPr lang="ru-RU" b="1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0" name="Oval 10"/>
          <p:cNvSpPr>
            <a:spLocks noChangeArrowheads="1"/>
          </p:cNvSpPr>
          <p:nvPr/>
        </p:nvSpPr>
        <p:spPr bwMode="auto">
          <a:xfrm>
            <a:off x="2979919" y="1428642"/>
            <a:ext cx="2598522" cy="714375"/>
          </a:xfrm>
          <a:prstGeom prst="round2SameRect">
            <a:avLst/>
          </a:prstGeom>
          <a:solidFill>
            <a:srgbClr val="99FF66"/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>
                <a:solidFill>
                  <a:schemeClr val="tx1"/>
                </a:solidFill>
                <a:latin typeface="Tahoma" pitchFamily="34" charset="0"/>
              </a:rPr>
              <a:t>Городской отдел  </a:t>
            </a:r>
          </a:p>
          <a:p>
            <a:pPr>
              <a:defRPr/>
            </a:pPr>
            <a:r>
              <a:rPr lang="ru-RU" sz="1400" b="1" dirty="0">
                <a:solidFill>
                  <a:schemeClr val="tx1"/>
                </a:solidFill>
                <a:latin typeface="Tahoma" pitchFamily="34" charset="0"/>
              </a:rPr>
              <a:t>образования</a:t>
            </a:r>
          </a:p>
        </p:txBody>
      </p:sp>
      <p:sp>
        <p:nvSpPr>
          <p:cNvPr id="13" name="Line 14"/>
          <p:cNvSpPr>
            <a:spLocks noChangeShapeType="1"/>
          </p:cNvSpPr>
          <p:nvPr/>
        </p:nvSpPr>
        <p:spPr bwMode="auto">
          <a:xfrm>
            <a:off x="2700338" y="4652963"/>
            <a:ext cx="0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ru-RU" b="1">
              <a:solidFill>
                <a:schemeClr val="tx1"/>
              </a:solidFill>
            </a:endParaRPr>
          </a:p>
        </p:txBody>
      </p:sp>
      <p:sp>
        <p:nvSpPr>
          <p:cNvPr id="15" name="Line 16"/>
          <p:cNvSpPr>
            <a:spLocks noChangeShapeType="1"/>
          </p:cNvSpPr>
          <p:nvPr/>
        </p:nvSpPr>
        <p:spPr bwMode="auto">
          <a:xfrm flipV="1">
            <a:off x="496494" y="3643313"/>
            <a:ext cx="4079075" cy="1357312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ru-RU" b="1">
              <a:solidFill>
                <a:schemeClr val="tx1"/>
              </a:solidFill>
            </a:endParaRPr>
          </a:p>
        </p:txBody>
      </p:sp>
      <p:sp>
        <p:nvSpPr>
          <p:cNvPr id="16" name="Line 17"/>
          <p:cNvSpPr>
            <a:spLocks noChangeShapeType="1"/>
          </p:cNvSpPr>
          <p:nvPr/>
        </p:nvSpPr>
        <p:spPr bwMode="auto">
          <a:xfrm flipV="1">
            <a:off x="3758162" y="3857625"/>
            <a:ext cx="627551" cy="171450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ru-RU" b="1">
              <a:solidFill>
                <a:schemeClr val="tx1"/>
              </a:solidFill>
            </a:endParaRPr>
          </a:p>
        </p:txBody>
      </p:sp>
      <p:sp>
        <p:nvSpPr>
          <p:cNvPr id="17" name="Rectangle 18"/>
          <p:cNvSpPr>
            <a:spLocks noChangeArrowheads="1"/>
          </p:cNvSpPr>
          <p:nvPr/>
        </p:nvSpPr>
        <p:spPr bwMode="auto">
          <a:xfrm>
            <a:off x="1363434" y="5000636"/>
            <a:ext cx="2215021" cy="500066"/>
          </a:xfrm>
          <a:prstGeom prst="round2DiagRect">
            <a:avLst/>
          </a:prstGeom>
          <a:solidFill>
            <a:srgbClr val="99FF66"/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b="1" dirty="0">
                <a:solidFill>
                  <a:schemeClr val="tx1"/>
                </a:solidFill>
                <a:latin typeface="Tahoma" pitchFamily="34" charset="0"/>
              </a:rPr>
              <a:t>Заповедники</a:t>
            </a:r>
          </a:p>
        </p:txBody>
      </p:sp>
      <p:sp>
        <p:nvSpPr>
          <p:cNvPr id="18" name="Line 20"/>
          <p:cNvSpPr>
            <a:spLocks noChangeShapeType="1"/>
          </p:cNvSpPr>
          <p:nvPr/>
        </p:nvSpPr>
        <p:spPr bwMode="auto">
          <a:xfrm flipV="1">
            <a:off x="4390419" y="2500313"/>
            <a:ext cx="2507875" cy="496887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ru-RU" b="1">
              <a:solidFill>
                <a:schemeClr val="tx1"/>
              </a:solidFill>
            </a:endParaRPr>
          </a:p>
        </p:txBody>
      </p:sp>
      <p:sp>
        <p:nvSpPr>
          <p:cNvPr id="19" name="Line 21"/>
          <p:cNvSpPr>
            <a:spLocks noChangeShapeType="1"/>
          </p:cNvSpPr>
          <p:nvPr/>
        </p:nvSpPr>
        <p:spPr bwMode="auto">
          <a:xfrm flipV="1">
            <a:off x="4668632" y="3286125"/>
            <a:ext cx="3026186" cy="71438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ru-RU" b="1">
              <a:solidFill>
                <a:schemeClr val="tx1"/>
              </a:solidFill>
            </a:endParaRPr>
          </a:p>
        </p:txBody>
      </p:sp>
      <p:sp>
        <p:nvSpPr>
          <p:cNvPr id="20" name="Rectangle 23"/>
          <p:cNvSpPr>
            <a:spLocks noChangeArrowheads="1"/>
          </p:cNvSpPr>
          <p:nvPr/>
        </p:nvSpPr>
        <p:spPr bwMode="auto">
          <a:xfrm>
            <a:off x="73564" y="4786313"/>
            <a:ext cx="1338773" cy="500062"/>
          </a:xfrm>
          <a:prstGeom prst="round2DiagRect">
            <a:avLst/>
          </a:prstGeom>
          <a:solidFill>
            <a:srgbClr val="99FF66"/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b="1" i="0" dirty="0">
                <a:solidFill>
                  <a:schemeClr val="tx1"/>
                </a:solidFill>
                <a:latin typeface="Tahoma" pitchFamily="34" charset="0"/>
              </a:rPr>
              <a:t>Музеи</a:t>
            </a:r>
          </a:p>
        </p:txBody>
      </p:sp>
      <p:sp>
        <p:nvSpPr>
          <p:cNvPr id="21" name="Line 24"/>
          <p:cNvSpPr>
            <a:spLocks noChangeShapeType="1"/>
          </p:cNvSpPr>
          <p:nvPr/>
        </p:nvSpPr>
        <p:spPr bwMode="auto">
          <a:xfrm flipV="1">
            <a:off x="4981669" y="2643188"/>
            <a:ext cx="2823974" cy="441325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ru-RU" b="1">
              <a:solidFill>
                <a:schemeClr val="tx1"/>
              </a:solidFill>
            </a:endParaRPr>
          </a:p>
        </p:txBody>
      </p:sp>
      <p:sp>
        <p:nvSpPr>
          <p:cNvPr id="22" name="Line 25"/>
          <p:cNvSpPr>
            <a:spLocks noChangeShapeType="1"/>
          </p:cNvSpPr>
          <p:nvPr/>
        </p:nvSpPr>
        <p:spPr bwMode="auto">
          <a:xfrm>
            <a:off x="4427936" y="3929063"/>
            <a:ext cx="1359691" cy="1357312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ru-RU" b="1">
              <a:solidFill>
                <a:schemeClr val="tx1"/>
              </a:solidFill>
            </a:endParaRPr>
          </a:p>
        </p:txBody>
      </p:sp>
      <p:sp>
        <p:nvSpPr>
          <p:cNvPr id="23" name="Line 26"/>
          <p:cNvSpPr>
            <a:spLocks noChangeShapeType="1"/>
          </p:cNvSpPr>
          <p:nvPr/>
        </p:nvSpPr>
        <p:spPr bwMode="auto">
          <a:xfrm>
            <a:off x="4140325" y="3786188"/>
            <a:ext cx="3765300" cy="1285875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ru-RU" b="1">
              <a:solidFill>
                <a:schemeClr val="tx1"/>
              </a:solidFill>
            </a:endParaRPr>
          </a:p>
        </p:txBody>
      </p:sp>
      <p:sp>
        <p:nvSpPr>
          <p:cNvPr id="24" name="Line 27"/>
          <p:cNvSpPr>
            <a:spLocks noChangeShapeType="1"/>
          </p:cNvSpPr>
          <p:nvPr/>
        </p:nvSpPr>
        <p:spPr bwMode="auto">
          <a:xfrm>
            <a:off x="4500563" y="3644900"/>
            <a:ext cx="0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ru-RU" b="1">
              <a:solidFill>
                <a:schemeClr val="tx1"/>
              </a:solidFill>
            </a:endParaRPr>
          </a:p>
        </p:txBody>
      </p:sp>
      <p:sp>
        <p:nvSpPr>
          <p:cNvPr id="25" name="Line 29"/>
          <p:cNvSpPr>
            <a:spLocks noChangeShapeType="1"/>
          </p:cNvSpPr>
          <p:nvPr/>
        </p:nvSpPr>
        <p:spPr bwMode="auto">
          <a:xfrm>
            <a:off x="4652056" y="3716338"/>
            <a:ext cx="3130776" cy="35560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ru-RU" b="1">
              <a:solidFill>
                <a:schemeClr val="tx1"/>
              </a:solidFill>
            </a:endParaRPr>
          </a:p>
        </p:txBody>
      </p:sp>
      <p:sp>
        <p:nvSpPr>
          <p:cNvPr id="26" name="Line 30"/>
          <p:cNvSpPr>
            <a:spLocks noChangeShapeType="1"/>
          </p:cNvSpPr>
          <p:nvPr/>
        </p:nvSpPr>
        <p:spPr bwMode="auto">
          <a:xfrm>
            <a:off x="1145750" y="3143250"/>
            <a:ext cx="3137750" cy="142875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ru-RU" b="1">
              <a:solidFill>
                <a:schemeClr val="tx1"/>
              </a:solidFill>
            </a:endParaRPr>
          </a:p>
        </p:txBody>
      </p:sp>
      <p:sp>
        <p:nvSpPr>
          <p:cNvPr id="27" name="Line 31"/>
          <p:cNvSpPr>
            <a:spLocks noChangeShapeType="1"/>
          </p:cNvSpPr>
          <p:nvPr/>
        </p:nvSpPr>
        <p:spPr bwMode="auto">
          <a:xfrm flipH="1">
            <a:off x="1087170" y="3286125"/>
            <a:ext cx="3377149" cy="85725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ru-RU" b="1">
              <a:solidFill>
                <a:schemeClr val="tx1"/>
              </a:solidFill>
            </a:endParaRPr>
          </a:p>
        </p:txBody>
      </p:sp>
      <p:sp>
        <p:nvSpPr>
          <p:cNvPr id="28" name="Line 33"/>
          <p:cNvSpPr>
            <a:spLocks noChangeShapeType="1"/>
          </p:cNvSpPr>
          <p:nvPr/>
        </p:nvSpPr>
        <p:spPr bwMode="auto">
          <a:xfrm>
            <a:off x="2031762" y="2357438"/>
            <a:ext cx="2505551" cy="639762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ru-RU" b="1">
              <a:solidFill>
                <a:schemeClr val="tx1"/>
              </a:solidFill>
            </a:endParaRPr>
          </a:p>
        </p:txBody>
      </p:sp>
      <p:sp>
        <p:nvSpPr>
          <p:cNvPr id="29" name="Line 34"/>
          <p:cNvSpPr>
            <a:spLocks noChangeShapeType="1"/>
          </p:cNvSpPr>
          <p:nvPr/>
        </p:nvSpPr>
        <p:spPr bwMode="auto">
          <a:xfrm>
            <a:off x="4632754" y="2286000"/>
            <a:ext cx="67404" cy="428625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ru-RU" b="1">
              <a:solidFill>
                <a:schemeClr val="tx1"/>
              </a:solidFill>
            </a:endParaRPr>
          </a:p>
        </p:txBody>
      </p:sp>
      <p:sp>
        <p:nvSpPr>
          <p:cNvPr id="30" name="Rectangle 35"/>
          <p:cNvSpPr>
            <a:spLocks noChangeArrowheads="1"/>
          </p:cNvSpPr>
          <p:nvPr/>
        </p:nvSpPr>
        <p:spPr bwMode="auto">
          <a:xfrm>
            <a:off x="2031762" y="165100"/>
            <a:ext cx="7004734" cy="1123950"/>
          </a:xfrm>
          <a:prstGeom prst="round2DiagRect">
            <a:avLst/>
          </a:prstGeom>
          <a:solidFill>
            <a:srgbClr val="99FF66">
              <a:alpha val="50000"/>
            </a:srgb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Модель взаимодействия «УИ Экобиоцентра»</a:t>
            </a:r>
          </a:p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с образовательными, исследовательскими учреждениями  и природоохранными структурами</a:t>
            </a:r>
          </a:p>
        </p:txBody>
      </p:sp>
      <p:sp>
        <p:nvSpPr>
          <p:cNvPr id="32" name="Line 16"/>
          <p:cNvSpPr>
            <a:spLocks noChangeShapeType="1"/>
          </p:cNvSpPr>
          <p:nvPr/>
        </p:nvSpPr>
        <p:spPr bwMode="auto">
          <a:xfrm flipV="1">
            <a:off x="2133407" y="3795713"/>
            <a:ext cx="2314962" cy="1204912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ru-RU" b="1">
              <a:solidFill>
                <a:schemeClr val="tx1"/>
              </a:solidFill>
            </a:endParaRPr>
          </a:p>
        </p:txBody>
      </p:sp>
      <p:sp>
        <p:nvSpPr>
          <p:cNvPr id="33" name="Oval 10"/>
          <p:cNvSpPr>
            <a:spLocks noChangeArrowheads="1"/>
          </p:cNvSpPr>
          <p:nvPr/>
        </p:nvSpPr>
        <p:spPr bwMode="auto">
          <a:xfrm>
            <a:off x="2707117" y="5643563"/>
            <a:ext cx="2301017" cy="571500"/>
          </a:xfrm>
          <a:prstGeom prst="round2SameRect">
            <a:avLst/>
          </a:prstGeom>
          <a:solidFill>
            <a:srgbClr val="99FF66"/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b="1" dirty="0">
                <a:solidFill>
                  <a:schemeClr val="tx1"/>
                </a:solidFill>
                <a:latin typeface="Tahoma" pitchFamily="34" charset="0"/>
              </a:rPr>
              <a:t>Национальный</a:t>
            </a:r>
          </a:p>
          <a:p>
            <a:pPr>
              <a:defRPr/>
            </a:pPr>
            <a:r>
              <a:rPr lang="ru-RU" b="1" dirty="0">
                <a:solidFill>
                  <a:schemeClr val="tx1"/>
                </a:solidFill>
                <a:latin typeface="Tahoma" pitchFamily="34" charset="0"/>
              </a:rPr>
              <a:t>Парк </a:t>
            </a:r>
          </a:p>
        </p:txBody>
      </p:sp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7452320" y="1785829"/>
            <a:ext cx="1629710" cy="857359"/>
          </a:xfrm>
          <a:prstGeom prst="round2Diag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  <a:latin typeface="Tahoma" pitchFamily="34" charset="0"/>
              </a:rPr>
              <a:t>Школы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ahoma" pitchFamily="34" charset="0"/>
              </a:rPr>
              <a:t>Гимназии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ahoma" pitchFamily="34" charset="0"/>
              </a:rPr>
              <a:t>Лицеи</a:t>
            </a:r>
          </a:p>
        </p:txBody>
      </p:sp>
      <p:sp>
        <p:nvSpPr>
          <p:cNvPr id="35" name="Rectangle 5"/>
          <p:cNvSpPr>
            <a:spLocks noChangeArrowheads="1"/>
          </p:cNvSpPr>
          <p:nvPr/>
        </p:nvSpPr>
        <p:spPr bwMode="auto">
          <a:xfrm>
            <a:off x="6961936" y="5036344"/>
            <a:ext cx="1687413" cy="682698"/>
          </a:xfrm>
          <a:prstGeom prst="round2DiagRect">
            <a:avLst/>
          </a:prstGeom>
          <a:solidFill>
            <a:srgbClr val="99FF66"/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  <a:latin typeface="Tahoma" charset="0"/>
              </a:rPr>
              <a:t>ВУЗы</a:t>
            </a:r>
            <a:endParaRPr lang="ru-RU" b="1" dirty="0">
              <a:solidFill>
                <a:schemeClr val="tx1"/>
              </a:solidFill>
              <a:latin typeface="Tahoma" charset="0"/>
            </a:endParaRP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6825460" y="3714750"/>
            <a:ext cx="2211036" cy="1000125"/>
          </a:xfrm>
          <a:prstGeom prst="foldedCorner">
            <a:avLst>
              <a:gd name="adj" fmla="val 16667"/>
            </a:avLst>
          </a:prstGeom>
          <a:solidFill>
            <a:srgbClr val="99FF66"/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ru-RU" b="1" dirty="0">
                <a:solidFill>
                  <a:schemeClr val="tx1"/>
                </a:solidFill>
                <a:latin typeface="Tahoma" pitchFamily="34" charset="0"/>
              </a:rPr>
              <a:t>Учреждения </a:t>
            </a:r>
          </a:p>
          <a:p>
            <a:r>
              <a:rPr lang="ru-RU" b="1" dirty="0">
                <a:solidFill>
                  <a:schemeClr val="tx1"/>
                </a:solidFill>
                <a:latin typeface="Tahoma" pitchFamily="34" charset="0"/>
              </a:rPr>
              <a:t>дополнительного</a:t>
            </a:r>
          </a:p>
          <a:p>
            <a:r>
              <a:rPr lang="ru-RU" b="1" dirty="0">
                <a:solidFill>
                  <a:schemeClr val="tx1"/>
                </a:solidFill>
                <a:latin typeface="Tahoma" pitchFamily="34" charset="0"/>
              </a:rPr>
              <a:t> образования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897644" y="2895600"/>
            <a:ext cx="2003513" cy="700088"/>
          </a:xfrm>
          <a:prstGeom prst="round2DiagRect">
            <a:avLst/>
          </a:prstGeom>
          <a:solidFill>
            <a:srgbClr val="99FF66"/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b="1" i="0" dirty="0">
                <a:solidFill>
                  <a:schemeClr val="tx1"/>
                </a:solidFill>
                <a:latin typeface="Tahoma" charset="0"/>
              </a:rPr>
              <a:t>Дошкольные </a:t>
            </a:r>
          </a:p>
          <a:p>
            <a:pPr>
              <a:defRPr/>
            </a:pPr>
            <a:r>
              <a:rPr lang="ru-RU" b="1" i="0" dirty="0">
                <a:solidFill>
                  <a:schemeClr val="tx1"/>
                </a:solidFill>
                <a:latin typeface="Tahoma" charset="0"/>
              </a:rPr>
              <a:t>учреждения</a:t>
            </a:r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553053" y="1864968"/>
            <a:ext cx="2405608" cy="725487"/>
          </a:xfrm>
          <a:prstGeom prst="round2SameRect">
            <a:avLst/>
          </a:prstGeom>
          <a:solidFill>
            <a:srgbClr val="99FF66"/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b="1" dirty="0">
                <a:solidFill>
                  <a:schemeClr val="tx1"/>
                </a:solidFill>
                <a:latin typeface="Tahoma" charset="0"/>
              </a:rPr>
              <a:t>Департамент </a:t>
            </a:r>
          </a:p>
          <a:p>
            <a:pPr>
              <a:defRPr/>
            </a:pPr>
            <a:r>
              <a:rPr lang="ru-RU" b="1" dirty="0">
                <a:solidFill>
                  <a:schemeClr val="tx1"/>
                </a:solidFill>
                <a:latin typeface="Tahoma" charset="0"/>
              </a:rPr>
              <a:t>образования ВКО </a:t>
            </a:r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>
            <a:off x="20185" y="2786063"/>
            <a:ext cx="2247559" cy="714375"/>
          </a:xfrm>
          <a:prstGeom prst="round2SameRect">
            <a:avLst/>
          </a:prstGeom>
          <a:solidFill>
            <a:srgbClr val="99FF66"/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b="1" dirty="0">
                <a:solidFill>
                  <a:schemeClr val="tx1"/>
                </a:solidFill>
                <a:latin typeface="Tahoma" pitchFamily="34" charset="0"/>
              </a:rPr>
              <a:t>Иртышский</a:t>
            </a:r>
          </a:p>
          <a:p>
            <a:pPr>
              <a:defRPr/>
            </a:pPr>
            <a:r>
              <a:rPr lang="ru-RU" b="1" dirty="0">
                <a:solidFill>
                  <a:schemeClr val="tx1"/>
                </a:solidFill>
                <a:latin typeface="Tahoma" pitchFamily="34" charset="0"/>
              </a:rPr>
              <a:t> департамент </a:t>
            </a:r>
          </a:p>
          <a:p>
            <a:pPr>
              <a:defRPr/>
            </a:pPr>
            <a:r>
              <a:rPr lang="ru-RU" b="1" dirty="0">
                <a:solidFill>
                  <a:schemeClr val="tx1"/>
                </a:solidFill>
                <a:latin typeface="Tahoma" pitchFamily="34" charset="0"/>
              </a:rPr>
              <a:t>экологии</a:t>
            </a: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20141" y="3857625"/>
            <a:ext cx="2319611" cy="714375"/>
          </a:xfrm>
          <a:prstGeom prst="round2DiagRect">
            <a:avLst/>
          </a:prstGeom>
          <a:solidFill>
            <a:srgbClr val="99FF66"/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b="1" dirty="0">
                <a:solidFill>
                  <a:schemeClr val="tx1"/>
                </a:solidFill>
                <a:latin typeface="Tahoma" charset="0"/>
              </a:rPr>
              <a:t>Общественные</a:t>
            </a:r>
          </a:p>
          <a:p>
            <a:pPr>
              <a:defRPr/>
            </a:pPr>
            <a:r>
              <a:rPr lang="ru-RU" b="1" dirty="0">
                <a:solidFill>
                  <a:schemeClr val="tx1"/>
                </a:solidFill>
                <a:latin typeface="Tahoma" charset="0"/>
              </a:rPr>
              <a:t> организации</a:t>
            </a:r>
          </a:p>
        </p:txBody>
      </p:sp>
      <p:pic>
        <p:nvPicPr>
          <p:cNvPr id="31" name="Picture 2" descr="C:\Корел_презентац\полигон\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03902" y="2372955"/>
            <a:ext cx="3712314" cy="2784237"/>
          </a:xfrm>
          <a:prstGeom prst="star12">
            <a:avLst/>
          </a:prstGeom>
          <a:solidFill>
            <a:srgbClr val="99FF66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="" xmlns:p14="http://schemas.microsoft.com/office/powerpoint/2010/main" val="309076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>
            <a:noAutofit/>
          </a:bodyPr>
          <a:lstStyle/>
          <a:p>
            <a:r>
              <a:rPr lang="kk-KZ" sz="2000" b="1" i="1" dirty="0">
                <a:solidFill>
                  <a:srgbClr val="FF0000"/>
                </a:solidFill>
              </a:rPr>
              <a:t>Результативность участия учащихся в конкурсных мероприятиях, олимпиадах экологического содержания за 2019, 2020 годы</a:t>
            </a:r>
            <a:r>
              <a:rPr lang="ru-RU" sz="2000" b="1" i="1" dirty="0">
                <a:solidFill>
                  <a:srgbClr val="FF0000"/>
                </a:solidFill>
              </a:rPr>
              <a:t/>
            </a:r>
            <a:br>
              <a:rPr lang="ru-RU" sz="2000" b="1" i="1" dirty="0">
                <a:solidFill>
                  <a:srgbClr val="FF0000"/>
                </a:solidFill>
              </a:rPr>
            </a:br>
            <a:r>
              <a:rPr lang="kk-KZ" sz="2000" b="1" i="1" dirty="0">
                <a:solidFill>
                  <a:srgbClr val="FF0000"/>
                </a:solidFill>
              </a:rPr>
              <a:t> </a:t>
            </a:r>
            <a:r>
              <a:rPr lang="ru-RU" sz="2000" b="1" i="1" dirty="0">
                <a:solidFill>
                  <a:srgbClr val="FF0000"/>
                </a:solidFill>
              </a:rPr>
              <a:t/>
            </a:r>
            <a:br>
              <a:rPr lang="ru-RU" sz="2000" b="1" i="1" dirty="0">
                <a:solidFill>
                  <a:srgbClr val="FF0000"/>
                </a:solidFill>
              </a:rPr>
            </a:br>
            <a:endParaRPr lang="ru-RU" sz="2000" b="1" i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282422775"/>
              </p:ext>
            </p:extLst>
          </p:nvPr>
        </p:nvGraphicFramePr>
        <p:xfrm>
          <a:off x="827584" y="1340768"/>
          <a:ext cx="7386959" cy="34470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46425"/>
                <a:gridCol w="414989"/>
                <a:gridCol w="492975"/>
                <a:gridCol w="492975"/>
                <a:gridCol w="493671"/>
                <a:gridCol w="493671"/>
                <a:gridCol w="493671"/>
                <a:gridCol w="493671"/>
                <a:gridCol w="591848"/>
                <a:gridCol w="591848"/>
                <a:gridCol w="493671"/>
                <a:gridCol w="396886"/>
                <a:gridCol w="396886"/>
                <a:gridCol w="793772"/>
              </a:tblGrid>
              <a:tr h="198586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</a:rPr>
                        <a:t>Школы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Городской уровень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Областной уровень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Республика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международ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Всего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5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1 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2 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3 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1 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2 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3 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1 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2 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3 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85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Сш1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7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26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5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Сш 18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kern="12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11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5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Сш 26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18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73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Сш 29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12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28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5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i="1">
                          <a:effectLst/>
                        </a:rPr>
                        <a:t>Сш 37</a:t>
                      </a:r>
                      <a:endParaRPr lang="ru-RU" sz="1400" b="1" i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i="1">
                          <a:effectLst/>
                        </a:rPr>
                        <a:t> </a:t>
                      </a:r>
                      <a:endParaRPr lang="ru-RU" sz="1400" b="1" i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i="1">
                          <a:effectLst/>
                        </a:rPr>
                        <a:t>2</a:t>
                      </a:r>
                      <a:endParaRPr lang="ru-RU" sz="1400" b="1" i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i="1">
                          <a:effectLst/>
                        </a:rPr>
                        <a:t>2</a:t>
                      </a:r>
                      <a:endParaRPr lang="ru-RU" sz="1400" b="1" i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i="1">
                          <a:effectLst/>
                        </a:rPr>
                        <a:t> </a:t>
                      </a:r>
                      <a:endParaRPr lang="ru-RU" sz="1400" b="1" i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i="1">
                          <a:effectLst/>
                        </a:rPr>
                        <a:t> </a:t>
                      </a:r>
                      <a:endParaRPr lang="ru-RU" sz="1400" b="1" i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i="1">
                          <a:effectLst/>
                        </a:rPr>
                        <a:t>1</a:t>
                      </a:r>
                      <a:endParaRPr lang="ru-RU" sz="1400" b="1" i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i="1">
                          <a:effectLst/>
                        </a:rPr>
                        <a:t> </a:t>
                      </a:r>
                      <a:endParaRPr lang="ru-RU" sz="1400" b="1" i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i="1">
                          <a:effectLst/>
                        </a:rPr>
                        <a:t> </a:t>
                      </a:r>
                      <a:endParaRPr lang="ru-RU" sz="1400" b="1" i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i="1">
                          <a:effectLst/>
                        </a:rPr>
                        <a:t> </a:t>
                      </a:r>
                      <a:endParaRPr lang="ru-RU" sz="1400" b="1" i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i="1">
                          <a:effectLst/>
                        </a:rPr>
                        <a:t> </a:t>
                      </a:r>
                      <a:endParaRPr lang="ru-RU" sz="1400" b="1" i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i="1">
                          <a:effectLst/>
                        </a:rPr>
                        <a:t> </a:t>
                      </a:r>
                      <a:endParaRPr lang="ru-RU" sz="1400" b="1" i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i="1">
                          <a:effectLst/>
                        </a:rPr>
                        <a:t> </a:t>
                      </a:r>
                      <a:endParaRPr lang="ru-RU" sz="1400" b="1" i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i="1" dirty="0">
                          <a:effectLst/>
                        </a:rPr>
                        <a:t>5</a:t>
                      </a:r>
                      <a:endParaRPr lang="ru-RU" sz="1400" b="1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95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i="1">
                          <a:effectLst/>
                        </a:rPr>
                        <a:t>Ахмеровская сш</a:t>
                      </a:r>
                      <a:endParaRPr lang="ru-RU" sz="1400" b="1" i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i="1">
                          <a:effectLst/>
                        </a:rPr>
                        <a:t> </a:t>
                      </a:r>
                      <a:endParaRPr lang="ru-RU" sz="1400" b="1" i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i="1">
                          <a:effectLst/>
                        </a:rPr>
                        <a:t>1</a:t>
                      </a:r>
                      <a:endParaRPr lang="ru-RU" sz="1400" b="1" i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i="1">
                          <a:effectLst/>
                        </a:rPr>
                        <a:t>2</a:t>
                      </a:r>
                      <a:endParaRPr lang="ru-RU" sz="1400" b="1" i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i="1">
                          <a:effectLst/>
                        </a:rPr>
                        <a:t>6</a:t>
                      </a:r>
                      <a:endParaRPr lang="ru-RU" sz="1400" b="1" i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i="1">
                          <a:effectLst/>
                        </a:rPr>
                        <a:t>4</a:t>
                      </a:r>
                      <a:endParaRPr lang="ru-RU" sz="1400" b="1" i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i="1">
                          <a:effectLst/>
                        </a:rPr>
                        <a:t>12</a:t>
                      </a:r>
                      <a:endParaRPr lang="ru-RU" sz="1400" b="1" i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i="1">
                          <a:effectLst/>
                        </a:rPr>
                        <a:t> </a:t>
                      </a:r>
                      <a:endParaRPr lang="ru-RU" sz="1400" b="1" i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i="1">
                          <a:effectLst/>
                        </a:rPr>
                        <a:t> </a:t>
                      </a:r>
                      <a:endParaRPr lang="ru-RU" sz="1400" b="1" i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i="1">
                          <a:effectLst/>
                        </a:rPr>
                        <a:t> </a:t>
                      </a:r>
                      <a:endParaRPr lang="ru-RU" sz="1400" b="1" i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i="1">
                          <a:effectLst/>
                        </a:rPr>
                        <a:t> </a:t>
                      </a:r>
                      <a:endParaRPr lang="ru-RU" sz="1400" b="1" i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i="1">
                          <a:effectLst/>
                        </a:rPr>
                        <a:t> </a:t>
                      </a:r>
                      <a:endParaRPr lang="ru-RU" sz="1400" b="1" i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i="1">
                          <a:effectLst/>
                        </a:rPr>
                        <a:t> </a:t>
                      </a:r>
                      <a:endParaRPr lang="ru-RU" sz="1400" b="1" i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i="1" dirty="0">
                          <a:effectLst/>
                        </a:rPr>
                        <a:t>25</a:t>
                      </a:r>
                      <a:endParaRPr lang="ru-RU" sz="1400" b="1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95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i="1">
                          <a:effectLst/>
                        </a:rPr>
                        <a:t>Экобиоцентр</a:t>
                      </a:r>
                      <a:endParaRPr lang="ru-RU" sz="1400" b="1" i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i="1">
                          <a:effectLst/>
                        </a:rPr>
                        <a:t>3</a:t>
                      </a:r>
                      <a:endParaRPr lang="ru-RU" sz="1400" b="1" i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i="1">
                          <a:effectLst/>
                        </a:rPr>
                        <a:t> </a:t>
                      </a:r>
                      <a:endParaRPr lang="ru-RU" sz="1400" b="1" i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i="1">
                          <a:effectLst/>
                        </a:rPr>
                        <a:t> </a:t>
                      </a:r>
                      <a:endParaRPr lang="ru-RU" sz="1400" b="1" i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i="1" dirty="0">
                          <a:effectLst/>
                        </a:rPr>
                        <a:t>4</a:t>
                      </a:r>
                      <a:endParaRPr lang="ru-RU" sz="1400" b="1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i="1">
                          <a:effectLst/>
                        </a:rPr>
                        <a:t>8</a:t>
                      </a:r>
                      <a:endParaRPr lang="ru-RU" sz="1400" b="1" i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i="1">
                          <a:effectLst/>
                        </a:rPr>
                        <a:t>1</a:t>
                      </a:r>
                      <a:endParaRPr lang="ru-RU" sz="1400" b="1" i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i="1">
                          <a:effectLst/>
                        </a:rPr>
                        <a:t>9</a:t>
                      </a:r>
                      <a:endParaRPr lang="ru-RU" sz="1400" b="1" i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i="1">
                          <a:effectLst/>
                        </a:rPr>
                        <a:t>1</a:t>
                      </a:r>
                      <a:endParaRPr lang="ru-RU" sz="1400" b="1" i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i="1">
                          <a:effectLst/>
                        </a:rPr>
                        <a:t> </a:t>
                      </a:r>
                      <a:endParaRPr lang="ru-RU" sz="1400" b="1" i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i="1">
                          <a:effectLst/>
                        </a:rPr>
                        <a:t> </a:t>
                      </a:r>
                      <a:endParaRPr lang="ru-RU" sz="1400" b="1" i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i="1">
                          <a:effectLst/>
                        </a:rPr>
                        <a:t> </a:t>
                      </a:r>
                      <a:endParaRPr lang="ru-RU" sz="1400" b="1" i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i="1">
                          <a:effectLst/>
                        </a:rPr>
                        <a:t> </a:t>
                      </a:r>
                      <a:endParaRPr lang="ru-RU" sz="1400" b="1" i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i="1" dirty="0">
                          <a:effectLst/>
                        </a:rPr>
                        <a:t>23</a:t>
                      </a:r>
                      <a:endParaRPr lang="ru-RU" sz="1400" b="1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5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Итого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7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9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23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11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23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30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13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7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</a:rPr>
                        <a:t>136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11560" y="4941168"/>
            <a:ext cx="813690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k-KZ" sz="1400" b="1" dirty="0">
                <a:solidFill>
                  <a:srgbClr val="002060"/>
                </a:solidFill>
              </a:rPr>
              <a:t>Из таблицы видно, что в течение 2019-2020 учебного года и 1 полугодия 2020-2021 учебного года видна </a:t>
            </a:r>
            <a:r>
              <a:rPr lang="kk-KZ" sz="1400" b="1" dirty="0">
                <a:solidFill>
                  <a:srgbClr val="FF0000"/>
                </a:solidFill>
              </a:rPr>
              <a:t>результативность участия учащихся школ 1, 26, 29, Ахмеровской, Экобиоцентра </a:t>
            </a:r>
            <a:r>
              <a:rPr lang="kk-KZ" sz="1400" b="1" dirty="0">
                <a:solidFill>
                  <a:srgbClr val="002060"/>
                </a:solidFill>
              </a:rPr>
              <a:t>в олимпиадах и конкурсах. Но </a:t>
            </a:r>
            <a:r>
              <a:rPr lang="kk-KZ" sz="1400" b="1" dirty="0" smtClean="0">
                <a:solidFill>
                  <a:srgbClr val="002060"/>
                </a:solidFill>
              </a:rPr>
              <a:t>учащиеся </a:t>
            </a:r>
            <a:r>
              <a:rPr lang="kk-KZ" sz="1400" b="1" dirty="0" smtClean="0">
                <a:solidFill>
                  <a:srgbClr val="FF0000"/>
                </a:solidFill>
              </a:rPr>
              <a:t>сш 18, 37 </a:t>
            </a:r>
            <a:r>
              <a:rPr lang="kk-KZ" sz="1400" b="1" dirty="0" smtClean="0">
                <a:solidFill>
                  <a:srgbClr val="002060"/>
                </a:solidFill>
              </a:rPr>
              <a:t>занимают </a:t>
            </a:r>
            <a:r>
              <a:rPr lang="kk-KZ" sz="1400" b="1" dirty="0">
                <a:solidFill>
                  <a:srgbClr val="002060"/>
                </a:solidFill>
              </a:rPr>
              <a:t>призовые места </a:t>
            </a:r>
            <a:r>
              <a:rPr lang="kk-KZ" sz="1400" b="1" dirty="0" smtClean="0">
                <a:solidFill>
                  <a:srgbClr val="002060"/>
                </a:solidFill>
              </a:rPr>
              <a:t>только </a:t>
            </a:r>
            <a:r>
              <a:rPr lang="kk-KZ" sz="1400" b="1" dirty="0">
                <a:solidFill>
                  <a:srgbClr val="FF0000"/>
                </a:solidFill>
              </a:rPr>
              <a:t>на городском уровне</a:t>
            </a:r>
            <a:r>
              <a:rPr lang="kk-KZ" sz="1400" b="1" dirty="0">
                <a:solidFill>
                  <a:srgbClr val="002060"/>
                </a:solidFill>
              </a:rPr>
              <a:t>. </a:t>
            </a:r>
            <a:r>
              <a:rPr lang="kk-KZ" sz="1400" b="1" dirty="0" smtClean="0">
                <a:solidFill>
                  <a:srgbClr val="002060"/>
                </a:solidFill>
              </a:rPr>
              <a:t>Педагогам </a:t>
            </a:r>
            <a:r>
              <a:rPr lang="kk-KZ" sz="1400" b="1" dirty="0">
                <a:solidFill>
                  <a:srgbClr val="002060"/>
                </a:solidFill>
              </a:rPr>
              <a:t>дополнительного образования необходимо повышать </a:t>
            </a:r>
            <a:r>
              <a:rPr lang="kk-KZ" sz="1400" b="1" dirty="0">
                <a:solidFill>
                  <a:srgbClr val="FF0000"/>
                </a:solidFill>
              </a:rPr>
              <a:t>потенциал учащихся с выходом на международные мероприятия.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814266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Участие в научно-практических конференциях</a:t>
            </a:r>
            <a:endParaRPr lang="ru-RU" b="1" i="1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1556792"/>
          <a:ext cx="8280921" cy="5062857"/>
        </p:xfrm>
        <a:graphic>
          <a:graphicData uri="http://schemas.openxmlformats.org/drawingml/2006/table">
            <a:tbl>
              <a:tblPr/>
              <a:tblGrid>
                <a:gridCol w="1069149"/>
                <a:gridCol w="847739"/>
                <a:gridCol w="847739"/>
                <a:gridCol w="707114"/>
                <a:gridCol w="707114"/>
                <a:gridCol w="848738"/>
                <a:gridCol w="848738"/>
                <a:gridCol w="707114"/>
                <a:gridCol w="848738"/>
                <a:gridCol w="848738"/>
              </a:tblGrid>
              <a:tr h="168699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Школы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2018-2019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2019-2020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2020-2021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869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шк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гор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обл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шк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 ор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обл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шк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гор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обл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3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Сш1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грам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НПК 1м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НПК 2м, 3м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1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Сш 18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47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Сш 26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dirty="0">
                          <a:latin typeface="Times New Roman"/>
                          <a:ea typeface="Calibri"/>
                          <a:cs typeface="Times New Roman"/>
                        </a:rPr>
                        <a:t>3п(3м-1, 4 м-2),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Жас зерттеуші 1м , 3м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47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Сш 29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Экофорум сертиф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sz="1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Зерде 2 пр (3м, отб.)</a:t>
                      </a:r>
                      <a:endParaRPr lang="ru-RU" sz="14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34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Сш 37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(2 м) Зерде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 м Зерде2 (серт)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2,3 место Форум экологов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 место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 пр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0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Ахмеровская сш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Зерде 2м -3 3м -2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Зерде 2м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3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9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Экобиоцентр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latin typeface="Calibri"/>
                          <a:ea typeface="Calibri"/>
                          <a:cs typeface="Times New Roman"/>
                        </a:rPr>
                        <a:t>НПК 1м</a:t>
                      </a:r>
                      <a:r>
                        <a:rPr lang="ru-RU" sz="11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- 3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latin typeface="Calibri"/>
                          <a:ea typeface="Calibri"/>
                          <a:cs typeface="Times New Roman"/>
                        </a:rPr>
                        <a:t>НПК 1м – 10, 2м</a:t>
                      </a:r>
                      <a:r>
                        <a:rPr lang="ru-RU" sz="11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-4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latin typeface="Calibri"/>
                          <a:ea typeface="Calibri"/>
                          <a:cs typeface="Times New Roman"/>
                        </a:rPr>
                        <a:t>1м -5,2м</a:t>
                      </a:r>
                      <a:r>
                        <a:rPr lang="ru-RU" sz="11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-3 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latin typeface="Calibri"/>
                          <a:ea typeface="Calibri"/>
                          <a:cs typeface="Times New Roman"/>
                        </a:rPr>
                        <a:t>1м</a:t>
                      </a:r>
                      <a:r>
                        <a:rPr lang="ru-RU" sz="11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-2, 2м -1, 3м - 5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048"/>
            <a:ext cx="9163050" cy="6843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8015371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0386"/>
            <a:ext cx="9144000" cy="648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8157594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44624"/>
            <a:ext cx="9174163" cy="648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528841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6144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4267200" cy="3200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4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3468960"/>
            <a:ext cx="4267200" cy="3200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4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7288" y="3429000"/>
            <a:ext cx="4267200" cy="3200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47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2216" y="137778"/>
            <a:ext cx="4100264" cy="30751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21"/>
          <p:cNvSpPr>
            <a:spLocks noChangeArrowheads="1"/>
          </p:cNvSpPr>
          <p:nvPr/>
        </p:nvSpPr>
        <p:spPr bwMode="auto">
          <a:xfrm>
            <a:off x="2080320" y="2768493"/>
            <a:ext cx="5227802" cy="930489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 w="9525" cap="flat" cmpd="dbl">
            <a:solidFill>
              <a:schemeClr val="tx1"/>
            </a:solidFill>
            <a:prstDash val="solid"/>
            <a:bevel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Учебно-воспитательная работа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педагогов кружковых объединений </a:t>
            </a:r>
          </a:p>
          <a:p>
            <a:pPr algn="ctr">
              <a:lnSpc>
                <a:spcPct val="80000"/>
              </a:lnSpc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«УИ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экобиоцентра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</p:spTree>
    <p:extLst>
      <p:ext uri="{BB962C8B-B14F-4D97-AF65-F5344CB8AC3E}">
        <p14:creationId xmlns="" xmlns:p14="http://schemas.microsoft.com/office/powerpoint/2010/main" val="41665177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sun9-63.userapi.com/c849520/v849520889/1839f7/HHNR8G3Oyf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427883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3641" y="2256175"/>
            <a:ext cx="2095515" cy="1571636"/>
          </a:xfrm>
          <a:prstGeom prst="roundRect">
            <a:avLst>
              <a:gd name="adj" fmla="val 8594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6" name="Picture 10" descr="C:\Documents and Settings\5\Мои документы\Фото\Мероприятия_фото\Научное проектирование\2010_10_29\IMG_202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40" y="460286"/>
            <a:ext cx="2179945" cy="1539954"/>
          </a:xfrm>
          <a:prstGeom prst="roundRect">
            <a:avLst>
              <a:gd name="adj" fmla="val 8594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7" name="Picture 2" descr="C:\Documents and Settings\5\Мои документы\Фото\100JVCSO\PIC_003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6578" y="5082013"/>
            <a:ext cx="2190765" cy="1643074"/>
          </a:xfrm>
          <a:prstGeom prst="roundRect">
            <a:avLst>
              <a:gd name="adj" fmla="val 8594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255576" y="30144"/>
            <a:ext cx="8572560" cy="357166"/>
          </a:xfrm>
          <a:prstGeom prst="round2Diag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 sz="1800" b="1" dirty="0">
              <a:solidFill>
                <a:schemeClr val="tx1"/>
              </a:solidFill>
              <a:latin typeface="Arial" charset="0"/>
            </a:endParaRPr>
          </a:p>
          <a:p>
            <a:pPr>
              <a:defRPr/>
            </a:pPr>
            <a:endParaRPr lang="ru-RU" sz="1800" b="1" dirty="0">
              <a:solidFill>
                <a:schemeClr val="tx1"/>
              </a:solidFill>
              <a:latin typeface="Arial" charset="0"/>
            </a:endParaRPr>
          </a:p>
          <a:p>
            <a:pPr>
              <a:defRPr/>
            </a:pPr>
            <a:r>
              <a:rPr lang="ru-RU" sz="1800" b="1" dirty="0">
                <a:solidFill>
                  <a:schemeClr val="tx1"/>
                </a:solidFill>
                <a:latin typeface="Garamond" pitchFamily="18" charset="0"/>
              </a:rPr>
              <a:t>ЭКОЛОГИЧЕСКОЕ  ОБРАЗОВАНИЕ И ЭКОЛОГИЧЕСКОЕ ВОСПИТАНИЕ</a:t>
            </a:r>
          </a:p>
          <a:p>
            <a:pPr>
              <a:defRPr/>
            </a:pPr>
            <a:endParaRPr lang="ru-RU" sz="1800" b="1" i="0" dirty="0">
              <a:solidFill>
                <a:schemeClr val="tx1"/>
              </a:solidFill>
              <a:latin typeface="Arial" charset="0"/>
            </a:endParaRPr>
          </a:p>
          <a:p>
            <a:pPr>
              <a:defRPr/>
            </a:pPr>
            <a:endParaRPr lang="ru-RU" sz="1800" b="1" i="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4643438" y="2123238"/>
            <a:ext cx="1928826" cy="785818"/>
          </a:xfrm>
          <a:prstGeom prst="round2Diag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 sz="1800" b="1" dirty="0">
              <a:solidFill>
                <a:schemeClr val="tx1"/>
              </a:solidFill>
              <a:latin typeface="Arial" charset="0"/>
            </a:endParaRPr>
          </a:p>
          <a:p>
            <a:pPr>
              <a:defRPr/>
            </a:pPr>
            <a:endParaRPr lang="ru-RU" sz="1800" b="1" dirty="0">
              <a:solidFill>
                <a:schemeClr val="tx1"/>
              </a:solidFill>
              <a:latin typeface="Arial" charset="0"/>
            </a:endParaRPr>
          </a:p>
          <a:p>
            <a:pPr>
              <a:defRPr/>
            </a:pPr>
            <a:endParaRPr lang="ru-RU" sz="1800" b="1" dirty="0">
              <a:solidFill>
                <a:schemeClr val="tx1"/>
              </a:solidFill>
              <a:latin typeface="Arial" charset="0"/>
            </a:endParaRPr>
          </a:p>
          <a:p>
            <a:pPr>
              <a:defRPr/>
            </a:pPr>
            <a:r>
              <a:rPr lang="ru-RU" sz="1000" b="1" dirty="0">
                <a:solidFill>
                  <a:schemeClr val="tx1"/>
                </a:solidFill>
                <a:latin typeface="Calibri" pitchFamily="34" charset="0"/>
              </a:rPr>
              <a:t>Важное место в  экологическом</a:t>
            </a:r>
          </a:p>
          <a:p>
            <a:pPr>
              <a:defRPr/>
            </a:pPr>
            <a:r>
              <a:rPr lang="ru-RU" sz="1000" b="1" dirty="0">
                <a:solidFill>
                  <a:schemeClr val="tx1"/>
                </a:solidFill>
                <a:latin typeface="Calibri" pitchFamily="34" charset="0"/>
              </a:rPr>
              <a:t> образовании и воспитании  </a:t>
            </a:r>
          </a:p>
          <a:p>
            <a:pPr>
              <a:defRPr/>
            </a:pPr>
            <a:r>
              <a:rPr lang="ru-RU" sz="1000" b="1" dirty="0">
                <a:solidFill>
                  <a:schemeClr val="tx1"/>
                </a:solidFill>
                <a:latin typeface="Calibri" pitchFamily="34" charset="0"/>
              </a:rPr>
              <a:t>имеет </a:t>
            </a:r>
            <a:r>
              <a:rPr lang="ru-RU" sz="1000" b="1" dirty="0" err="1">
                <a:solidFill>
                  <a:schemeClr val="tx1"/>
                </a:solidFill>
                <a:latin typeface="Calibri" pitchFamily="34" charset="0"/>
              </a:rPr>
              <a:t>экологизация</a:t>
            </a:r>
            <a:r>
              <a:rPr lang="ru-RU" sz="1000" b="1" dirty="0">
                <a:solidFill>
                  <a:schemeClr val="tx1"/>
                </a:solidFill>
                <a:latin typeface="Calibri" pitchFamily="34" charset="0"/>
              </a:rPr>
              <a:t> </a:t>
            </a:r>
          </a:p>
          <a:p>
            <a:pPr>
              <a:defRPr/>
            </a:pPr>
            <a:r>
              <a:rPr lang="ru-RU" sz="1000" b="1" dirty="0">
                <a:solidFill>
                  <a:schemeClr val="tx1"/>
                </a:solidFill>
                <a:latin typeface="Calibri" pitchFamily="34" charset="0"/>
              </a:rPr>
              <a:t>мировоззрения   </a:t>
            </a:r>
          </a:p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Calibri" pitchFamily="34" charset="0"/>
              </a:rPr>
              <a:t>	</a:t>
            </a:r>
          </a:p>
          <a:p>
            <a:pPr>
              <a:defRPr/>
            </a:pPr>
            <a:endParaRPr lang="ru-RU" sz="1800" b="1" i="0" dirty="0">
              <a:solidFill>
                <a:schemeClr val="tx1"/>
              </a:solidFill>
              <a:latin typeface="Arial" charset="0"/>
            </a:endParaRPr>
          </a:p>
          <a:p>
            <a:pPr>
              <a:defRPr/>
            </a:pPr>
            <a:endParaRPr lang="ru-RU" sz="1800" b="1" i="0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0" name="Picture 10" descr="C:\Documents and Settings\5\Мои документы\Фото\Методисты_фото\Агафонова\S800053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149" y="5164735"/>
            <a:ext cx="2123999" cy="1673387"/>
          </a:xfrm>
          <a:prstGeom prst="roundRect">
            <a:avLst>
              <a:gd name="adj" fmla="val 8594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4653377" y="3970687"/>
            <a:ext cx="4214842" cy="1082720"/>
          </a:xfrm>
          <a:prstGeom prst="round2Diag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 sz="1200" b="1" dirty="0">
              <a:solidFill>
                <a:schemeClr val="tx1"/>
              </a:solidFill>
              <a:latin typeface="Arial" charset="0"/>
            </a:endParaRPr>
          </a:p>
          <a:p>
            <a:pPr>
              <a:defRPr/>
            </a:pPr>
            <a:r>
              <a:rPr lang="ru-RU" sz="1800" b="1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1000" b="1" dirty="0">
                <a:solidFill>
                  <a:schemeClr val="tx1"/>
                </a:solidFill>
                <a:latin typeface="Calibri" pitchFamily="34" charset="0"/>
              </a:rPr>
              <a:t>Разработанная  модель экологического образования и воспитания </a:t>
            </a:r>
          </a:p>
          <a:p>
            <a:pPr>
              <a:defRPr/>
            </a:pPr>
            <a:r>
              <a:rPr lang="ru-RU" sz="1000" b="1" dirty="0">
                <a:solidFill>
                  <a:schemeClr val="tx1"/>
                </a:solidFill>
                <a:latin typeface="Calibri" pitchFamily="34" charset="0"/>
              </a:rPr>
              <a:t>и авторская программа по эффективной деятельности </a:t>
            </a:r>
          </a:p>
          <a:p>
            <a:pPr>
              <a:defRPr/>
            </a:pPr>
            <a:r>
              <a:rPr lang="ru-RU" sz="1000" b="1" dirty="0">
                <a:solidFill>
                  <a:schemeClr val="tx1"/>
                </a:solidFill>
                <a:latin typeface="Calibri" pitchFamily="34" charset="0"/>
              </a:rPr>
              <a:t>«УИ </a:t>
            </a:r>
            <a:r>
              <a:rPr lang="ru-RU" sz="1000" b="1" dirty="0" err="1">
                <a:solidFill>
                  <a:schemeClr val="tx1"/>
                </a:solidFill>
                <a:latin typeface="Calibri" pitchFamily="34" charset="0"/>
              </a:rPr>
              <a:t>экобиоцентра</a:t>
            </a:r>
            <a:r>
              <a:rPr lang="ru-RU" sz="1000" b="1" dirty="0">
                <a:solidFill>
                  <a:schemeClr val="tx1"/>
                </a:solidFill>
                <a:latin typeface="Calibri" pitchFamily="34" charset="0"/>
              </a:rPr>
              <a:t>»  на новой концептуальной основе, </a:t>
            </a:r>
          </a:p>
          <a:p>
            <a:pPr>
              <a:defRPr/>
            </a:pPr>
            <a:r>
              <a:rPr lang="ru-RU" sz="1000" b="1" dirty="0">
                <a:solidFill>
                  <a:schemeClr val="tx1"/>
                </a:solidFill>
                <a:latin typeface="Calibri" pitchFamily="34" charset="0"/>
              </a:rPr>
              <a:t>(прошедшая экспертизу через КЭС Р ИПК) </a:t>
            </a:r>
          </a:p>
          <a:p>
            <a:pPr>
              <a:defRPr/>
            </a:pPr>
            <a:r>
              <a:rPr lang="ru-RU" sz="1000" b="1" dirty="0">
                <a:solidFill>
                  <a:schemeClr val="tx1"/>
                </a:solidFill>
                <a:latin typeface="Calibri" pitchFamily="34" charset="0"/>
              </a:rPr>
              <a:t>способствуют формированию у детей прочной нравственно-духовной </a:t>
            </a:r>
          </a:p>
          <a:p>
            <a:pPr>
              <a:defRPr/>
            </a:pPr>
            <a:r>
              <a:rPr lang="ru-RU" sz="1000" b="1" dirty="0">
                <a:solidFill>
                  <a:schemeClr val="tx1"/>
                </a:solidFill>
                <a:latin typeface="Calibri" pitchFamily="34" charset="0"/>
              </a:rPr>
              <a:t>опоры и  привитие к общечеловеческим жизненным ценностям</a:t>
            </a:r>
            <a:r>
              <a:rPr lang="ru-RU" sz="1000" b="1" i="0" dirty="0">
                <a:solidFill>
                  <a:schemeClr val="tx1"/>
                </a:solidFill>
                <a:latin typeface="Calibri" pitchFamily="34" charset="0"/>
              </a:rPr>
              <a:t> </a:t>
            </a:r>
          </a:p>
          <a:p>
            <a:pPr>
              <a:defRPr/>
            </a:pPr>
            <a:endParaRPr lang="ru-RU" sz="1200" b="1" i="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4714876" y="2928934"/>
            <a:ext cx="1785950" cy="1000132"/>
          </a:xfrm>
          <a:prstGeom prst="round2Diag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 sz="1800" b="1" dirty="0">
              <a:solidFill>
                <a:schemeClr val="tx1"/>
              </a:solidFill>
              <a:latin typeface="Arial" charset="0"/>
            </a:endParaRPr>
          </a:p>
          <a:p>
            <a:pPr>
              <a:defRPr/>
            </a:pPr>
            <a:endParaRPr lang="ru-RU" sz="1800" b="1" dirty="0">
              <a:solidFill>
                <a:schemeClr val="tx1"/>
              </a:solidFill>
              <a:latin typeface="Arial" charset="0"/>
            </a:endParaRPr>
          </a:p>
          <a:p>
            <a:pPr>
              <a:defRPr/>
            </a:pPr>
            <a:r>
              <a:rPr lang="ru-RU" sz="1000" b="1" dirty="0">
                <a:solidFill>
                  <a:schemeClr val="tx1"/>
                </a:solidFill>
                <a:latin typeface="Calibri" pitchFamily="34" charset="0"/>
              </a:rPr>
              <a:t>Формирование экологической </a:t>
            </a:r>
          </a:p>
          <a:p>
            <a:pPr>
              <a:defRPr/>
            </a:pPr>
            <a:r>
              <a:rPr lang="ru-RU" sz="1000" b="1" dirty="0">
                <a:solidFill>
                  <a:schemeClr val="tx1"/>
                </a:solidFill>
                <a:latin typeface="Calibri" pitchFamily="34" charset="0"/>
              </a:rPr>
              <a:t>культуры становится </a:t>
            </a:r>
          </a:p>
          <a:p>
            <a:pPr>
              <a:defRPr/>
            </a:pPr>
            <a:r>
              <a:rPr lang="ru-RU" sz="1000" b="1" dirty="0">
                <a:solidFill>
                  <a:schemeClr val="tx1"/>
                </a:solidFill>
                <a:latin typeface="Calibri" pitchFamily="34" charset="0"/>
              </a:rPr>
              <a:t> ключевым  инструментом  </a:t>
            </a:r>
          </a:p>
          <a:p>
            <a:pPr>
              <a:defRPr/>
            </a:pPr>
            <a:r>
              <a:rPr lang="ru-RU" sz="1000" b="1" dirty="0">
                <a:solidFill>
                  <a:schemeClr val="tx1"/>
                </a:solidFill>
                <a:latin typeface="Calibri" pitchFamily="34" charset="0"/>
              </a:rPr>
              <a:t>перехода  цивилизации  на </a:t>
            </a:r>
          </a:p>
          <a:p>
            <a:pPr>
              <a:defRPr/>
            </a:pPr>
            <a:r>
              <a:rPr lang="ru-RU" sz="1000" b="1" u="sng" dirty="0">
                <a:solidFill>
                  <a:schemeClr val="tx1"/>
                </a:solidFill>
                <a:latin typeface="Calibri" pitchFamily="34" charset="0"/>
              </a:rPr>
              <a:t>модель  экологического</a:t>
            </a:r>
          </a:p>
          <a:p>
            <a:pPr>
              <a:defRPr/>
            </a:pPr>
            <a:r>
              <a:rPr lang="ru-RU" sz="1000" b="1" u="sng" dirty="0">
                <a:solidFill>
                  <a:schemeClr val="tx1"/>
                </a:solidFill>
                <a:latin typeface="Calibri" pitchFamily="34" charset="0"/>
              </a:rPr>
              <a:t> развития</a:t>
            </a:r>
            <a:endParaRPr lang="ru-RU" sz="1000" b="1" dirty="0">
              <a:solidFill>
                <a:schemeClr val="tx1"/>
              </a:solidFill>
              <a:latin typeface="Calibri" pitchFamily="34" charset="0"/>
            </a:endParaRPr>
          </a:p>
          <a:p>
            <a:pPr>
              <a:defRPr/>
            </a:pPr>
            <a:endParaRPr lang="ru-RU" sz="1800" b="1" i="0" dirty="0">
              <a:solidFill>
                <a:schemeClr val="tx1"/>
              </a:solidFill>
              <a:latin typeface="Arial" charset="0"/>
            </a:endParaRPr>
          </a:p>
          <a:p>
            <a:pPr>
              <a:defRPr/>
            </a:pPr>
            <a:endParaRPr lang="ru-RU" sz="1800" b="1" i="0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3" name="Picture 2" descr="C:\Documents and Settings\5\Рабочий стол\занятия в Крупской\IMG_1804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268" y="2174798"/>
            <a:ext cx="2121820" cy="1591365"/>
          </a:xfrm>
          <a:prstGeom prst="roundRect">
            <a:avLst>
              <a:gd name="adj" fmla="val 8594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14" name="AutoShape 24"/>
          <p:cNvSpPr>
            <a:spLocks noChangeArrowheads="1"/>
          </p:cNvSpPr>
          <p:nvPr/>
        </p:nvSpPr>
        <p:spPr bwMode="auto">
          <a:xfrm>
            <a:off x="2287588" y="5575300"/>
            <a:ext cx="2357437" cy="1143000"/>
          </a:xfrm>
          <a:prstGeom prst="round2Diag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l">
              <a:defRPr/>
            </a:pPr>
            <a:r>
              <a:rPr lang="ru-RU" sz="1000" b="1" dirty="0">
                <a:solidFill>
                  <a:schemeClr val="tx1"/>
                </a:solidFill>
                <a:latin typeface="Calibri" pitchFamily="34" charset="0"/>
              </a:rPr>
              <a:t>В учебно-образовательный процесс</a:t>
            </a:r>
          </a:p>
          <a:p>
            <a:pPr algn="l">
              <a:defRPr/>
            </a:pPr>
            <a:r>
              <a:rPr lang="ru-RU" sz="1000" b="1" dirty="0">
                <a:solidFill>
                  <a:schemeClr val="tx1"/>
                </a:solidFill>
                <a:latin typeface="Calibri" pitchFamily="34" charset="0"/>
              </a:rPr>
              <a:t> внедряются элементы инсценировок </a:t>
            </a:r>
          </a:p>
          <a:p>
            <a:pPr algn="l">
              <a:defRPr/>
            </a:pPr>
            <a:r>
              <a:rPr lang="ru-RU" sz="1000" b="1" dirty="0">
                <a:solidFill>
                  <a:schemeClr val="tx1"/>
                </a:solidFill>
                <a:latin typeface="Calibri" pitchFamily="34" charset="0"/>
              </a:rPr>
              <a:t>Детского  кукольного театра </a:t>
            </a:r>
          </a:p>
          <a:p>
            <a:pPr algn="l">
              <a:defRPr/>
            </a:pPr>
            <a:r>
              <a:rPr lang="ru-RU" sz="1000" b="1" dirty="0">
                <a:solidFill>
                  <a:schemeClr val="tx1"/>
                </a:solidFill>
                <a:latin typeface="Calibri" pitchFamily="34" charset="0"/>
              </a:rPr>
              <a:t>экологической направленности, </a:t>
            </a:r>
          </a:p>
          <a:p>
            <a:pPr algn="l">
              <a:defRPr/>
            </a:pPr>
            <a:r>
              <a:rPr lang="ru-RU" sz="1000" b="1" dirty="0">
                <a:solidFill>
                  <a:schemeClr val="tx1"/>
                </a:solidFill>
                <a:latin typeface="Calibri" pitchFamily="34" charset="0"/>
              </a:rPr>
              <a:t>где определены объекты природы</a:t>
            </a:r>
          </a:p>
          <a:p>
            <a:pPr algn="l">
              <a:defRPr/>
            </a:pPr>
            <a:r>
              <a:rPr lang="ru-RU" sz="1000" b="1" dirty="0">
                <a:solidFill>
                  <a:schemeClr val="tx1"/>
                </a:solidFill>
                <a:latin typeface="Calibri" pitchFamily="34" charset="0"/>
              </a:rPr>
              <a:t> в образах животных и растений.</a:t>
            </a:r>
          </a:p>
        </p:txBody>
      </p:sp>
      <p:pic>
        <p:nvPicPr>
          <p:cNvPr id="15" name="Picture 22" descr="S8000973_1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422" y="3877507"/>
            <a:ext cx="2211144" cy="1643074"/>
          </a:xfrm>
          <a:prstGeom prst="roundRect">
            <a:avLst>
              <a:gd name="adj" fmla="val 8594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6" name="Picture 17" descr="C:\Documents and Settings\5\Мои документы\Фото\Мероприятия_фото\Открытый урок\Лукьянец Ю.Г\S8000518_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7483" y="464016"/>
            <a:ext cx="2166953" cy="1625215"/>
          </a:xfrm>
          <a:prstGeom prst="roundRect">
            <a:avLst>
              <a:gd name="adj" fmla="val 8594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17" name="AutoShape 24"/>
          <p:cNvSpPr>
            <a:spLocks noChangeArrowheads="1"/>
          </p:cNvSpPr>
          <p:nvPr/>
        </p:nvSpPr>
        <p:spPr bwMode="auto">
          <a:xfrm>
            <a:off x="30163" y="3879850"/>
            <a:ext cx="2286000" cy="1285875"/>
          </a:xfrm>
          <a:prstGeom prst="round2Diag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l">
              <a:defRPr/>
            </a:pPr>
            <a:r>
              <a:rPr lang="ru-RU" sz="1000" b="1" dirty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Увеличивается доля занятий, </a:t>
            </a:r>
          </a:p>
          <a:p>
            <a:pPr algn="l">
              <a:defRPr/>
            </a:pPr>
            <a:r>
              <a:rPr lang="ru-RU" sz="1000" b="1" dirty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на которых от учащихся требуется </a:t>
            </a:r>
          </a:p>
          <a:p>
            <a:pPr algn="l">
              <a:defRPr/>
            </a:pPr>
            <a:r>
              <a:rPr lang="ru-RU" sz="1000" b="1" dirty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не только интеллект, но и </a:t>
            </a:r>
          </a:p>
          <a:p>
            <a:pPr algn="l">
              <a:defRPr/>
            </a:pPr>
            <a:r>
              <a:rPr lang="ru-RU" sz="1000" b="1" dirty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способности генерировать </a:t>
            </a:r>
          </a:p>
          <a:p>
            <a:pPr algn="l">
              <a:defRPr/>
            </a:pPr>
            <a:r>
              <a:rPr lang="ru-RU" sz="1000" b="1" dirty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оригинальные идеи, находить </a:t>
            </a:r>
          </a:p>
          <a:p>
            <a:pPr algn="l">
              <a:defRPr/>
            </a:pPr>
            <a:r>
              <a:rPr lang="ru-RU" sz="1000" b="1" dirty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нетрадиционные способы решения </a:t>
            </a:r>
          </a:p>
          <a:p>
            <a:pPr algn="l">
              <a:defRPr/>
            </a:pPr>
            <a:r>
              <a:rPr lang="ru-RU" sz="1000" b="1" dirty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проблемно-исследовательских </a:t>
            </a:r>
          </a:p>
          <a:p>
            <a:pPr algn="l">
              <a:defRPr/>
            </a:pPr>
            <a:r>
              <a:rPr lang="ru-RU" sz="1000" b="1" dirty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задач.</a:t>
            </a:r>
            <a:endParaRPr lang="ru-RU" sz="1000" b="1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8" name="Picture 1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498" y="463679"/>
            <a:ext cx="2119360" cy="1589520"/>
          </a:xfrm>
          <a:prstGeom prst="roundRect">
            <a:avLst>
              <a:gd name="adj" fmla="val 8594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9" name="Picture 15" descr="C:\Documents and Settings\5\Мои документы\Презентации\Презентации_УИЭкобиоцентра\Стенд_рабоч\S8000658 копия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60286"/>
            <a:ext cx="2129336" cy="1571636"/>
          </a:xfrm>
          <a:prstGeom prst="roundRect">
            <a:avLst>
              <a:gd name="adj" fmla="val 8594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20" name="Picture 12" descr="C:\Documents and Settings\5\Мои документы\Фото\Мероприятия_фото\Научное проектирование\Зерде\Зерде_2010_55\S8002156.JP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7107" y="5155469"/>
            <a:ext cx="2090718" cy="1568039"/>
          </a:xfrm>
          <a:prstGeom prst="roundRect">
            <a:avLst>
              <a:gd name="adj" fmla="val 8594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21" name="Picture 14" descr="C:\Documents and Settings\5\Мои документы\Фото\Мероприятия_фото\Научное проектирование\Зерде\Зерде_2010_55\S8002159.JP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2125256"/>
            <a:ext cx="2214578" cy="1660934"/>
          </a:xfrm>
          <a:prstGeom prst="roundRect">
            <a:avLst>
              <a:gd name="adj" fmla="val 8594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="" xmlns:p14="http://schemas.microsoft.com/office/powerpoint/2010/main" val="1513556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H:\акбаур\IMG_162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7500" y="285750"/>
            <a:ext cx="247650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Picture 5" descr="H:\акбаур\IMG_767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928938"/>
            <a:ext cx="2357438" cy="188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6" descr="H:\акбаур\IMG_770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1688" y="0"/>
            <a:ext cx="2190750" cy="164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7" descr="H:\акбаур\IMG_780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98700" cy="164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8" descr="H:\акбаур\IMG_7834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3" y="0"/>
            <a:ext cx="2354262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3" name="Picture 9" descr="H:\акбаур\IMG_7878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00188"/>
            <a:ext cx="2378075" cy="164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4" name="Picture 10" descr="H:\акбаур\IMG_7930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4343400"/>
            <a:ext cx="32766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5" name="Picture 11" descr="H:\акбаур\IMG_7986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929188"/>
            <a:ext cx="2143125" cy="159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6" name="Picture 12" descr="H:\акбаур\IMG_8003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25" y="4946650"/>
            <a:ext cx="2538413" cy="191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7" name="Picture 13" descr="H:\акбаур\IMG_8028.JP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6725" y="3000375"/>
            <a:ext cx="2327275" cy="152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8" name="Picture 3" descr="H:\акбаур\IMG_1592.jp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0200" y="3716338"/>
            <a:ext cx="1963738" cy="192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 descr="IMG_7938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78075" y="1848645"/>
            <a:ext cx="4289425" cy="30638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1718940" y="1619821"/>
            <a:ext cx="7101532" cy="94615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i="1">
                <a:solidFill>
                  <a:schemeClr val="tx2"/>
                </a:solidFill>
              </a:rPr>
              <a:t>Экскурсии по экологическим тропам </a:t>
            </a:r>
          </a:p>
          <a:p>
            <a:r>
              <a:rPr lang="ru-RU" sz="2800" b="1" i="1">
                <a:solidFill>
                  <a:schemeClr val="tx2"/>
                </a:solidFill>
              </a:rPr>
              <a:t>( по авторским разработкам)</a:t>
            </a:r>
          </a:p>
        </p:txBody>
      </p:sp>
    </p:spTree>
    <p:extLst>
      <p:ext uri="{BB962C8B-B14F-4D97-AF65-F5344CB8AC3E}">
        <p14:creationId xmlns="" xmlns:p14="http://schemas.microsoft.com/office/powerpoint/2010/main" val="555267349"/>
      </p:ext>
    </p:extLst>
  </p:cSld>
  <p:clrMapOvr>
    <a:masterClrMapping/>
  </p:clrMapOvr>
  <p:transition advTm="20157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5904656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</a:rPr>
              <a:t>Работа </a:t>
            </a:r>
            <a:r>
              <a:rPr lang="ru-RU" dirty="0">
                <a:solidFill>
                  <a:srgbClr val="002060"/>
                </a:solidFill>
              </a:rPr>
              <a:t>по экологическому воспитанию и образованию в </a:t>
            </a:r>
            <a:r>
              <a:rPr lang="ru-RU" dirty="0">
                <a:solidFill>
                  <a:srgbClr val="FF0000"/>
                </a:solidFill>
              </a:rPr>
              <a:t>школах 1, </a:t>
            </a:r>
            <a:r>
              <a:rPr lang="ru-RU" dirty="0" smtClean="0">
                <a:solidFill>
                  <a:srgbClr val="FF0000"/>
                </a:solidFill>
              </a:rPr>
              <a:t>18, 26</a:t>
            </a:r>
            <a:r>
              <a:rPr lang="ru-RU">
                <a:solidFill>
                  <a:srgbClr val="FF0000"/>
                </a:solidFill>
              </a:rPr>
              <a:t>, </a:t>
            </a:r>
            <a:r>
              <a:rPr lang="ru-RU" smtClean="0">
                <a:solidFill>
                  <a:srgbClr val="FF0000"/>
                </a:solidFill>
              </a:rPr>
              <a:t>29, 37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Ахмеровской</a:t>
            </a:r>
            <a:r>
              <a:rPr lang="ru-RU" dirty="0" smtClean="0">
                <a:solidFill>
                  <a:srgbClr val="FF0000"/>
                </a:solidFill>
              </a:rPr>
              <a:t>, УИ </a:t>
            </a:r>
            <a:r>
              <a:rPr lang="ru-RU" dirty="0">
                <a:solidFill>
                  <a:srgbClr val="FF0000"/>
                </a:solidFill>
              </a:rPr>
              <a:t>«Экобиоцентр»</a:t>
            </a:r>
            <a:r>
              <a:rPr lang="ru-RU" dirty="0">
                <a:solidFill>
                  <a:srgbClr val="002060"/>
                </a:solidFill>
              </a:rPr>
              <a:t> ведется планомерно, работу можно признать </a:t>
            </a:r>
            <a:r>
              <a:rPr lang="ru-RU" dirty="0">
                <a:solidFill>
                  <a:srgbClr val="FF0000"/>
                </a:solidFill>
              </a:rPr>
              <a:t>удовлетворительной</a:t>
            </a:r>
            <a:r>
              <a:rPr lang="ru-RU" dirty="0">
                <a:solidFill>
                  <a:srgbClr val="002060"/>
                </a:solidFill>
              </a:rPr>
              <a:t>. Педагоги данных школ грамотно  и целесообразно используют инновационные технологии. </a:t>
            </a:r>
            <a:endParaRPr lang="ru-RU" dirty="0" smtClean="0">
              <a:solidFill>
                <a:srgbClr val="002060"/>
              </a:solidFill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Школам </a:t>
            </a:r>
            <a:r>
              <a:rPr lang="ru-RU" dirty="0">
                <a:solidFill>
                  <a:srgbClr val="FF0000"/>
                </a:solidFill>
              </a:rPr>
              <a:t>18, </a:t>
            </a:r>
            <a:r>
              <a:rPr lang="ru-RU" dirty="0" err="1">
                <a:solidFill>
                  <a:srgbClr val="FF0000"/>
                </a:solidFill>
              </a:rPr>
              <a:t>Ахмеровской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необходимо использовать в работе активные методы  и приемы, при составлении планов работ </a:t>
            </a:r>
            <a:r>
              <a:rPr lang="ru-RU" dirty="0" err="1">
                <a:solidFill>
                  <a:srgbClr val="002060"/>
                </a:solidFill>
              </a:rPr>
              <a:t>акцентрировать</a:t>
            </a:r>
            <a:r>
              <a:rPr lang="ru-RU" dirty="0">
                <a:solidFill>
                  <a:srgbClr val="002060"/>
                </a:solidFill>
              </a:rPr>
              <a:t>  внимание на экологический контент мероприятий с учетом методических рекомендации программы экологического воспитания. </a:t>
            </a:r>
            <a:endParaRPr lang="ru-RU" dirty="0" smtClean="0">
              <a:solidFill>
                <a:srgbClr val="002060"/>
              </a:solidFill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Также </a:t>
            </a:r>
            <a:r>
              <a:rPr lang="ru-RU" dirty="0">
                <a:solidFill>
                  <a:srgbClr val="002060"/>
                </a:solidFill>
              </a:rPr>
              <a:t>необходимо изучать опыт «зеленых» школ, </a:t>
            </a:r>
            <a:r>
              <a:rPr lang="ru-RU" dirty="0" err="1">
                <a:solidFill>
                  <a:srgbClr val="002060"/>
                </a:solidFill>
              </a:rPr>
              <a:t>экошкол</a:t>
            </a:r>
            <a:r>
              <a:rPr lang="ru-RU" dirty="0">
                <a:solidFill>
                  <a:srgbClr val="002060"/>
                </a:solidFill>
              </a:rPr>
              <a:t>, например школы-лицея №3 </a:t>
            </a:r>
            <a:r>
              <a:rPr lang="ru-RU" dirty="0" err="1" smtClean="0">
                <a:solidFill>
                  <a:srgbClr val="002060"/>
                </a:solidFill>
              </a:rPr>
              <a:t>Семея</a:t>
            </a:r>
            <a:r>
              <a:rPr lang="ru-RU" dirty="0" smtClean="0">
                <a:solidFill>
                  <a:srgbClr val="002060"/>
                </a:solidFill>
              </a:rPr>
              <a:t>. 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002060"/>
                </a:solidFill>
              </a:rPr>
              <a:t> Наряду с этим, в ходе реализации экологического образования в организациях образования города  были выявлены проблемы: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-Есть необходимость приведения накопительного, положительного опыта в стройную систему, которая позволит сделать </a:t>
            </a:r>
            <a:r>
              <a:rPr lang="ru-RU" dirty="0" smtClean="0">
                <a:solidFill>
                  <a:srgbClr val="FF0000"/>
                </a:solidFill>
              </a:rPr>
              <a:t>процесс воспитания непрерывным</a:t>
            </a:r>
            <a:r>
              <a:rPr lang="ru-RU" dirty="0" smtClean="0">
                <a:solidFill>
                  <a:srgbClr val="002060"/>
                </a:solidFill>
              </a:rPr>
              <a:t>, а значит и более эффективным. 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- Недостаточное </a:t>
            </a:r>
            <a:r>
              <a:rPr lang="ru-RU" dirty="0" err="1" smtClean="0">
                <a:solidFill>
                  <a:srgbClr val="FF0000"/>
                </a:solidFill>
              </a:rPr>
              <a:t>практикоориентированное</a:t>
            </a:r>
            <a:r>
              <a:rPr lang="ru-RU" dirty="0" smtClean="0">
                <a:solidFill>
                  <a:srgbClr val="FF0000"/>
                </a:solidFill>
              </a:rPr>
              <a:t>  направление  экологического воспитания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- низкий охват детей в школах  опытно-экспериментальной и проектной деятельностью.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061242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564904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Спасибо за внимание!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356726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>
                <a:solidFill>
                  <a:srgbClr val="FF0000"/>
                </a:solidFill>
              </a:rPr>
              <a:t>Экологическое образование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ru-RU" i="1" dirty="0" smtClean="0">
                <a:solidFill>
                  <a:srgbClr val="002060"/>
                </a:solidFill>
              </a:rPr>
              <a:t>непрерывный </a:t>
            </a:r>
            <a:r>
              <a:rPr lang="ru-RU" i="1" dirty="0">
                <a:solidFill>
                  <a:srgbClr val="002060"/>
                </a:solidFill>
              </a:rPr>
              <a:t>процесс обучения, воспитания и развития личности, направленный на формирование системы научных и практических знаний, ценностных ориентаций, поведения и деятельности, обеспечивающих ответственное отношение к окружающей социально-природной среде.</a:t>
            </a:r>
          </a:p>
          <a:p>
            <a:pPr algn="just"/>
            <a:r>
              <a:rPr lang="ru-RU" dirty="0"/>
              <a:t> </a:t>
            </a:r>
            <a:r>
              <a:rPr lang="ru-RU" b="1" i="1" dirty="0" smtClean="0">
                <a:solidFill>
                  <a:srgbClr val="FF0000"/>
                </a:solidFill>
              </a:rPr>
              <a:t>Цель </a:t>
            </a:r>
            <a:r>
              <a:rPr lang="ru-RU" b="1" i="1" dirty="0">
                <a:solidFill>
                  <a:srgbClr val="FF0000"/>
                </a:solidFill>
              </a:rPr>
              <a:t>экологического образования и просвещения </a:t>
            </a:r>
            <a:r>
              <a:rPr lang="ru-RU" i="1" dirty="0" smtClean="0">
                <a:solidFill>
                  <a:srgbClr val="002060"/>
                </a:solidFill>
              </a:rPr>
              <a:t>формирование </a:t>
            </a:r>
            <a:r>
              <a:rPr lang="ru-RU" i="1" dirty="0">
                <a:solidFill>
                  <a:srgbClr val="002060"/>
                </a:solidFill>
              </a:rPr>
              <a:t>активной жизненной позиции граждан и экологической культуры в обществе, основанных на принципах устойчивого развития.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32462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Нормативно-правовые документы 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i="1" dirty="0">
                <a:solidFill>
                  <a:srgbClr val="002060"/>
                </a:solidFill>
              </a:rPr>
              <a:t>1.</a:t>
            </a:r>
            <a:r>
              <a:rPr lang="ru-RU" sz="2400" dirty="0"/>
              <a:t>	</a:t>
            </a:r>
            <a:r>
              <a:rPr lang="ru-RU" sz="2400" b="1" i="1" dirty="0">
                <a:solidFill>
                  <a:srgbClr val="002060"/>
                </a:solidFill>
              </a:rPr>
              <a:t>Конституция Республики Казахстан (статья 31)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rgbClr val="002060"/>
                </a:solidFill>
              </a:rPr>
              <a:t>2.	Закон Республики Казахстан «Об образовании» от 27 июля 2007 года № 319-III.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rgbClr val="002060"/>
                </a:solidFill>
              </a:rPr>
              <a:t>3.	Экологический кодекс РК от 9 января 2007 года № 212  (Действующий с изменениями и дополнениями на 14.12.2020 ) (</a:t>
            </a:r>
            <a:r>
              <a:rPr lang="ru-RU" sz="2400" b="1" i="1" dirty="0" smtClean="0">
                <a:solidFill>
                  <a:srgbClr val="002060"/>
                </a:solidFill>
              </a:rPr>
              <a:t>статьи </a:t>
            </a:r>
            <a:r>
              <a:rPr lang="ru-RU" sz="2400" b="1" i="1" dirty="0">
                <a:solidFill>
                  <a:srgbClr val="002060"/>
                </a:solidFill>
              </a:rPr>
              <a:t>183, 184)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rgbClr val="002060"/>
                </a:solidFill>
              </a:rPr>
              <a:t>4.	Программа классных часов по экологическому образованию для обучающихся 1-11 классов  (2020г)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40528583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i="1" dirty="0">
                <a:solidFill>
                  <a:srgbClr val="FF0000"/>
                </a:solidFill>
              </a:rPr>
              <a:t>Статья 183. Экологическое образование в организациях образования</a:t>
            </a:r>
            <a:r>
              <a:rPr lang="ru-RU" sz="4000" dirty="0"/>
              <a:t/>
            </a:r>
            <a:br>
              <a:rPr lang="ru-RU" sz="4000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 fontAlgn="base">
              <a:buNone/>
            </a:pPr>
            <a:r>
              <a:rPr lang="ru-RU" dirty="0"/>
              <a:t>      </a:t>
            </a:r>
            <a:r>
              <a:rPr lang="ru-RU" i="1" dirty="0">
                <a:solidFill>
                  <a:srgbClr val="002060"/>
                </a:solidFill>
              </a:rPr>
              <a:t>1</a:t>
            </a:r>
            <a:r>
              <a:rPr lang="ru-RU" i="1" dirty="0"/>
              <a:t>. </a:t>
            </a:r>
            <a:r>
              <a:rPr lang="ru-RU" i="1" dirty="0">
                <a:solidFill>
                  <a:srgbClr val="002060"/>
                </a:solidFill>
              </a:rPr>
              <a:t>Система непрерывного и комплексного экологического образования охватывает все уровни образования.</a:t>
            </a:r>
          </a:p>
          <a:p>
            <a:pPr marL="0" indent="0" algn="just" fontAlgn="base">
              <a:buNone/>
            </a:pPr>
            <a:r>
              <a:rPr lang="ru-RU" i="1" dirty="0">
                <a:solidFill>
                  <a:srgbClr val="002060"/>
                </a:solidFill>
              </a:rPr>
              <a:t>      2. Экологическое образование в организациях образования осуществляется посредством реализации специализированных и междисциплинарных образовательных программ, а также интеграции экологических аспектов в существующие учебные дисциплины.</a:t>
            </a:r>
          </a:p>
          <a:p>
            <a:pPr marL="0" indent="0" algn="just" fontAlgn="base">
              <a:buNone/>
            </a:pPr>
            <a:r>
              <a:rPr lang="ru-RU" i="1" dirty="0">
                <a:solidFill>
                  <a:srgbClr val="002060"/>
                </a:solidFill>
              </a:rPr>
              <a:t>      3. Воспитание активной гражданской позиции к сохранению природы и бережного отношения к природным богатствам признается в качестве одной из приоритетных задач воспитания в организациях образования.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389717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Качественный состав заместителей директора по ВР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43751805"/>
              </p:ext>
            </p:extLst>
          </p:nvPr>
        </p:nvGraphicFramePr>
        <p:xfrm>
          <a:off x="251520" y="1340768"/>
          <a:ext cx="8712969" cy="42221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1420"/>
                <a:gridCol w="1715317"/>
                <a:gridCol w="1063703"/>
                <a:gridCol w="1110214"/>
                <a:gridCol w="1050026"/>
                <a:gridCol w="1168500"/>
                <a:gridCol w="1423789"/>
              </a:tblGrid>
              <a:tr h="3600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effectLst/>
                        </a:rPr>
                        <a:t>Школа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 smtClean="0">
                          <a:effectLst/>
                        </a:rPr>
                        <a:t>ФИО заместителя по ВР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effectLst/>
                        </a:rPr>
                        <a:t>Образование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effectLst/>
                        </a:rPr>
                        <a:t>Стаж работы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effectLst/>
                        </a:rPr>
                        <a:t>Стаж руков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effectLst/>
                        </a:rPr>
                        <a:t>предмет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effectLst/>
                        </a:rPr>
                        <a:t>категория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</a:tr>
              <a:tr h="50288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effectLst/>
                        </a:rPr>
                        <a:t>Сш 1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 smtClean="0">
                          <a:effectLst/>
                        </a:rPr>
                        <a:t>Отарбаева М.М.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effectLst/>
                        </a:rPr>
                        <a:t>высшее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effectLst/>
                        </a:rPr>
                        <a:t>9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effectLst/>
                        </a:rPr>
                        <a:t>1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effectLst/>
                        </a:rPr>
                        <a:t>самопознание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effectLst/>
                        </a:rPr>
                        <a:t>Вторая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</a:tr>
              <a:tr h="43321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effectLst/>
                        </a:rPr>
                        <a:t>Сш 18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 smtClean="0">
                          <a:effectLst/>
                        </a:rPr>
                        <a:t>Кадирбаева Ш.Е.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effectLst/>
                        </a:rPr>
                        <a:t>высшее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effectLst/>
                        </a:rPr>
                        <a:t>9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effectLst/>
                        </a:rPr>
                        <a:t>3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effectLst/>
                        </a:rPr>
                        <a:t>информатика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effectLst/>
                        </a:rPr>
                        <a:t>Вторая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</a:tr>
              <a:tr h="50288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effectLst/>
                        </a:rPr>
                        <a:t>Сш 26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 smtClean="0">
                          <a:effectLst/>
                        </a:rPr>
                        <a:t>Оразгалиева Г.С.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effectLst/>
                        </a:rPr>
                        <a:t>высшее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effectLst/>
                        </a:rPr>
                        <a:t>27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effectLst/>
                        </a:rPr>
                        <a:t>13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effectLst/>
                        </a:rPr>
                        <a:t>биология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effectLst/>
                        </a:rPr>
                        <a:t>Вторая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</a:tr>
              <a:tr h="50288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effectLst/>
                        </a:rPr>
                        <a:t>Сш 29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 smtClean="0">
                          <a:effectLst/>
                        </a:rPr>
                        <a:t>Усольцева Л.Б.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effectLst/>
                        </a:rPr>
                        <a:t>высшее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effectLst/>
                        </a:rPr>
                        <a:t>23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effectLst/>
                        </a:rPr>
                        <a:t>8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effectLst/>
                        </a:rPr>
                        <a:t>музыка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effectLst/>
                        </a:rPr>
                        <a:t>Педагог эксперт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</a:tr>
              <a:tr h="50288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effectLst/>
                        </a:rPr>
                        <a:t>Сш 37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 smtClean="0">
                          <a:effectLst/>
                        </a:rPr>
                        <a:t>Черкасова Н. В.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effectLst/>
                        </a:rPr>
                        <a:t>высшее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effectLst/>
                        </a:rPr>
                        <a:t>18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effectLst/>
                        </a:rPr>
                        <a:t>13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effectLst/>
                        </a:rPr>
                        <a:t>информатика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effectLst/>
                        </a:rPr>
                        <a:t>Педагог-исследователь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</a:tr>
              <a:tr h="75432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effectLst/>
                        </a:rPr>
                        <a:t>Ахм сш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 smtClean="0">
                          <a:effectLst/>
                        </a:rPr>
                        <a:t>Торпакова Д.К.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effectLst/>
                        </a:rPr>
                        <a:t>высшее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effectLst/>
                        </a:rPr>
                        <a:t>22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effectLst/>
                        </a:rPr>
                        <a:t>7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effectLst/>
                        </a:rPr>
                        <a:t>Казахский язык и литература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effectLst/>
                        </a:rPr>
                        <a:t>Педагог-исследователь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</a:tr>
              <a:tr h="50288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effectLst/>
                        </a:rPr>
                        <a:t>УИ «Экобиоцентр»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 smtClean="0">
                          <a:effectLst/>
                        </a:rPr>
                        <a:t>Темиргалиева Г.Н.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effectLst/>
                        </a:rPr>
                        <a:t>высшее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effectLst/>
                        </a:rPr>
                        <a:t>10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effectLst/>
                        </a:rPr>
                        <a:t>6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effectLst/>
                        </a:rPr>
                        <a:t>экология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effectLst/>
                        </a:rPr>
                        <a:t>высшая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5" marR="68575" marT="0" marB="0"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95536" y="5661248"/>
            <a:ext cx="84969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1400" b="1" i="1" dirty="0" smtClean="0">
                <a:solidFill>
                  <a:srgbClr val="C00000"/>
                </a:solidFill>
              </a:rPr>
              <a:t>Вывод:</a:t>
            </a:r>
            <a:r>
              <a:rPr lang="kk-KZ" sz="1400" b="1" i="1" dirty="0" smtClean="0">
                <a:solidFill>
                  <a:srgbClr val="002060"/>
                </a:solidFill>
              </a:rPr>
              <a:t> из </a:t>
            </a:r>
            <a:r>
              <a:rPr lang="kk-KZ" sz="1400" b="1" i="1" dirty="0">
                <a:solidFill>
                  <a:srgbClr val="002060"/>
                </a:solidFill>
              </a:rPr>
              <a:t>7 заместителей директоров школ по ВР  (29 %) имеют опыт работы в должности до 3 лет и вторую категорию (сш 1, 18), следовательно, нуждаются в методической поддержке. Остальные заместители имеют большой стаж работы, </a:t>
            </a:r>
            <a:r>
              <a:rPr lang="kk-KZ" sz="1400" b="1" i="1" dirty="0" smtClean="0">
                <a:solidFill>
                  <a:srgbClr val="002060"/>
                </a:solidFill>
              </a:rPr>
              <a:t>высшую и первую категорию,что </a:t>
            </a:r>
            <a:r>
              <a:rPr lang="kk-KZ" sz="1400" b="1" i="1" dirty="0">
                <a:solidFill>
                  <a:srgbClr val="002060"/>
                </a:solidFill>
              </a:rPr>
              <a:t>говорит  о стабильности и профессионализме администарции данных школ .</a:t>
            </a:r>
            <a:endParaRPr lang="ru-RU" sz="14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718281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Тематика, проведенных мероприятий согласно плана по ВР на 2020-2021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у.г</a:t>
            </a:r>
            <a:r>
              <a:rPr lang="ru-RU" sz="3200" b="1" i="1" dirty="0" smtClean="0">
                <a:solidFill>
                  <a:srgbClr val="FF0000"/>
                </a:solidFill>
              </a:rPr>
              <a:t>.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860038272"/>
              </p:ext>
            </p:extLst>
          </p:nvPr>
        </p:nvGraphicFramePr>
        <p:xfrm>
          <a:off x="683568" y="1412776"/>
          <a:ext cx="7560840" cy="38003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80974"/>
                <a:gridCol w="6479866"/>
              </a:tblGrid>
              <a:tr h="23989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000" b="1" dirty="0">
                          <a:effectLst/>
                        </a:rPr>
                        <a:t>Школы</a:t>
                      </a:r>
                      <a:endParaRPr lang="ru-RU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73" marR="599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000" b="1">
                          <a:effectLst/>
                        </a:rPr>
                        <a:t>Тематика, проведенных мероприятий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73" marR="59973" marT="0" marB="0"/>
                </a:tc>
              </a:tr>
              <a:tr h="40818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000" b="1" dirty="0">
                          <a:effectLst/>
                        </a:rPr>
                        <a:t>Сш1</a:t>
                      </a:r>
                      <a:endParaRPr lang="ru-RU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73" marR="599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000" b="1">
                          <a:effectLst/>
                        </a:rPr>
                        <a:t>Выставка«Берері мол берекелі, Алтын күз!», «Құстарға қамқорлық..» акциясы, «Табиғат –тал бесігім» жоба жұмыстары, «Экология және біз» дебат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73" marR="59973" marT="0" marB="0"/>
                </a:tc>
              </a:tr>
              <a:tr h="23989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000" b="1" dirty="0">
                          <a:effectLst/>
                        </a:rPr>
                        <a:t>Сш 18</a:t>
                      </a:r>
                      <a:endParaRPr lang="ru-RU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73" marR="599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000" b="1">
                          <a:effectLst/>
                        </a:rPr>
                        <a:t>Классные часы по программе 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73" marR="59973" marT="0" marB="0"/>
                </a:tc>
              </a:tr>
              <a:tr h="73566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000" b="1" dirty="0">
                          <a:effectLst/>
                        </a:rPr>
                        <a:t>Сш 26</a:t>
                      </a:r>
                      <a:endParaRPr lang="ru-RU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73" marR="5997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Акция «Поможем птицам», Конкурс рисунков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«Зелёная планета глазами детей» (1-4 классы)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Конкурс презентаций «Птицы Казахстана»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(5-11 классы)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73" marR="59973" marT="0" marB="0"/>
                </a:tc>
              </a:tr>
              <a:tr h="60905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000" b="1" dirty="0">
                          <a:effectLst/>
                        </a:rPr>
                        <a:t>Сш 29</a:t>
                      </a:r>
                      <a:endParaRPr lang="ru-RU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73" marR="599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000" b="1">
                          <a:effectLst/>
                        </a:rPr>
                        <a:t>Уроки экологической грамотности, книжная выставка «Экология в образовании и воспитании», Экологическая акция «Мусору нет!», выставка поделок из природного материала «Семейная мастерская», интеллектуально-познавательный конкурс «Мисс Осень», проведение Дня знаний о лесе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73" marR="59973" marT="0" marB="0"/>
                </a:tc>
              </a:tr>
              <a:tr h="64807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000" b="1" dirty="0">
                          <a:effectLst/>
                        </a:rPr>
                        <a:t>Сш 37</a:t>
                      </a:r>
                      <a:endParaRPr lang="ru-RU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73" marR="599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Выставка «Дары осени», Дебаты «Мой город – моё здоровье», посвящённый Дню города, Конкурс юных экологов – фитодизайнеров «Фитодизайн», Акция «Наш домашний любимец», посвященная Всемирному дню домашних животных, Акция «Кормушка», Открытый урок «Экологические проблемы суши».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73" marR="59973" marT="0" marB="0"/>
                </a:tc>
              </a:tr>
              <a:tr h="36783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000" b="1" dirty="0">
                          <a:effectLst/>
                        </a:rPr>
                        <a:t>Ахм сш</a:t>
                      </a:r>
                      <a:endParaRPr lang="ru-RU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73" marR="599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000" b="1" dirty="0">
                          <a:effectLst/>
                        </a:rPr>
                        <a:t>Акция «Құстар – біздің досымыз!», сынып бөлмелерін гүлдендіру, экочеллендж</a:t>
                      </a:r>
                      <a:endParaRPr lang="ru-RU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73" marR="59973" marT="0" marB="0"/>
                </a:tc>
              </a:tr>
              <a:tr h="55175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kk-KZ" sz="1000" b="1">
                          <a:effectLst/>
                        </a:rPr>
                        <a:t>Экобиоцентр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73" marR="599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000" b="1" dirty="0">
                          <a:effectLst/>
                        </a:rPr>
                        <a:t>Городской фестиваль юных экологов-фитодизайнеров «Фитодизайн – 2020», </a:t>
                      </a:r>
                      <a:r>
                        <a:rPr lang="ru-RU" sz="1000" b="1" dirty="0">
                          <a:effectLst/>
                        </a:rPr>
                        <a:t>Экологическая акция «Поможем птицам», </a:t>
                      </a:r>
                      <a:r>
                        <a:rPr lang="kk-KZ" sz="1000" b="1" dirty="0">
                          <a:effectLst/>
                        </a:rPr>
                        <a:t>Разработка экологических сказок </a:t>
                      </a:r>
                      <a:endParaRPr lang="ru-RU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73" marR="59973" marT="0" marB="0"/>
                </a:tc>
              </a:tr>
            </a:tbl>
          </a:graphicData>
        </a:graphic>
      </p:graphicFrame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683568" y="5373216"/>
            <a:ext cx="756084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Таким образом, в школах проводится определенная работа по планированию и проведению мероприятий по экологическому образованию и воспитанию. Но </a:t>
            </a:r>
            <a:r>
              <a:rPr kumimoji="0" lang="kk-KZ" sz="1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необходимо разнообразить методы и формы проведения экологических мероприятий в условиях дистанционого обучения,  </a:t>
            </a:r>
            <a:r>
              <a:rPr kumimoji="0" lang="kk-KZ" sz="1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применяя современные образовательные технологии</a:t>
            </a:r>
            <a:endParaRPr kumimoji="0" lang="kk-KZ" sz="18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311661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Проведение мероприятий 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00808"/>
            <a:ext cx="288032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933056"/>
            <a:ext cx="1368152" cy="2430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5085184"/>
            <a:ext cx="2558402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5936" y="5013176"/>
            <a:ext cx="2160240" cy="145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6216" y="3212976"/>
            <a:ext cx="2376264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16216" y="1340768"/>
            <a:ext cx="2075723" cy="1556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91880" y="1340768"/>
            <a:ext cx="2655583" cy="1493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07904" y="3068960"/>
            <a:ext cx="2304256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835696" y="3933056"/>
            <a:ext cx="1782198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9283044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Качественный состав </a:t>
            </a:r>
            <a:r>
              <a:rPr lang="ru-RU" sz="3200" b="1" i="1" dirty="0" smtClean="0">
                <a:solidFill>
                  <a:srgbClr val="FF0000"/>
                </a:solidFill>
              </a:rPr>
              <a:t>педагогов предметов ЕНЦ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92947229"/>
              </p:ext>
            </p:extLst>
          </p:nvPr>
        </p:nvGraphicFramePr>
        <p:xfrm>
          <a:off x="755576" y="1340768"/>
          <a:ext cx="7272809" cy="288740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669416"/>
                <a:gridCol w="585517"/>
                <a:gridCol w="502800"/>
                <a:gridCol w="670598"/>
                <a:gridCol w="670598"/>
                <a:gridCol w="586108"/>
                <a:gridCol w="586108"/>
                <a:gridCol w="502800"/>
                <a:gridCol w="660680"/>
                <a:gridCol w="639368"/>
                <a:gridCol w="639368"/>
                <a:gridCol w="559448"/>
              </a:tblGrid>
              <a:tr h="26125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</a:t>
                      </a:r>
                      <a:endParaRPr lang="ru-RU" sz="1200" b="1" i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школа 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Образование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Категория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63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высшее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средспец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выс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б/к</a:t>
                      </a:r>
                      <a:endParaRPr lang="ru-RU" sz="1100" b="1" i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518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1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i="1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i="1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i="1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518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18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i="1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i="1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518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26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i="1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i="1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i="1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i="1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518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29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i="1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i="1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i="1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518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37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1-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i="1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i="1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518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Ахм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i="1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i="1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i="1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999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Экобиоц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ru-RU" sz="1100" b="1" i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i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i="1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i="1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i="1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9993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Итого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kk-KZ" sz="900" b="1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</a:t>
                      </a:r>
                      <a:endParaRPr lang="ru-RU" sz="1100" b="1" i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 (97 %)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1-(3%)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5(14%)</a:t>
                      </a:r>
                      <a:endParaRPr lang="ru-RU" sz="1100" b="1" i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(5,7%)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(5,7 %)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13(37 %)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(5,7%)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(17%)</a:t>
                      </a:r>
                      <a:endParaRPr lang="ru-RU" sz="11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kk-KZ" sz="900" b="1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5(14%)</a:t>
                      </a:r>
                      <a:endParaRPr lang="ru-RU" sz="1100" b="1" i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683568" y="4336991"/>
            <a:ext cx="75608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C00000"/>
                </a:solidFill>
              </a:rPr>
              <a:t>Вывод:</a:t>
            </a:r>
            <a:r>
              <a:rPr lang="ru-RU" i="1" dirty="0">
                <a:solidFill>
                  <a:srgbClr val="C0000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Как видно из таблицы, 34 учителей, работающих в 7 организациях, имеют высшее образование.1 </a:t>
            </a:r>
            <a:r>
              <a:rPr lang="ru-RU" dirty="0" err="1">
                <a:solidFill>
                  <a:srgbClr val="002060"/>
                </a:solidFill>
              </a:rPr>
              <a:t>среднеспециальное</a:t>
            </a:r>
            <a:r>
              <a:rPr lang="ru-RU" dirty="0">
                <a:solidFill>
                  <a:srgbClr val="002060"/>
                </a:solidFill>
              </a:rPr>
              <a:t>. По квалификационной категории 22 (62,8%) учителей имеют высшую и первую категорию.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25477" y="5260321"/>
            <a:ext cx="792088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>
                <a:solidFill>
                  <a:srgbClr val="002060"/>
                </a:solidFill>
              </a:rPr>
              <a:t>Таким образом, в сш 1, </a:t>
            </a:r>
            <a:r>
              <a:rPr lang="ru-RU" sz="1400" i="1" dirty="0" err="1">
                <a:solidFill>
                  <a:srgbClr val="002060"/>
                </a:solidFill>
              </a:rPr>
              <a:t>Ахмеровской</a:t>
            </a:r>
            <a:r>
              <a:rPr lang="ru-RU" sz="1400" i="1" dirty="0">
                <a:solidFill>
                  <a:srgbClr val="002060"/>
                </a:solidFill>
              </a:rPr>
              <a:t> </a:t>
            </a:r>
            <a:r>
              <a:rPr lang="ru-RU" sz="1400" i="1" dirty="0" smtClean="0">
                <a:solidFill>
                  <a:srgbClr val="002060"/>
                </a:solidFill>
              </a:rPr>
              <a:t>все педагоги </a:t>
            </a:r>
            <a:r>
              <a:rPr lang="ru-RU" sz="1400" i="1" dirty="0">
                <a:solidFill>
                  <a:srgbClr val="002060"/>
                </a:solidFill>
              </a:rPr>
              <a:t>ЕНЦ имеют высшее образование и высшую категорию, что говорит о </a:t>
            </a:r>
            <a:r>
              <a:rPr lang="ru-RU" sz="1400" i="1" dirty="0" err="1">
                <a:solidFill>
                  <a:srgbClr val="002060"/>
                </a:solidFill>
              </a:rPr>
              <a:t>высококвалифированных</a:t>
            </a:r>
            <a:r>
              <a:rPr lang="ru-RU" sz="1400" i="1" dirty="0">
                <a:solidFill>
                  <a:srgbClr val="002060"/>
                </a:solidFill>
              </a:rPr>
              <a:t> педагогах . В школах </a:t>
            </a:r>
            <a:r>
              <a:rPr lang="ru-RU" sz="1400" i="1" dirty="0" smtClean="0">
                <a:solidFill>
                  <a:srgbClr val="002060"/>
                </a:solidFill>
              </a:rPr>
              <a:t>18,26</a:t>
            </a:r>
            <a:r>
              <a:rPr lang="ru-RU" sz="1400" i="1" dirty="0">
                <a:solidFill>
                  <a:srgbClr val="002060"/>
                </a:solidFill>
              </a:rPr>
              <a:t>, </a:t>
            </a:r>
            <a:r>
              <a:rPr lang="ru-RU" sz="1400" i="1" dirty="0" smtClean="0">
                <a:solidFill>
                  <a:srgbClr val="002060"/>
                </a:solidFill>
              </a:rPr>
              <a:t>29, 37,Экобиоцентре </a:t>
            </a:r>
            <a:r>
              <a:rPr lang="ru-RU" sz="1400" i="1" dirty="0">
                <a:solidFill>
                  <a:srgbClr val="002060"/>
                </a:solidFill>
              </a:rPr>
              <a:t>необходимо повышать </a:t>
            </a:r>
            <a:r>
              <a:rPr lang="ru-RU" sz="1400" i="1" dirty="0" err="1">
                <a:solidFill>
                  <a:srgbClr val="002060"/>
                </a:solidFill>
              </a:rPr>
              <a:t>категорийность</a:t>
            </a:r>
            <a:r>
              <a:rPr lang="ru-RU" sz="1400" i="1" dirty="0">
                <a:solidFill>
                  <a:srgbClr val="002060"/>
                </a:solidFill>
              </a:rPr>
              <a:t> </a:t>
            </a:r>
            <a:r>
              <a:rPr lang="ru-RU" sz="1400" i="1" dirty="0" smtClean="0">
                <a:solidFill>
                  <a:srgbClr val="002060"/>
                </a:solidFill>
              </a:rPr>
              <a:t>педагогов </a:t>
            </a:r>
            <a:r>
              <a:rPr lang="ru-RU" sz="1400" i="1" dirty="0" err="1">
                <a:solidFill>
                  <a:srgbClr val="002060"/>
                </a:solidFill>
              </a:rPr>
              <a:t>педметов</a:t>
            </a:r>
            <a:r>
              <a:rPr lang="ru-RU" sz="1400" i="1" dirty="0">
                <a:solidFill>
                  <a:srgbClr val="002060"/>
                </a:solidFill>
              </a:rPr>
              <a:t> ЕНЦ. </a:t>
            </a:r>
            <a:r>
              <a:rPr lang="kk-KZ" sz="1400" i="1" dirty="0">
                <a:solidFill>
                  <a:srgbClr val="002060"/>
                </a:solidFill>
              </a:rPr>
              <a:t>Работа с педагогическими кадрами должна быть направлена на создание благоприятных условий для повышения квалификации и творческой самореализации.</a:t>
            </a:r>
            <a:endParaRPr lang="ru-RU" sz="14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010006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668</TotalTime>
  <Words>1978</Words>
  <Application>Microsoft Office PowerPoint</Application>
  <PresentationFormat>Экран (4:3)</PresentationFormat>
  <Paragraphs>499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Об усилении экологического образования и воспитания учащихся  в  организациях образования города  (УИ «Экобиоцентр», сш № 1, 18, 26, 29, 37, Ахм.) </vt:lpstr>
      <vt:lpstr>Слайд 2</vt:lpstr>
      <vt:lpstr>Экологическое образование </vt:lpstr>
      <vt:lpstr>Нормативно-правовые документы </vt:lpstr>
      <vt:lpstr>Статья 183. Экологическое образование в организациях образования </vt:lpstr>
      <vt:lpstr>Качественный состав заместителей директора по ВР</vt:lpstr>
      <vt:lpstr>Тематика, проведенных мероприятий согласно плана по ВР на 2020-2021 у.г.</vt:lpstr>
      <vt:lpstr>Проведение мероприятий </vt:lpstr>
      <vt:lpstr>Качественный состав педагогов предметов ЕНЦ</vt:lpstr>
      <vt:lpstr>Формы работы, используемые на уроках предметов ЕНЦ и во внеурочное время </vt:lpstr>
      <vt:lpstr>Вариативные курсы экологического содержания</vt:lpstr>
      <vt:lpstr>Сетевое взаимодействие с другими организациями в реализации экологической деятельности. </vt:lpstr>
      <vt:lpstr>Слайд 13</vt:lpstr>
      <vt:lpstr>Результативность участия учащихся в конкурсных мероприятиях, олимпиадах экологического содержания за 2019, 2020 годы   </vt:lpstr>
      <vt:lpstr>Участие в научно-практических конференциях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Anna</cp:lastModifiedBy>
  <cp:revision>42</cp:revision>
  <dcterms:created xsi:type="dcterms:W3CDTF">2020-12-23T17:23:49Z</dcterms:created>
  <dcterms:modified xsi:type="dcterms:W3CDTF">2020-12-25T07:02:02Z</dcterms:modified>
</cp:coreProperties>
</file>