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5" r:id="rId4"/>
    <p:sldId id="299" r:id="rId5"/>
    <p:sldId id="298" r:id="rId6"/>
    <p:sldId id="278" r:id="rId7"/>
    <p:sldId id="289" r:id="rId8"/>
    <p:sldId id="291" r:id="rId9"/>
    <p:sldId id="272" r:id="rId10"/>
    <p:sldId id="277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302" r:id="rId20"/>
    <p:sldId id="303" r:id="rId21"/>
  </p:sldIdLst>
  <p:sldSz cx="12192000" cy="6858000"/>
  <p:notesSz cx="9309100" cy="70532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33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394" y="-1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контингент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5329284858223406E-2"/>
                  <c:y val="-0.11303460509091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785886269848961"/>
                  <c:y val="-5.4989807882065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323212145558359E-3"/>
                  <c:y val="-0.100814647783785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12 школ с казахским языком </c:v>
                </c:pt>
                <c:pt idx="1">
                  <c:v>17 школ с русским языком</c:v>
                </c:pt>
                <c:pt idx="2">
                  <c:v>19 смешанных школ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0.32400000000000034</c:v>
                </c:pt>
                <c:pt idx="1">
                  <c:v>0.38000000000000034</c:v>
                </c:pt>
                <c:pt idx="2" formatCode="0.00%">
                  <c:v>0.29600000000000032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961637601423085"/>
          <c:y val="0.2732712007840018"/>
          <c:w val="0.31771898155665795"/>
          <c:h val="0.6531468555018925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2732" y="0"/>
            <a:ext cx="4033943" cy="352663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2C2DC037-0275-4482-A4ED-E5704FBBCA53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528638"/>
            <a:ext cx="4699000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50301"/>
            <a:ext cx="7447280" cy="3173968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98968"/>
            <a:ext cx="4033943" cy="352663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2732" y="6698968"/>
            <a:ext cx="4033943" cy="352663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21D09195-F5FB-4ABC-9F9F-B15AC8EA5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4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9195-F5FB-4ABC-9F9F-B15AC8EA55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9195-F5FB-4ABC-9F9F-B15AC8EA55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9195-F5FB-4ABC-9F9F-B15AC8EA55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9195-F5FB-4ABC-9F9F-B15AC8EA55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4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80">
                <a:moveTo>
                  <a:pt x="12192000" y="0"/>
                </a:moveTo>
                <a:lnTo>
                  <a:pt x="0" y="0"/>
                </a:lnTo>
                <a:lnTo>
                  <a:pt x="0" y="792479"/>
                </a:lnTo>
                <a:lnTo>
                  <a:pt x="12192000" y="7924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44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80387" cy="85801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515110" cy="792480"/>
          </a:xfrm>
          <a:custGeom>
            <a:avLst/>
            <a:gdLst/>
            <a:ahLst/>
            <a:cxnLst/>
            <a:rect l="l" t="t" r="r" b="b"/>
            <a:pathLst>
              <a:path w="1515110" h="792480">
                <a:moveTo>
                  <a:pt x="1514856" y="0"/>
                </a:moveTo>
                <a:lnTo>
                  <a:pt x="0" y="2413"/>
                </a:lnTo>
                <a:lnTo>
                  <a:pt x="1299" y="743504"/>
                </a:lnTo>
                <a:lnTo>
                  <a:pt x="1542" y="792479"/>
                </a:lnTo>
                <a:lnTo>
                  <a:pt x="1150162" y="788288"/>
                </a:lnTo>
                <a:lnTo>
                  <a:pt x="1514856" y="0"/>
                </a:lnTo>
                <a:close/>
              </a:path>
            </a:pathLst>
          </a:custGeom>
          <a:solidFill>
            <a:srgbClr val="244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3662" y="141478"/>
            <a:ext cx="388467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901" y="1290065"/>
            <a:ext cx="11220196" cy="161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264" y="3429000"/>
            <a:ext cx="4608576" cy="27873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276600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015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18544" y="642680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875" y="914400"/>
            <a:ext cx="297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Өскемен қаласының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 беру бөлімі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57" y="4334470"/>
            <a:ext cx="3012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образования 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Усть-Каменогорска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48963" y="21336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1-ой ЧЕТВЕРТИ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УЧЕБНОГО ГОДА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1600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10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91840" y="76200"/>
            <a:ext cx="7820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Низкие показатели качества знаний  среди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5-9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58155"/>
              </p:ext>
            </p:extLst>
          </p:nvPr>
        </p:nvGraphicFramePr>
        <p:xfrm>
          <a:off x="1891840" y="1219200"/>
          <a:ext cx="7467601" cy="4648201"/>
        </p:xfrm>
        <a:graphic>
          <a:graphicData uri="http://schemas.openxmlformats.org/drawingml/2006/table">
            <a:tbl>
              <a:tblPr firstRow="1" firstCol="1" bandRow="1"/>
              <a:tblGrid>
                <a:gridCol w="865809"/>
                <a:gridCol w="5735983"/>
                <a:gridCol w="865809"/>
              </a:tblGrid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33 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профильная школа № 45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школа № 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школа № 30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13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32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32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5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063" marR="40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11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0828" y="76200"/>
            <a:ext cx="7962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Лучшие результаты по итогам четверти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15087"/>
              </p:ext>
            </p:extLst>
          </p:nvPr>
        </p:nvGraphicFramePr>
        <p:xfrm>
          <a:off x="2438400" y="1290122"/>
          <a:ext cx="7162799" cy="4729677"/>
        </p:xfrm>
        <a:graphic>
          <a:graphicData uri="http://schemas.openxmlformats.org/drawingml/2006/table">
            <a:tbl>
              <a:tblPr firstRow="1" firstCol="1" bandRow="1"/>
              <a:tblGrid>
                <a:gridCol w="830469"/>
                <a:gridCol w="5501861"/>
                <a:gridCol w="830469"/>
              </a:tblGrid>
              <a:tr h="482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44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38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 № 34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 10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 школа № 46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- лицей № 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Школа-лицей№ 11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22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 № 27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23" marR="418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5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12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6448" y="76200"/>
            <a:ext cx="811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Низкие показатели качества знаний  среди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39415"/>
              </p:ext>
            </p:extLst>
          </p:nvPr>
        </p:nvGraphicFramePr>
        <p:xfrm>
          <a:off x="2590800" y="1286380"/>
          <a:ext cx="7467600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865809"/>
                <a:gridCol w="5735982"/>
                <a:gridCol w="865809"/>
              </a:tblGrid>
              <a:tr h="38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профильная школа № 45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42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 № 27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Учебно-производственный комбинат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42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6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Учебно-производственный комбинат 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 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66" marR="422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13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6447" y="0"/>
            <a:ext cx="8797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знаний в выпускных 9-х классах составляет 52,3%.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Наилучшие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в выпускном 9 классе в школах: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49746"/>
              </p:ext>
            </p:extLst>
          </p:nvPr>
        </p:nvGraphicFramePr>
        <p:xfrm>
          <a:off x="1746448" y="1290367"/>
          <a:ext cx="8007152" cy="4500832"/>
        </p:xfrm>
        <a:graphic>
          <a:graphicData uri="http://schemas.openxmlformats.org/drawingml/2006/table">
            <a:tbl>
              <a:tblPr firstRow="1" firstCol="1" bandRow="1"/>
              <a:tblGrid>
                <a:gridCol w="6958215"/>
                <a:gridCol w="1048937"/>
              </a:tblGrid>
              <a:tr h="63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44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6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38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33"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42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Ахмеровская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средняя школа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№ 43 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Школа-центр № 48" 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22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00" marR="51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14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6448" y="76200"/>
            <a:ext cx="5770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Низкие показатели в 9-х классах школ: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98048"/>
              </p:ext>
            </p:extLst>
          </p:nvPr>
        </p:nvGraphicFramePr>
        <p:xfrm>
          <a:off x="2286000" y="1276672"/>
          <a:ext cx="7315199" cy="4590726"/>
        </p:xfrm>
        <a:graphic>
          <a:graphicData uri="http://schemas.openxmlformats.org/drawingml/2006/table">
            <a:tbl>
              <a:tblPr firstRow="1" firstCol="1" bandRow="1"/>
              <a:tblGrid>
                <a:gridCol w="847099"/>
                <a:gridCol w="5621001"/>
                <a:gridCol w="847099"/>
              </a:tblGrid>
              <a:tr h="44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№ 18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37,9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Школа-центр № 19»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36,6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№ 36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35,9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4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Ново-Троицкая средняя школа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5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№ 32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6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Общеобразовательная школа № 30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31,6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7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 № 27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30,9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8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№ 6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9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школа № 13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26,8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10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Школа-центр № 19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741" marR="41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8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15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6447" y="0"/>
            <a:ext cx="87977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знаний в выпускных 9-х классах составляет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62,7%.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Наилучшие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выпускном  11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классе в школах: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79254"/>
              </p:ext>
            </p:extLst>
          </p:nvPr>
        </p:nvGraphicFramePr>
        <p:xfrm>
          <a:off x="2057400" y="1284679"/>
          <a:ext cx="8077200" cy="4811320"/>
        </p:xfrm>
        <a:graphic>
          <a:graphicData uri="http://schemas.openxmlformats.org/drawingml/2006/table">
            <a:tbl>
              <a:tblPr firstRow="1" firstCol="1" bandRow="1"/>
              <a:tblGrid>
                <a:gridCol w="936487"/>
                <a:gridCol w="6204226"/>
                <a:gridCol w="936487"/>
              </a:tblGrid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44 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 № 34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5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38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№ 43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- лицей № 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Школа-центр № 48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33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 10 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2" y="197611"/>
            <a:ext cx="4751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16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6448" y="76200"/>
            <a:ext cx="5907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Низкие показатели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11-х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классах школ: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29207"/>
              </p:ext>
            </p:extLst>
          </p:nvPr>
        </p:nvGraphicFramePr>
        <p:xfrm>
          <a:off x="2286002" y="1290638"/>
          <a:ext cx="7467599" cy="4576764"/>
        </p:xfrm>
        <a:graphic>
          <a:graphicData uri="http://schemas.openxmlformats.org/drawingml/2006/table">
            <a:tbl>
              <a:tblPr firstRow="1" firstCol="1" bandRow="1"/>
              <a:tblGrid>
                <a:gridCol w="865808"/>
                <a:gridCol w="5735983"/>
                <a:gridCol w="865808"/>
              </a:tblGrid>
              <a:tr h="509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школа № 30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многопрофильная школа № 37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 школа № 46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 школа № 49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22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школа № 12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06" marR="398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1173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знаний в разрезе предметов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9"/>
          <p:cNvSpPr txBox="1"/>
          <p:nvPr/>
        </p:nvSpPr>
        <p:spPr>
          <a:xfrm flipH="1">
            <a:off x="11734799" y="228600"/>
            <a:ext cx="30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17</a:t>
            </a:r>
            <a:endParaRPr sz="2400" dirty="0">
              <a:latin typeface="Impact"/>
              <a:cs typeface="Impac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40716"/>
              </p:ext>
            </p:extLst>
          </p:nvPr>
        </p:nvGraphicFramePr>
        <p:xfrm>
          <a:off x="2209800" y="914400"/>
          <a:ext cx="7315201" cy="5700510"/>
        </p:xfrm>
        <a:graphic>
          <a:graphicData uri="http://schemas.openxmlformats.org/drawingml/2006/table">
            <a:tbl>
              <a:tblPr firstRow="1" firstCol="1" bandRow="1"/>
              <a:tblGrid>
                <a:gridCol w="848140"/>
                <a:gridCol w="4943060"/>
                <a:gridCol w="1524001"/>
              </a:tblGrid>
              <a:tr h="5609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ЕМЦ – 75%,   ОГЦ – 78%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Казахский язык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История Казахстана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74,9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0997"/>
          </a:xfrm>
        </p:spPr>
        <p:txBody>
          <a:bodyPr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методического совета отдела образования города Усть-Каменогорска  от 23.12.2020 г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11353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sz="2000" dirty="0" smtClean="0"/>
              <a:t>        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слушав справку о роли методической службы в управлении качества образования по предметам ЕМЦ и ЕНЦ в условиях дистанционного обучения».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обеспечение  положительной динамики качества знаний учащихся школ города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методсовет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РЕКОМЕНДУЕТ: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Заместителям директора по учебной работе: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системную работу по методическому сопровождению  процесса устранения пробелов и устранения знаний учащихся;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мониторинг  успеваемости обучающихся;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Анализировать данные из автоматизированных информационных систем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Кунделык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Анализировать итоги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оценивания,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оценивания за раздел,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оценивания за четверть;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Определять факторы  и причины  влияющие на низкую успеваемость обучающихся;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Методическим объединениям организации образования проводить работу по выявлению сложных тем и пробелов в знаниях обучающихся. Вырабатывать рекомендации педагогам по сокращению часов на отдельные темы и по увеличению часов на изучение сложных тем;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1478"/>
            <a:ext cx="11353800" cy="830997"/>
          </a:xfrm>
        </p:spPr>
        <p:txBody>
          <a:bodyPr/>
          <a:lstStyle/>
          <a:p>
            <a:pPr algn="ctr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методического совета отдела образования города Усть-Каменогорска  от 23.12.2020 г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1173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pPr marL="342900" lvl="0" indent="-3429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Усилить  подготовку к  итоговой аттестации, ЕНТ и международным исследованиям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PISA-2021 , PIRLS – 2021$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Взять на контроль и посещать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-уроки на образовательных платформах;</a:t>
            </a: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Пересмотр распределения часов вариативного компонента типового учебного плана использования часов по предметам;</a:t>
            </a: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Организация школ выходного дня, продленного дня, каникулярного дня (по согласованию с родителями или иными законными представителями обучающихся); 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Организация дополнительных занятии, работы с малыми группами по устранению пробелов знаний;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Организация волонтерского движения студентов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педагогических специальностей высших учебных заведений,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колледжей  для проведения дополнительных занятии по основным предметам в выпускных классах;</a:t>
            </a: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 Вовлечение обучающихся в   факультативы, кружки по предметам в целях повышения мотивации учащихся к учебе;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564493" y="197611"/>
            <a:ext cx="178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2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76200"/>
            <a:ext cx="1124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48 государственных  и 3 частных школ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331" y="1219200"/>
            <a:ext cx="10067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конец 1 четверти 2020-2021 учебного года контингент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- 40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892 учащихся,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положительная - 3661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(9,8%).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74838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48-ми государственных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школах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40 287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классах с казахским языком обучения контингент составляет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17648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положительная динамика составила 12%.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Контингент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классов с русским языком обучения составляет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22 639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учащихся,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составила 8,5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dirty="0"/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6895926"/>
              </p:ext>
            </p:extLst>
          </p:nvPr>
        </p:nvGraphicFramePr>
        <p:xfrm>
          <a:off x="5726177" y="2280934"/>
          <a:ext cx="6016751" cy="415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1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478"/>
            <a:ext cx="11582400" cy="830997"/>
          </a:xfrm>
        </p:spPr>
        <p:txBody>
          <a:bodyPr/>
          <a:lstStyle/>
          <a:p>
            <a:pPr algn="ctr"/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заседания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методического совета отдела образования города Усть-Каменогорска  от 23.12.2020 г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11049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Взаимодействие организации образования в рамках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щефства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щкол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школами низкой результативностью;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Сетевое взаимодействие   ведущих  (опорных школах)  с магнитными школами.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Создать творческие группы учителей-предметников по подготовке   к итоговой аттестации, ЕНТ, международным исследованиям.</a:t>
            </a: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Привлекать учителей имеющие квалификационную категорию «Педагог-мастер» , «Педагог-исследователь»  в проведении консультации по предметам для учителей и  учащихся выпускных  классов по подготовке к итоговой аттестации ЕНТ;</a:t>
            </a:r>
          </a:p>
          <a:p>
            <a:pPr marL="342900" lvl="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Организация работы психолога, социального педагога, классного руководителя по сопровождению детей с особыми образовательными потребностями;</a:t>
            </a:r>
          </a:p>
          <a:p>
            <a:pPr marL="342900" lvl="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19. Проведение индивидуальных консультации, бесед с родителями.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581256" y="197611"/>
            <a:ext cx="1447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chemeClr val="bg1"/>
                </a:solidFill>
                <a:latin typeface="Impact"/>
                <a:cs typeface="Impact"/>
              </a:rPr>
              <a:t>3</a:t>
            </a:r>
            <a:endParaRPr sz="2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3110" y="76200"/>
            <a:ext cx="10050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качества знаний выше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уровня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18-ти школах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21828"/>
              </p:ext>
            </p:extLst>
          </p:nvPr>
        </p:nvGraphicFramePr>
        <p:xfrm>
          <a:off x="903731" y="862584"/>
          <a:ext cx="9677400" cy="5766808"/>
        </p:xfrm>
        <a:graphic>
          <a:graphicData uri="http://schemas.openxmlformats.org/drawingml/2006/table">
            <a:tbl>
              <a:tblPr firstRow="1" firstCol="1" bandRow="1"/>
              <a:tblGrid>
                <a:gridCol w="1589029"/>
                <a:gridCol w="1538706"/>
                <a:gridCol w="3329026"/>
                <a:gridCol w="917419"/>
                <a:gridCol w="1008385"/>
                <a:gridCol w="1294835"/>
              </a:tblGrid>
              <a:tr h="86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Позиция в разрезе всех школ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Позиция среди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общеобразовательных.школ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школы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2019-20 кач.зн.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2020-21 кач.зн.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динамика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№44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№38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79,62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- лицей №3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№43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67,52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 №34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65,73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11,70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№10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13,68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№ 48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 школа №46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66,73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5,40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№17 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65,79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Школа-лицей№11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72,08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№49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№35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65,63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4,86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60,98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 №27</a:t>
                      </a: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62,70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№16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64,77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98" marR="23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581256" y="197611"/>
            <a:ext cx="1447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chemeClr val="bg1"/>
                </a:solidFill>
                <a:latin typeface="Impact"/>
                <a:cs typeface="Impact"/>
              </a:rPr>
              <a:t>4</a:t>
            </a:r>
            <a:endParaRPr sz="2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39602" y="76200"/>
            <a:ext cx="949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Наибольшая положительная динамика качества знаний в школах 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47800" y="1028170"/>
          <a:ext cx="9448801" cy="5525029"/>
        </p:xfrm>
        <a:graphic>
          <a:graphicData uri="http://schemas.openxmlformats.org/drawingml/2006/table">
            <a:tbl>
              <a:tblPr/>
              <a:tblGrid>
                <a:gridCol w="349398"/>
                <a:gridCol w="4297553"/>
                <a:gridCol w="1858781"/>
                <a:gridCol w="1471535"/>
                <a:gridCol w="1471534"/>
              </a:tblGrid>
              <a:tr h="95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школы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кач.зн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кач.зн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b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школа № 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школа  № 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 школа № 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школа № 23 </a:t>
                      </a:r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школа № 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Школа-гимназия № 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многопрофильная школа № 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Школа-лицей  № 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Школа-центр № 19 </a:t>
                      </a:r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</a:t>
                      </a: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Школа-лицей № 43а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485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581256" y="197611"/>
            <a:ext cx="1447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chemeClr val="bg1"/>
                </a:solidFill>
                <a:latin typeface="Impact"/>
                <a:cs typeface="Impact"/>
              </a:rPr>
              <a:t>5</a:t>
            </a:r>
            <a:endParaRPr sz="2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5000" y="0"/>
            <a:ext cx="8627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Качество знаний в частных школах по итогам 1-й четверти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2020-2021 учебного года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0600" y="1524000"/>
          <a:ext cx="10058401" cy="44958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960000"/>
                <a:gridCol w="2296800"/>
                <a:gridCol w="1980000"/>
                <a:gridCol w="1821601"/>
              </a:tblGrid>
              <a:tr h="1123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НурОрда</a:t>
                      </a:r>
                      <a:r>
                        <a:rPr lang="ru-RU" sz="2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Бриг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3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Исток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581256" y="197611"/>
            <a:ext cx="14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6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69399" y="76200"/>
            <a:ext cx="7237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школ с низкими показателями качества знаний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98508"/>
              </p:ext>
            </p:extLst>
          </p:nvPr>
        </p:nvGraphicFramePr>
        <p:xfrm>
          <a:off x="685801" y="1066800"/>
          <a:ext cx="10591799" cy="53476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6799"/>
                <a:gridCol w="1503294"/>
                <a:gridCol w="157288"/>
                <a:gridCol w="2884153"/>
                <a:gridCol w="1495564"/>
                <a:gridCol w="1828144"/>
                <a:gridCol w="1656557"/>
              </a:tblGrid>
              <a:tr h="125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Позиция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разрезе всех школ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Позиция среди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общеобразовательных.школ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школы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кач.зн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2020-21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кач.зн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267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кола № 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28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42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58,70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34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8 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418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39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48,93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8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13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71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18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54,10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67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5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53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школа № 32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-7,50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339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УПК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  <a:tr h="45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школа-интернат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5" marR="246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1173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Лучшие результаты по итогам четверти в 1-4 классах</a:t>
            </a:r>
          </a:p>
        </p:txBody>
      </p:sp>
      <p:sp>
        <p:nvSpPr>
          <p:cNvPr id="4" name="object 29"/>
          <p:cNvSpPr txBox="1"/>
          <p:nvPr/>
        </p:nvSpPr>
        <p:spPr>
          <a:xfrm flipH="1">
            <a:off x="11734799" y="228600"/>
            <a:ext cx="30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7</a:t>
            </a:r>
            <a:endParaRPr sz="2400" dirty="0">
              <a:latin typeface="Impact"/>
              <a:cs typeface="Impac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40716"/>
              </p:ext>
            </p:extLst>
          </p:nvPr>
        </p:nvGraphicFramePr>
        <p:xfrm>
          <a:off x="2209800" y="1295400"/>
          <a:ext cx="6858000" cy="4576761"/>
        </p:xfrm>
        <a:graphic>
          <a:graphicData uri="http://schemas.openxmlformats.org/drawingml/2006/table">
            <a:tbl>
              <a:tblPr firstRow="1" firstCol="1" bandRow="1"/>
              <a:tblGrid>
                <a:gridCol w="795131"/>
                <a:gridCol w="5267738"/>
                <a:gridCol w="795131"/>
              </a:tblGrid>
              <a:tr h="50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44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 - лицей № 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38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Общеобразовательная школа № 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17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89,8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 № 29</a:t>
                      </a: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Школа-центр № 19»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23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Школа-лицей№ 11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574" marR="41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1173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Низкие показатели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качества знаний  среди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1-4 классов</a:t>
            </a:r>
          </a:p>
        </p:txBody>
      </p:sp>
      <p:sp>
        <p:nvSpPr>
          <p:cNvPr id="4" name="object 29"/>
          <p:cNvSpPr txBox="1"/>
          <p:nvPr/>
        </p:nvSpPr>
        <p:spPr>
          <a:xfrm flipH="1">
            <a:off x="11734799" y="228600"/>
            <a:ext cx="30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chemeClr val="bg1"/>
                </a:solidFill>
                <a:latin typeface="Impact"/>
                <a:cs typeface="Impact"/>
              </a:rPr>
              <a:t>8</a:t>
            </a:r>
            <a:endParaRPr sz="2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82920"/>
              </p:ext>
            </p:extLst>
          </p:nvPr>
        </p:nvGraphicFramePr>
        <p:xfrm>
          <a:off x="2133600" y="1290637"/>
          <a:ext cx="7543800" cy="4576764"/>
        </p:xfrm>
        <a:graphic>
          <a:graphicData uri="http://schemas.openxmlformats.org/drawingml/2006/table">
            <a:tbl>
              <a:tblPr firstRow="1" firstCol="1" bandRow="1"/>
              <a:tblGrid>
                <a:gridCol w="874643"/>
                <a:gridCol w="5794514"/>
                <a:gridCol w="874643"/>
              </a:tblGrid>
              <a:tr h="51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15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42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5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5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32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школа-интернат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школа-интернат»  </a:t>
                      </a: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611611" y="0"/>
            <a:ext cx="1580515" cy="862965"/>
            <a:chOff x="10611611" y="0"/>
            <a:chExt cx="1580515" cy="862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11611" y="0"/>
              <a:ext cx="1580388" cy="862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77143" y="4572"/>
              <a:ext cx="1515110" cy="792480"/>
            </a:xfrm>
            <a:custGeom>
              <a:avLst/>
              <a:gdLst/>
              <a:ahLst/>
              <a:cxnLst/>
              <a:rect l="l" t="t" r="r" b="b"/>
              <a:pathLst>
                <a:path w="1515109" h="792480">
                  <a:moveTo>
                    <a:pt x="1513331" y="0"/>
                  </a:moveTo>
                  <a:lnTo>
                    <a:pt x="364744" y="4191"/>
                  </a:lnTo>
                  <a:lnTo>
                    <a:pt x="0" y="792479"/>
                  </a:lnTo>
                  <a:lnTo>
                    <a:pt x="1514855" y="790066"/>
                  </a:lnTo>
                  <a:lnTo>
                    <a:pt x="1513562" y="48975"/>
                  </a:lnTo>
                  <a:lnTo>
                    <a:pt x="1513331" y="0"/>
                  </a:lnTo>
                  <a:close/>
                </a:path>
              </a:pathLst>
            </a:custGeom>
            <a:solidFill>
              <a:srgbClr val="2443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564493" y="19761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FFFFFF"/>
                </a:solidFill>
                <a:latin typeface="Impact"/>
                <a:cs typeface="Impact"/>
              </a:rPr>
              <a:t>9</a:t>
            </a:r>
            <a:endParaRPr sz="2400" dirty="0">
              <a:latin typeface="Impact"/>
              <a:cs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66220" y="76200"/>
            <a:ext cx="7671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Лучшие результаты по итогам четверти в 5-9 классах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02362"/>
              </p:ext>
            </p:extLst>
          </p:nvPr>
        </p:nvGraphicFramePr>
        <p:xfrm>
          <a:off x="2133600" y="1295400"/>
          <a:ext cx="7504527" cy="4495799"/>
        </p:xfrm>
        <a:graphic>
          <a:graphicData uri="http://schemas.openxmlformats.org/drawingml/2006/table">
            <a:tbl>
              <a:tblPr firstRow="1" firstCol="1" bandRow="1"/>
              <a:tblGrid>
                <a:gridCol w="870089"/>
                <a:gridCol w="5764349"/>
                <a:gridCol w="870089"/>
              </a:tblGrid>
              <a:tr h="44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Лицей № 44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Гимназия №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22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№ 8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76,9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Школа-центр № 48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75,5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Школа-лицей № 43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школа  № 27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Школа-гимназия № 10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73,2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 школа № 46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Школа-центр № 19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КАЗ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77" marR="429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1618</Words>
  <Application>Microsoft Office PowerPoint</Application>
  <PresentationFormat>Произвольный</PresentationFormat>
  <Paragraphs>664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Impact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Рекомендации заседания методического совета отдела образования города Усть-Каменогорска  от 23.12.2020 г  </vt:lpstr>
      <vt:lpstr>Рекомендации заседания методического совета отдела образования города Усть-Каменогорска  от 23.12.2020 г  </vt:lpstr>
      <vt:lpstr>Рекомендации заседания методического совета отдела образования города Усть-Каменогорска  от 23.12.2020 г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НОВОМУ  2020-2021 УЧЕБНОМУ ГОДУ</dc:title>
  <dc:creator>ADMIN</dc:creator>
  <cp:lastModifiedBy>Пользователь Windows</cp:lastModifiedBy>
  <cp:revision>192</cp:revision>
  <cp:lastPrinted>2020-08-05T06:37:28Z</cp:lastPrinted>
  <dcterms:created xsi:type="dcterms:W3CDTF">2020-06-05T19:41:42Z</dcterms:created>
  <dcterms:modified xsi:type="dcterms:W3CDTF">2021-01-11T05:58:58Z</dcterms:modified>
</cp:coreProperties>
</file>