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83" r:id="rId4"/>
    <p:sldId id="284" r:id="rId5"/>
    <p:sldId id="285" r:id="rId6"/>
    <p:sldId id="262" r:id="rId7"/>
    <p:sldId id="275" r:id="rId8"/>
    <p:sldId id="287" r:id="rId9"/>
    <p:sldId id="288" r:id="rId10"/>
    <p:sldId id="289" r:id="rId11"/>
    <p:sldId id="290" r:id="rId12"/>
    <p:sldId id="268" r:id="rId13"/>
    <p:sldId id="291" r:id="rId14"/>
    <p:sldId id="292" r:id="rId15"/>
    <p:sldId id="296" r:id="rId16"/>
    <p:sldId id="294" r:id="rId17"/>
    <p:sldId id="29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96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573A5-658A-447E-9D05-A5A86A54FD2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6EBEB-6164-4B59-AD34-25F728EF6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464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7E9F56F-A095-47A0-B2CF-06B1FF52128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0F0635C-4F05-47BD-8C22-B3CA2BDC4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-171400"/>
            <a:ext cx="8220748" cy="5487888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/>
              <a:t>О роли методической службы школ  города  Усть-Каменогорска в управлении качеством образования по предметам ЕМЦ и ЕНЦ в условиях дистанционного обучения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dirty="0" smtClean="0"/>
              <a:t>(</a:t>
            </a:r>
            <a:r>
              <a:rPr lang="ru-RU" sz="2800" b="1" dirty="0" err="1"/>
              <a:t>сш</a:t>
            </a:r>
            <a:r>
              <a:rPr lang="ru-RU" sz="2800" b="1" dirty="0"/>
              <a:t>   5, 12, 16, 23, 32, 46)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/>
              <a:t/>
            </a:r>
            <a:br>
              <a:rPr lang="ru-RU" sz="2800" i="1" dirty="0"/>
            </a:br>
            <a:r>
              <a:rPr lang="ru-RU" sz="3600" i="1" dirty="0" smtClean="0">
                <a:solidFill>
                  <a:srgbClr val="002060"/>
                </a:solidFill>
              </a:rPr>
              <a:t>Методист ГМК </a:t>
            </a:r>
            <a:r>
              <a:rPr lang="ru-RU" sz="3600" i="1" dirty="0" err="1" smtClean="0">
                <a:solidFill>
                  <a:srgbClr val="002060"/>
                </a:solidFill>
              </a:rPr>
              <a:t>Капчикова</a:t>
            </a:r>
            <a:r>
              <a:rPr lang="ru-RU" sz="3600" i="1" dirty="0" smtClean="0">
                <a:solidFill>
                  <a:srgbClr val="002060"/>
                </a:solidFill>
              </a:rPr>
              <a:t> Н.Т.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Качественный состав педагогов ЕМЦ по стажу и образованию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932588"/>
              </p:ext>
            </p:extLst>
          </p:nvPr>
        </p:nvGraphicFramePr>
        <p:xfrm>
          <a:off x="251519" y="1916831"/>
          <a:ext cx="8352928" cy="3997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9572">
                  <a:extLst>
                    <a:ext uri="{9D8B030D-6E8A-4147-A177-3AD203B41FA5}">
                      <a16:colId xmlns:a16="http://schemas.microsoft.com/office/drawing/2014/main" xmlns="" val="1452693488"/>
                    </a:ext>
                  </a:extLst>
                </a:gridCol>
                <a:gridCol w="1082058">
                  <a:extLst>
                    <a:ext uri="{9D8B030D-6E8A-4147-A177-3AD203B41FA5}">
                      <a16:colId xmlns:a16="http://schemas.microsoft.com/office/drawing/2014/main" xmlns="" val="941545555"/>
                    </a:ext>
                  </a:extLst>
                </a:gridCol>
                <a:gridCol w="1082058">
                  <a:extLst>
                    <a:ext uri="{9D8B030D-6E8A-4147-A177-3AD203B41FA5}">
                      <a16:colId xmlns:a16="http://schemas.microsoft.com/office/drawing/2014/main" xmlns="" val="1027784764"/>
                    </a:ext>
                  </a:extLst>
                </a:gridCol>
                <a:gridCol w="1382310">
                  <a:extLst>
                    <a:ext uri="{9D8B030D-6E8A-4147-A177-3AD203B41FA5}">
                      <a16:colId xmlns:a16="http://schemas.microsoft.com/office/drawing/2014/main" xmlns="" val="1109720144"/>
                    </a:ext>
                  </a:extLst>
                </a:gridCol>
                <a:gridCol w="1382310">
                  <a:extLst>
                    <a:ext uri="{9D8B030D-6E8A-4147-A177-3AD203B41FA5}">
                      <a16:colId xmlns:a16="http://schemas.microsoft.com/office/drawing/2014/main" xmlns="" val="113325385"/>
                    </a:ext>
                  </a:extLst>
                </a:gridCol>
                <a:gridCol w="1382310">
                  <a:extLst>
                    <a:ext uri="{9D8B030D-6E8A-4147-A177-3AD203B41FA5}">
                      <a16:colId xmlns:a16="http://schemas.microsoft.com/office/drawing/2014/main" xmlns="" val="3434664267"/>
                    </a:ext>
                  </a:extLst>
                </a:gridCol>
                <a:gridCol w="1382310">
                  <a:extLst>
                    <a:ext uri="{9D8B030D-6E8A-4147-A177-3AD203B41FA5}">
                      <a16:colId xmlns:a16="http://schemas.microsoft.com/office/drawing/2014/main" xmlns="" val="1338676311"/>
                    </a:ext>
                  </a:extLst>
                </a:gridCol>
              </a:tblGrid>
              <a:tr h="35542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Школа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Стаж работы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Образование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5446915"/>
                  </a:ext>
                </a:extLst>
              </a:tr>
              <a:tr h="379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До 5 лет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До 10 лет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До 20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Свыше 20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высшее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среднеспец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15839627"/>
                  </a:ext>
                </a:extLst>
              </a:tr>
              <a:tr h="391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3152472"/>
                  </a:ext>
                </a:extLst>
              </a:tr>
              <a:tr h="391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26936355"/>
                  </a:ext>
                </a:extLst>
              </a:tr>
              <a:tr h="391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1963362"/>
                  </a:ext>
                </a:extLst>
              </a:tr>
              <a:tr h="391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8295657"/>
                  </a:ext>
                </a:extLst>
              </a:tr>
              <a:tr h="391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38898732"/>
                  </a:ext>
                </a:extLst>
              </a:tr>
              <a:tr h="391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61933414"/>
                  </a:ext>
                </a:extLst>
              </a:tr>
              <a:tr h="7350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Всего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31762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19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Качественный состав педагогов ЕНЦ по стажу и образованию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525188"/>
              </p:ext>
            </p:extLst>
          </p:nvPr>
        </p:nvGraphicFramePr>
        <p:xfrm>
          <a:off x="539552" y="2060845"/>
          <a:ext cx="7941567" cy="3723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xmlns="" val="1122483063"/>
                    </a:ext>
                  </a:extLst>
                </a:gridCol>
                <a:gridCol w="863770">
                  <a:extLst>
                    <a:ext uri="{9D8B030D-6E8A-4147-A177-3AD203B41FA5}">
                      <a16:colId xmlns:a16="http://schemas.microsoft.com/office/drawing/2014/main" xmlns="" val="100733386"/>
                    </a:ext>
                  </a:extLst>
                </a:gridCol>
                <a:gridCol w="1028769">
                  <a:extLst>
                    <a:ext uri="{9D8B030D-6E8A-4147-A177-3AD203B41FA5}">
                      <a16:colId xmlns:a16="http://schemas.microsoft.com/office/drawing/2014/main" xmlns="" val="3562435630"/>
                    </a:ext>
                  </a:extLst>
                </a:gridCol>
                <a:gridCol w="1314235">
                  <a:extLst>
                    <a:ext uri="{9D8B030D-6E8A-4147-A177-3AD203B41FA5}">
                      <a16:colId xmlns:a16="http://schemas.microsoft.com/office/drawing/2014/main" xmlns="" val="3908550864"/>
                    </a:ext>
                  </a:extLst>
                </a:gridCol>
                <a:gridCol w="1314235">
                  <a:extLst>
                    <a:ext uri="{9D8B030D-6E8A-4147-A177-3AD203B41FA5}">
                      <a16:colId xmlns:a16="http://schemas.microsoft.com/office/drawing/2014/main" xmlns="" val="2674112866"/>
                    </a:ext>
                  </a:extLst>
                </a:gridCol>
                <a:gridCol w="1314235">
                  <a:extLst>
                    <a:ext uri="{9D8B030D-6E8A-4147-A177-3AD203B41FA5}">
                      <a16:colId xmlns:a16="http://schemas.microsoft.com/office/drawing/2014/main" xmlns="" val="453325789"/>
                    </a:ext>
                  </a:extLst>
                </a:gridCol>
                <a:gridCol w="1314235">
                  <a:extLst>
                    <a:ext uri="{9D8B030D-6E8A-4147-A177-3AD203B41FA5}">
                      <a16:colId xmlns:a16="http://schemas.microsoft.com/office/drawing/2014/main" xmlns="" val="623728420"/>
                    </a:ext>
                  </a:extLst>
                </a:gridCol>
              </a:tblGrid>
              <a:tr h="33430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Стаж работы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Образование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6588556"/>
                  </a:ext>
                </a:extLst>
              </a:tr>
              <a:tr h="3678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 лет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10 лет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20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Свыше 20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высшее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среднеспец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42322256"/>
                  </a:ext>
                </a:extLst>
              </a:tr>
              <a:tr h="3678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87716519"/>
                  </a:ext>
                </a:extLst>
              </a:tr>
              <a:tr h="3678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14688345"/>
                  </a:ext>
                </a:extLst>
              </a:tr>
              <a:tr h="3678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45839453"/>
                  </a:ext>
                </a:extLst>
              </a:tr>
              <a:tr h="3678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63942069"/>
                  </a:ext>
                </a:extLst>
              </a:tr>
              <a:tr h="3678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69976800"/>
                  </a:ext>
                </a:extLst>
              </a:tr>
              <a:tr h="3678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36960241"/>
                  </a:ext>
                </a:extLst>
              </a:tr>
              <a:tr h="6913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0168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5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Мониторинг качества знаний </a:t>
            </a:r>
            <a:r>
              <a:rPr lang="ru-RU" dirty="0" smtClean="0"/>
              <a:t>по предметам ЕМЦ в </a:t>
            </a:r>
            <a:r>
              <a:rPr lang="ru-RU" dirty="0"/>
              <a:t>динамике за </a:t>
            </a:r>
            <a:r>
              <a:rPr lang="ru-RU" dirty="0" smtClean="0"/>
              <a:t>3 </a:t>
            </a:r>
            <a:r>
              <a:rPr lang="ru-RU" dirty="0"/>
              <a:t>года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420405"/>
              </p:ext>
            </p:extLst>
          </p:nvPr>
        </p:nvGraphicFramePr>
        <p:xfrm>
          <a:off x="457201" y="2348878"/>
          <a:ext cx="8291262" cy="3816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928">
                  <a:extLst>
                    <a:ext uri="{9D8B030D-6E8A-4147-A177-3AD203B41FA5}">
                      <a16:colId xmlns:a16="http://schemas.microsoft.com/office/drawing/2014/main" xmlns="" val="3288862180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1419205386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1508209630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789795125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3974304537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272376057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1249678432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1713992166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776393385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2147838128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3292502308"/>
                    </a:ext>
                  </a:extLst>
                </a:gridCol>
                <a:gridCol w="643363">
                  <a:extLst>
                    <a:ext uri="{9D8B030D-6E8A-4147-A177-3AD203B41FA5}">
                      <a16:colId xmlns:a16="http://schemas.microsoft.com/office/drawing/2014/main" xmlns="" val="1197803351"/>
                    </a:ext>
                  </a:extLst>
                </a:gridCol>
                <a:gridCol w="436341">
                  <a:extLst>
                    <a:ext uri="{9D8B030D-6E8A-4147-A177-3AD203B41FA5}">
                      <a16:colId xmlns:a16="http://schemas.microsoft.com/office/drawing/2014/main" xmlns="" val="830728891"/>
                    </a:ext>
                  </a:extLst>
                </a:gridCol>
              </a:tblGrid>
              <a:tr h="28608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Школы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математика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физика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информатика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52160630"/>
                  </a:ext>
                </a:extLst>
              </a:tr>
              <a:tr h="897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2017-2018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2018-2019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2019-2020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2017-2018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2018-2019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2019-2020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2017-2018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2018-2019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2019-2020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50049985"/>
                  </a:ext>
                </a:extLst>
              </a:tr>
              <a:tr h="5916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57,3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60,2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63,5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44,8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60,6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15,8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71,9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71,5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82,5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10,6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97786810"/>
                  </a:ext>
                </a:extLst>
              </a:tr>
              <a:tr h="2860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69,6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69,7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75,0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5,4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63,4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61,5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70,5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7,1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73,6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74,6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77,7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4,1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93567187"/>
                  </a:ext>
                </a:extLst>
              </a:tr>
              <a:tr h="5916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77,3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77,4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-6,3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79,7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74,5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-5,3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96,8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92,5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97,5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68198233"/>
                  </a:ext>
                </a:extLst>
              </a:tr>
              <a:tr h="2860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63,7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67,1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54,4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-5,3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47,1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50,9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55,8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74,2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84,4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07198227"/>
                  </a:ext>
                </a:extLst>
              </a:tr>
              <a:tr h="5916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58,4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59,2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53,9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-4,5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50,7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43,8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-6,9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60,1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70,6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1365152"/>
                  </a:ext>
                </a:extLst>
              </a:tr>
              <a:tr h="2860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79,5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82,9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87,5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81,7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89,2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90,7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97,9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5,9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36862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Мониторинг качества знаний </a:t>
            </a:r>
            <a:r>
              <a:rPr lang="ru-RU" dirty="0" smtClean="0"/>
              <a:t>по предметам ЕНЦ в </a:t>
            </a:r>
            <a:r>
              <a:rPr lang="ru-RU" dirty="0"/>
              <a:t>динамике за </a:t>
            </a:r>
            <a:r>
              <a:rPr lang="ru-RU" dirty="0" smtClean="0"/>
              <a:t>3 </a:t>
            </a:r>
            <a:r>
              <a:rPr lang="ru-RU" dirty="0"/>
              <a:t>года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701135"/>
              </p:ext>
            </p:extLst>
          </p:nvPr>
        </p:nvGraphicFramePr>
        <p:xfrm>
          <a:off x="323526" y="2492891"/>
          <a:ext cx="8496945" cy="3600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5394">
                  <a:extLst>
                    <a:ext uri="{9D8B030D-6E8A-4147-A177-3AD203B41FA5}">
                      <a16:colId xmlns:a16="http://schemas.microsoft.com/office/drawing/2014/main" xmlns="" val="1112158199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3080025643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1805332686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3923504534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1455117964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2420055580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2246497470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1834292364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1015236349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2171435258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182663535"/>
                    </a:ext>
                  </a:extLst>
                </a:gridCol>
                <a:gridCol w="652648">
                  <a:extLst>
                    <a:ext uri="{9D8B030D-6E8A-4147-A177-3AD203B41FA5}">
                      <a16:colId xmlns:a16="http://schemas.microsoft.com/office/drawing/2014/main" xmlns="" val="3807535130"/>
                    </a:ext>
                  </a:extLst>
                </a:gridCol>
                <a:gridCol w="502423">
                  <a:extLst>
                    <a:ext uri="{9D8B030D-6E8A-4147-A177-3AD203B41FA5}">
                      <a16:colId xmlns:a16="http://schemas.microsoft.com/office/drawing/2014/main" xmlns="" val="1505086978"/>
                    </a:ext>
                  </a:extLst>
                </a:gridCol>
              </a:tblGrid>
              <a:tr h="29338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Школы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биология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химия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география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27887284"/>
                  </a:ext>
                </a:extLst>
              </a:tr>
              <a:tr h="1233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2017-2018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2018-2019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2019-2020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2017-2018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2018-2019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2019-2020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2017-2018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2018-2019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2019-2020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01570369"/>
                  </a:ext>
                </a:extLst>
              </a:tr>
              <a:tr h="293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64,1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14,9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52,9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57,2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61,2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8,3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69,5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74,6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78,4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48288753"/>
                  </a:ext>
                </a:extLst>
              </a:tr>
              <a:tr h="293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65,2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77,8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70,6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58,2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69,7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64,6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84,3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77,9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91,3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19762222"/>
                  </a:ext>
                </a:extLst>
              </a:tr>
              <a:tr h="293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86,6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82,9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90,1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3,5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80,4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76,2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78,7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-1,7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84,7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88,1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55414827"/>
                  </a:ext>
                </a:extLst>
              </a:tr>
              <a:tr h="293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65,1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72,4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72,3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7,2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53,6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58,6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62,1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8,5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73,8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59,8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77,8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03312553"/>
                  </a:ext>
                </a:extLst>
              </a:tr>
              <a:tr h="293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59,8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65,5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70,9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56,6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58,2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58,4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72,9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17252645"/>
                  </a:ext>
                </a:extLst>
              </a:tr>
              <a:tr h="6067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87,8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83,6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96,4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77,5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83,3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88,4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86,8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81,9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13,2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93638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929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307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/>
              <a:t>SWOT –анализ управления качеством образования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3298" y="3860662"/>
            <a:ext cx="8229600" cy="4325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24"/>
          <p:cNvSpPr>
            <a:spLocks noChangeArrowheads="1"/>
          </p:cNvSpPr>
          <p:nvPr/>
        </p:nvSpPr>
        <p:spPr bwMode="auto">
          <a:xfrm>
            <a:off x="4737398" y="2087488"/>
            <a:ext cx="3949402" cy="1989584"/>
          </a:xfrm>
          <a:prstGeom prst="rect">
            <a:avLst/>
          </a:prstGeom>
          <a:gradFill rotWithShape="1">
            <a:gsLst>
              <a:gs pos="0">
                <a:srgbClr val="D2D2D2"/>
              </a:gs>
              <a:gs pos="50000">
                <a:srgbClr val="C8C8C8"/>
              </a:gs>
              <a:gs pos="100000">
                <a:srgbClr val="C0C0C0"/>
              </a:gs>
            </a:gsLst>
            <a:lin ang="5400000"/>
          </a:gradFill>
          <a:ln w="6350">
            <a:solidFill>
              <a:srgbClr val="A5A5A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Слабые стороны.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нет возможности проводить качественные онлайн-уроки из дома, если работают на удаленном режиме;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высокая нагрузка при подготовке подобных уроков;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нет временных ограничений работы для учителя (рабочий день не нормированный);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Максимальное использование ДО отрицательно сказывается на здоровье учащихся и педагогов. (Даже при соблюдении всех норм)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 совершенны методы контроля работы учащихся, не объективность оценивания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25"/>
          <p:cNvSpPr>
            <a:spLocks noChangeArrowheads="1"/>
          </p:cNvSpPr>
          <p:nvPr/>
        </p:nvSpPr>
        <p:spPr bwMode="auto">
          <a:xfrm>
            <a:off x="251520" y="4077072"/>
            <a:ext cx="4485878" cy="2277616"/>
          </a:xfrm>
          <a:prstGeom prst="rect">
            <a:avLst/>
          </a:prstGeom>
          <a:gradFill rotWithShape="1">
            <a:gsLst>
              <a:gs pos="0">
                <a:srgbClr val="B5D5A7"/>
              </a:gs>
              <a:gs pos="50000">
                <a:srgbClr val="AACE99"/>
              </a:gs>
              <a:gs pos="100000">
                <a:srgbClr val="9CCA86"/>
              </a:gs>
            </a:gsLst>
            <a:lin ang="5400000"/>
          </a:gradFill>
          <a:ln w="635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Возможности.</a:t>
            </a:r>
            <a:endParaRPr kumimoji="0" lang="ru-RU" alt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дифференцированной работы;</a:t>
            </a:r>
            <a:endParaRPr kumimoji="0" lang="ru-RU" alt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освоение новых цифровых ресурсов, программ и даже тех которыми владеем, но на более высоко уровне доски </a:t>
            </a:r>
            <a:r>
              <a:rPr kumimoji="0" lang="en-US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padlet; онлайн мектеп; jamboard и другие.</a:t>
            </a:r>
            <a:endParaRPr kumimoji="0" lang="en-US" alt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создание сборников уроков на электронных носителях, для практического применения в дальнейшем.</a:t>
            </a:r>
            <a:endParaRPr kumimoji="0" lang="en-US" alt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обобщение опыта работы на городских,</a:t>
            </a:r>
            <a:r>
              <a:rPr kumimoji="0" lang="en-US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областных </a:t>
            </a:r>
            <a:r>
              <a:rPr kumimoji="0" lang="en-US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семинарах, со школой партнером.</a:t>
            </a:r>
            <a:endParaRPr kumimoji="0" lang="en-US" alt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своевременный контроль со стороны родителей за работой учащихся.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26"/>
          <p:cNvSpPr>
            <a:spLocks noChangeArrowheads="1"/>
          </p:cNvSpPr>
          <p:nvPr/>
        </p:nvSpPr>
        <p:spPr bwMode="auto">
          <a:xfrm>
            <a:off x="4737398" y="4096121"/>
            <a:ext cx="3949402" cy="2258567"/>
          </a:xfrm>
          <a:prstGeom prst="rect">
            <a:avLst/>
          </a:prstGeom>
          <a:gradFill rotWithShape="1">
            <a:gsLst>
              <a:gs pos="0">
                <a:srgbClr val="FFDD9C"/>
              </a:gs>
              <a:gs pos="50000">
                <a:srgbClr val="FFD78E"/>
              </a:gs>
              <a:gs pos="100000">
                <a:srgbClr val="FFD479"/>
              </a:gs>
            </a:gsLst>
            <a:lin ang="5400000"/>
          </a:gra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Угрозы.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Продолжение ДО на неопределенный срок в организациях образования;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Сохранение итоговой аттестации в 9-х, 11-х классах при ДО;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Потеря навыков работать в команде;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 ДО нет развития коммуникативных навыков;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 у всех учащихся программное обеспечение, а также практические навыки соответствуют для работы на уроках при ДО. (20% учащихся)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Из-за перебоев с интернетом и разной скоростью интернет в разных районах города, учащиеся не могут вовремя подключиться либо пропускают занятия. (10% учащихся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ежеурочно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!)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56098" y="1611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413298" y="2068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2068438"/>
            <a:ext cx="4485878" cy="20086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Сильные стороны.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Стабильный состав учителей ЕМЦ и ЕНЦ;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Стаж работы </a:t>
            </a:r>
            <a:r>
              <a:rPr lang="ru-RU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</a:t>
            </a:r>
            <a:r>
              <a:rPr lang="ru-RU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лет;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 совершенстве владеют современными цифровыми технологиями ресурсами и методиками для ДО.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Высокая мотивация в организации качественного обучения и объективного оценивания.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- 100% обеспеченность компьютерами, высокого уровня оснащение специализированных кабинетов для проведения уроков.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770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dirty="0" smtClean="0"/>
              <a:t>Таким образом, в перечисленных организациях образования проводится определенная работа по повышению качеством знаний по предметам ЕНЦ и ЕМЦ.                                                                                             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	В целом изучение вопроса показало, что в организациях </a:t>
            </a:r>
            <a:r>
              <a:rPr lang="ru-RU" b="1" dirty="0" smtClean="0"/>
              <a:t>сш   5, 12, 16, 23, 32, 46</a:t>
            </a:r>
            <a:r>
              <a:rPr lang="ru-RU" dirty="0" smtClean="0"/>
              <a:t> </a:t>
            </a:r>
            <a:r>
              <a:rPr lang="kk-KZ" smtClean="0"/>
              <a:t>в управлении качеством знаний администрацией школы выполняется. </a:t>
            </a:r>
            <a:r>
              <a:rPr lang="kk-KZ" dirty="0" smtClean="0"/>
              <a:t>Но отмечается отрицательная динамика в школах 16 по предметам химия, физика и математика. По математике в сш 23, 32. </a:t>
            </a:r>
            <a:endParaRPr lang="ru-RU" dirty="0" smtClean="0"/>
          </a:p>
          <a:p>
            <a:r>
              <a:rPr lang="kk-KZ" dirty="0" smtClean="0"/>
              <a:t>	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100" b="1" i="1" dirty="0"/>
              <a:t>Итак, </a:t>
            </a:r>
            <a:r>
              <a:rPr lang="kk-KZ" sz="3100" b="1" i="1" dirty="0" smtClean="0"/>
              <a:t>в изучаемых школах на </a:t>
            </a:r>
            <a:r>
              <a:rPr lang="kk-KZ" sz="3100" b="1" i="1" dirty="0"/>
              <a:t>положительную динамику </a:t>
            </a:r>
            <a:r>
              <a:rPr lang="kk-KZ" sz="3100" b="1" i="1" dirty="0" smtClean="0"/>
              <a:t>результатов </a:t>
            </a:r>
            <a:r>
              <a:rPr lang="kk-KZ" sz="3100" b="1" i="1" dirty="0"/>
              <a:t>качества знаний учащихся оказало влияние: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kk-KZ" sz="2000" dirty="0" smtClean="0"/>
              <a:t>Эффективное </a:t>
            </a:r>
            <a:r>
              <a:rPr lang="kk-KZ" sz="2000" dirty="0"/>
              <a:t>использование различных форм методической работы;</a:t>
            </a:r>
            <a:endParaRPr lang="ru-RU" sz="2000" dirty="0"/>
          </a:p>
          <a:p>
            <a:r>
              <a:rPr lang="kk-KZ" sz="2000" dirty="0" smtClean="0"/>
              <a:t>индивидуальная </a:t>
            </a:r>
            <a:r>
              <a:rPr lang="kk-KZ" sz="2000" dirty="0"/>
              <a:t>работа с педагогами (консультации, анализ уроков);</a:t>
            </a:r>
            <a:endParaRPr lang="ru-RU" sz="2000" dirty="0"/>
          </a:p>
          <a:p>
            <a:r>
              <a:rPr lang="kk-KZ" sz="2000" dirty="0" smtClean="0"/>
              <a:t>групповая </a:t>
            </a:r>
            <a:r>
              <a:rPr lang="kk-KZ" sz="2000" dirty="0"/>
              <a:t>работа (организация заседаний </a:t>
            </a:r>
            <a:r>
              <a:rPr lang="kk-KZ" sz="2000" dirty="0" smtClean="0"/>
              <a:t>творческих мастерских</a:t>
            </a:r>
            <a:r>
              <a:rPr lang="kk-KZ" sz="2000" dirty="0"/>
              <a:t>, коучинг, менторинг);</a:t>
            </a:r>
            <a:endParaRPr lang="ru-RU" sz="2000" dirty="0"/>
          </a:p>
          <a:p>
            <a:r>
              <a:rPr lang="kk-KZ" sz="2000" dirty="0" smtClean="0"/>
              <a:t>фронтальная </a:t>
            </a:r>
            <a:r>
              <a:rPr lang="kk-KZ" sz="2000" dirty="0"/>
              <a:t>работа (обучающий семинар, мастре-класс, семинар –практикум, круглый стол).</a:t>
            </a:r>
            <a:endParaRPr lang="ru-RU" sz="2000" dirty="0"/>
          </a:p>
          <a:p>
            <a:pPr lvl="0">
              <a:buNone/>
            </a:pPr>
            <a:r>
              <a:rPr lang="kk-KZ" sz="2000" dirty="0"/>
              <a:t>Контроль </a:t>
            </a:r>
            <a:r>
              <a:rPr lang="kk-KZ" sz="2000" dirty="0" smtClean="0"/>
              <a:t>со стороны </a:t>
            </a:r>
            <a:r>
              <a:rPr lang="kk-KZ" sz="2000" dirty="0"/>
              <a:t>администрации школы, направленный на достижение качества образования;</a:t>
            </a:r>
            <a:endParaRPr lang="ru-RU" sz="2000" dirty="0"/>
          </a:p>
          <a:p>
            <a:pPr lvl="0"/>
            <a:r>
              <a:rPr lang="kk-KZ" sz="2000" dirty="0"/>
              <a:t>Четкая и системная работа по ведению действенного, результативного мониторинга с этапом выявления причин динамики ЗУН.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7845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b="1" i="1" dirty="0" smtClean="0"/>
              <a:t>Причиной </a:t>
            </a:r>
            <a:r>
              <a:rPr lang="kk-KZ" sz="3600" b="1" i="1" dirty="0"/>
              <a:t>низких результатов остаются следующие: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kk-KZ" dirty="0" smtClean="0"/>
              <a:t>Не </a:t>
            </a:r>
            <a:r>
              <a:rPr lang="kk-KZ" dirty="0"/>
              <a:t>ведется в системе контроль за узловыми, сложными темами.</a:t>
            </a:r>
            <a:endParaRPr lang="ru-RU" dirty="0"/>
          </a:p>
          <a:p>
            <a:r>
              <a:rPr lang="ru-RU" dirty="0" smtClean="0"/>
              <a:t>усложнение </a:t>
            </a:r>
            <a:r>
              <a:rPr lang="ru-RU" dirty="0"/>
              <a:t>программного материала по всем темам учебного плана;</a:t>
            </a:r>
          </a:p>
          <a:p>
            <a:r>
              <a:rPr lang="ru-RU" dirty="0" smtClean="0"/>
              <a:t>объём </a:t>
            </a:r>
            <a:r>
              <a:rPr lang="ru-RU" dirty="0"/>
              <a:t>программного материала не позволяет выделить достаточно времени на  отработку и закрепление тем;</a:t>
            </a:r>
          </a:p>
          <a:p>
            <a:r>
              <a:rPr lang="ru-RU" dirty="0" smtClean="0"/>
              <a:t>учащиеся в условиях дистанционного обучения затрудняются </a:t>
            </a:r>
            <a:r>
              <a:rPr lang="ru-RU" dirty="0"/>
              <a:t>самостоятельно </a:t>
            </a:r>
            <a:r>
              <a:rPr lang="ru-RU" dirty="0" smtClean="0"/>
              <a:t>изучить </a:t>
            </a:r>
            <a:r>
              <a:rPr lang="ru-RU" dirty="0"/>
              <a:t>материал;</a:t>
            </a:r>
          </a:p>
          <a:p>
            <a:r>
              <a:rPr lang="kk-KZ" dirty="0" smtClean="0"/>
              <a:t>нет </a:t>
            </a:r>
            <a:r>
              <a:rPr lang="kk-KZ" dirty="0"/>
              <a:t>системности в проведении </a:t>
            </a:r>
            <a:r>
              <a:rPr lang="ru-RU" dirty="0" err="1"/>
              <a:t>индивидуальн</a:t>
            </a:r>
            <a:r>
              <a:rPr lang="kk-KZ" dirty="0"/>
              <a:t>ой</a:t>
            </a:r>
            <a:r>
              <a:rPr lang="ru-RU" dirty="0"/>
              <a:t> работ</a:t>
            </a:r>
            <a:r>
              <a:rPr lang="kk-KZ" dirty="0"/>
              <a:t>ы</a:t>
            </a:r>
            <a:r>
              <a:rPr lang="ru-RU" dirty="0"/>
              <a:t> с учащимися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30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</a:t>
            </a:r>
            <a:r>
              <a:rPr lang="ru-RU" dirty="0" smtClean="0"/>
              <a:t>ормативные документы: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81225"/>
            <a:ext cx="8229600" cy="432511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Закон РК «Об образовании»;</a:t>
            </a:r>
          </a:p>
          <a:p>
            <a:pPr lvl="0"/>
            <a:r>
              <a:rPr lang="ru-RU" dirty="0"/>
              <a:t>Государственная  программа  развития образования на 2020-2025 годы;</a:t>
            </a:r>
          </a:p>
          <a:p>
            <a:pPr lvl="0"/>
            <a:r>
              <a:rPr lang="ru-RU" dirty="0"/>
              <a:t>Государственные общеобязательные стандарты среднего общего образования Республики </a:t>
            </a:r>
            <a:r>
              <a:rPr lang="ru-RU" dirty="0" smtClean="0"/>
              <a:t>Казахстан</a:t>
            </a:r>
            <a:r>
              <a:rPr lang="ru-RU" dirty="0"/>
              <a:t> </a:t>
            </a:r>
            <a:r>
              <a:rPr lang="ru-RU" dirty="0" smtClean="0"/>
              <a:t>2012. Приказ </a:t>
            </a:r>
            <a:r>
              <a:rPr lang="ru-RU" dirty="0"/>
              <a:t>МОН РК от 31.10.2018 года № 604;</a:t>
            </a:r>
          </a:p>
          <a:p>
            <a:pPr lvl="0"/>
            <a:r>
              <a:rPr lang="ru-RU" dirty="0"/>
              <a:t>Инструктивно-методическое письмо о преподавании основ наук в </a:t>
            </a:r>
            <a:r>
              <a:rPr lang="ru-RU" dirty="0" smtClean="0"/>
              <a:t>2020-2021 </a:t>
            </a:r>
            <a:r>
              <a:rPr lang="ru-RU" dirty="0"/>
              <a:t>учебном году;</a:t>
            </a:r>
          </a:p>
          <a:p>
            <a:pPr lvl="0"/>
            <a:r>
              <a:rPr lang="ru-RU" dirty="0"/>
              <a:t>•	Типовые учебные программы по общеобразовательным предметам начального образования, утвержденные приказом Министра образования и науки Республики Казахстан от 3 апреля 2013 года № 115 (с внесенными изменениями и дополнениями на 10 мая 2018 г. № 199);</a:t>
            </a:r>
          </a:p>
          <a:p>
            <a:pPr lvl="0"/>
            <a:r>
              <a:rPr lang="ru-RU" dirty="0"/>
              <a:t>•	Типовые учебные программы для обучающихся с особыми образовательными потребностями (Приказ МОН РК от 05.02.2020 г.№51)</a:t>
            </a:r>
          </a:p>
          <a:p>
            <a:pPr lvl="0"/>
            <a:r>
              <a:rPr lang="ru-RU" dirty="0"/>
              <a:t>•	Типовые учебные планы основного среднего и общего среднего образования, утвержденные приказом Министра образования и науки Республики Казахстан от 8 ноября 2012 года № 500 (с внесенными изменениями и дополнениями на 4 сентября 2018 г. № 441);</a:t>
            </a:r>
          </a:p>
          <a:p>
            <a:pPr lvl="0"/>
            <a:r>
              <a:rPr lang="ru-RU" dirty="0"/>
              <a:t>•	Типовые учебные планы основного среднего и общего среднего образования, утвержденные приказом Министра образования и науки Республики Казахстан от 8 ноября 2012 года № 500 (с внесенными изменениями и дополнениями на 15 мая 2019 г. № 205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069848"/>
          </a:xfrm>
        </p:spPr>
        <p:txBody>
          <a:bodyPr>
            <a:normAutofit/>
          </a:bodyPr>
          <a:lstStyle/>
          <a:p>
            <a:r>
              <a:rPr lang="ru-RU" sz="2800" b="1" i="1" dirty="0"/>
              <a:t>Динамика качества знаний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по предметам ЕМЦ и ЕНЦ за три года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387648"/>
              </p:ext>
            </p:extLst>
          </p:nvPr>
        </p:nvGraphicFramePr>
        <p:xfrm>
          <a:off x="539552" y="1772820"/>
          <a:ext cx="7941569" cy="4870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413">
                  <a:extLst>
                    <a:ext uri="{9D8B030D-6E8A-4147-A177-3AD203B41FA5}">
                      <a16:colId xmlns:a16="http://schemas.microsoft.com/office/drawing/2014/main" xmlns="" val="3259502748"/>
                    </a:ext>
                  </a:extLst>
                </a:gridCol>
                <a:gridCol w="897298">
                  <a:extLst>
                    <a:ext uri="{9D8B030D-6E8A-4147-A177-3AD203B41FA5}">
                      <a16:colId xmlns:a16="http://schemas.microsoft.com/office/drawing/2014/main" xmlns="" val="3759680827"/>
                    </a:ext>
                  </a:extLst>
                </a:gridCol>
                <a:gridCol w="897298">
                  <a:extLst>
                    <a:ext uri="{9D8B030D-6E8A-4147-A177-3AD203B41FA5}">
                      <a16:colId xmlns:a16="http://schemas.microsoft.com/office/drawing/2014/main" xmlns="" val="554050936"/>
                    </a:ext>
                  </a:extLst>
                </a:gridCol>
                <a:gridCol w="1194992">
                  <a:extLst>
                    <a:ext uri="{9D8B030D-6E8A-4147-A177-3AD203B41FA5}">
                      <a16:colId xmlns:a16="http://schemas.microsoft.com/office/drawing/2014/main" xmlns="" val="3198408010"/>
                    </a:ext>
                  </a:extLst>
                </a:gridCol>
                <a:gridCol w="1791784">
                  <a:extLst>
                    <a:ext uri="{9D8B030D-6E8A-4147-A177-3AD203B41FA5}">
                      <a16:colId xmlns:a16="http://schemas.microsoft.com/office/drawing/2014/main" xmlns="" val="3170800869"/>
                    </a:ext>
                  </a:extLst>
                </a:gridCol>
                <a:gridCol w="1791784">
                  <a:extLst>
                    <a:ext uri="{9D8B030D-6E8A-4147-A177-3AD203B41FA5}">
                      <a16:colId xmlns:a16="http://schemas.microsoft.com/office/drawing/2014/main" xmlns="" val="1248173585"/>
                    </a:ext>
                  </a:extLst>
                </a:gridCol>
              </a:tblGrid>
              <a:tr h="441201">
                <a:tc rowSpan="2">
                  <a:txBody>
                    <a:bodyPr/>
                    <a:lstStyle/>
                    <a:p>
                      <a:pPr algn="just"/>
                      <a:r>
                        <a:rPr lang="ru-RU" sz="1400" b="1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ru-RU" sz="1400" b="1">
                          <a:effectLst/>
                        </a:rPr>
                        <a:t>Предмет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</a:rPr>
                        <a:t>Качество знаний по городу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</a:rPr>
                        <a:t>Динамика  за 3</a:t>
                      </a:r>
                      <a:r>
                        <a:rPr lang="kk-KZ" sz="1400" b="1">
                          <a:effectLst/>
                        </a:rPr>
                        <a:t> года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extLst>
                  <a:ext uri="{0D108BD9-81ED-4DB2-BD59-A6C34878D82A}">
                    <a16:rowId xmlns:a16="http://schemas.microsoft.com/office/drawing/2014/main" xmlns="" val="1013808512"/>
                  </a:ext>
                </a:extLst>
              </a:tr>
              <a:tr h="4374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415" algn="ctr"/>
                      <a:r>
                        <a:rPr lang="ru-RU" sz="1400" b="1">
                          <a:effectLst/>
                        </a:rPr>
                        <a:t>2017-2018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/>
                      <a:r>
                        <a:rPr lang="ru-RU" sz="1400" b="1">
                          <a:effectLst/>
                        </a:rPr>
                        <a:t>2018-2019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/>
                      <a:r>
                        <a:rPr lang="ru-RU" sz="1400" b="1">
                          <a:effectLst/>
                        </a:rPr>
                        <a:t>2019-202</a:t>
                      </a:r>
                      <a:r>
                        <a:rPr lang="kk-KZ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 dirty="0">
                          <a:effectLst/>
                        </a:rPr>
                        <a:t>2020-2021   </a:t>
                      </a:r>
                      <a:endParaRPr lang="ru-RU" sz="1400" b="1" dirty="0" smtClean="0">
                        <a:effectLst/>
                      </a:endParaRPr>
                    </a:p>
                    <a:p>
                      <a:pPr marL="228600" algn="just"/>
                      <a:r>
                        <a:rPr lang="ru-RU" sz="1400" b="1" dirty="0" smtClean="0">
                          <a:effectLst/>
                        </a:rPr>
                        <a:t>(</a:t>
                      </a:r>
                      <a:r>
                        <a:rPr lang="ru-RU" sz="1400" b="1" dirty="0">
                          <a:effectLst/>
                        </a:rPr>
                        <a:t>1 </a:t>
                      </a:r>
                      <a:r>
                        <a:rPr lang="ru-RU" sz="1400" b="1" dirty="0" err="1">
                          <a:effectLst/>
                        </a:rPr>
                        <a:t>четв</a:t>
                      </a:r>
                      <a:r>
                        <a:rPr lang="ru-RU" sz="1400" b="1" dirty="0">
                          <a:effectLst/>
                        </a:rPr>
                        <a:t>)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algn="l"/>
                      <a:endParaRPr lang="ru-RU" sz="14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extLst>
                  <a:ext uri="{0D108BD9-81ED-4DB2-BD59-A6C34878D82A}">
                    <a16:rowId xmlns:a16="http://schemas.microsoft.com/office/drawing/2014/main" xmlns="" val="2926822543"/>
                  </a:ext>
                </a:extLst>
              </a:tr>
              <a:tr h="416906">
                <a:tc>
                  <a:txBody>
                    <a:bodyPr/>
                    <a:lstStyle/>
                    <a:p>
                      <a:pPr marL="228600" algn="ctr"/>
                      <a:r>
                        <a:rPr lang="ru-RU" sz="1400" b="1">
                          <a:effectLst/>
                        </a:rPr>
                        <a:t>химия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67,2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67,37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</a:rPr>
                        <a:t>71,16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66,27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+ 3,96 %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extLst>
                  <a:ext uri="{0D108BD9-81ED-4DB2-BD59-A6C34878D82A}">
                    <a16:rowId xmlns:a16="http://schemas.microsoft.com/office/drawing/2014/main" xmlns="" val="2092717463"/>
                  </a:ext>
                </a:extLst>
              </a:tr>
              <a:tr h="437424">
                <a:tc>
                  <a:txBody>
                    <a:bodyPr/>
                    <a:lstStyle/>
                    <a:p>
                      <a:pPr marL="228600" algn="ctr"/>
                      <a:r>
                        <a:rPr lang="ru-RU" sz="1400" b="1">
                          <a:effectLst/>
                        </a:rPr>
                        <a:t>биология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75,5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79,40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85,50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75,51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  +10 %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extLst>
                  <a:ext uri="{0D108BD9-81ED-4DB2-BD59-A6C34878D82A}">
                    <a16:rowId xmlns:a16="http://schemas.microsoft.com/office/drawing/2014/main" xmlns="" val="3061346057"/>
                  </a:ext>
                </a:extLst>
              </a:tr>
              <a:tr h="437424">
                <a:tc>
                  <a:txBody>
                    <a:bodyPr/>
                    <a:lstStyle/>
                    <a:p>
                      <a:pPr marL="228600" algn="ctr"/>
                      <a:r>
                        <a:rPr lang="kk-KZ" sz="1400" b="1">
                          <a:effectLst/>
                        </a:rPr>
                        <a:t>география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80,7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75,73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85,57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80,45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+4,87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extLst>
                  <a:ext uri="{0D108BD9-81ED-4DB2-BD59-A6C34878D82A}">
                    <a16:rowId xmlns:a16="http://schemas.microsoft.com/office/drawing/2014/main" xmlns="" val="571366661"/>
                  </a:ext>
                </a:extLst>
              </a:tr>
              <a:tr h="656450"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</a:rPr>
                        <a:t>математика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/>
                      <a:r>
                        <a:rPr lang="ru-RU" sz="1400" b="1">
                          <a:effectLst/>
                        </a:rPr>
                        <a:t>71,0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72,74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85,79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74,88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 dirty="0">
                          <a:effectLst/>
                        </a:rPr>
                        <a:t>+ 14,79 %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extLst>
                  <a:ext uri="{0D108BD9-81ED-4DB2-BD59-A6C34878D82A}">
                    <a16:rowId xmlns:a16="http://schemas.microsoft.com/office/drawing/2014/main" xmlns="" val="3019306951"/>
                  </a:ext>
                </a:extLst>
              </a:tr>
              <a:tr h="656450"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</a:rPr>
                        <a:t>физика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/>
                      <a:r>
                        <a:rPr lang="ru-RU" sz="1400" b="1">
                          <a:effectLst/>
                        </a:rPr>
                        <a:t>67,1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67,34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78,49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66,87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  +11,39 %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extLst>
                  <a:ext uri="{0D108BD9-81ED-4DB2-BD59-A6C34878D82A}">
                    <a16:rowId xmlns:a16="http://schemas.microsoft.com/office/drawing/2014/main" xmlns="" val="2451176890"/>
                  </a:ext>
                </a:extLst>
              </a:tr>
              <a:tr h="656450"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effectLst/>
                        </a:rPr>
                        <a:t>информатика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/>
                      <a:r>
                        <a:rPr lang="ru-RU" sz="1400" b="1">
                          <a:effectLst/>
                        </a:rPr>
                        <a:t>85,0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82,80</a:t>
                      </a:r>
                    </a:p>
                    <a:p>
                      <a:pPr marL="18415" algn="ctr"/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/>
                      <a:r>
                        <a:rPr lang="ru-RU" sz="1400" b="1">
                          <a:effectLst/>
                        </a:rPr>
                        <a:t>92,15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86,03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+7,15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extLst>
                  <a:ext uri="{0D108BD9-81ED-4DB2-BD59-A6C34878D82A}">
                    <a16:rowId xmlns:a16="http://schemas.microsoft.com/office/drawing/2014/main" xmlns="" val="621414603"/>
                  </a:ext>
                </a:extLst>
              </a:tr>
              <a:tr h="656450"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effectLst/>
                        </a:rPr>
                        <a:t>Среднее по предметам ЕМЦ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/>
                      <a:r>
                        <a:rPr lang="ru-RU" sz="1400" b="1">
                          <a:effectLst/>
                        </a:rPr>
                        <a:t>74,9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74,23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18415" algn="ctr"/>
                      <a:r>
                        <a:rPr lang="ru-RU" sz="1400" b="1">
                          <a:effectLst/>
                        </a:rPr>
                        <a:t>83,11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>
                          <a:effectLst/>
                        </a:rPr>
                        <a:t>75.0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tc>
                  <a:txBody>
                    <a:bodyPr/>
                    <a:lstStyle/>
                    <a:p>
                      <a:pPr marL="228600" algn="just"/>
                      <a:r>
                        <a:rPr lang="ru-RU" sz="1400" b="1" dirty="0">
                          <a:effectLst/>
                        </a:rPr>
                        <a:t>+8,21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87" marR="61287" marT="0" marB="0"/>
                </a:tc>
                <a:extLst>
                  <a:ext uri="{0D108BD9-81ED-4DB2-BD59-A6C34878D82A}">
                    <a16:rowId xmlns:a16="http://schemas.microsoft.com/office/drawing/2014/main" xmlns="" val="1533713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58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3" y="548680"/>
            <a:ext cx="8229600" cy="490066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Лучшие результаты в школах:</a:t>
            </a:r>
            <a:r>
              <a:rPr lang="ru-RU" sz="2000" dirty="0">
                <a:solidFill>
                  <a:srgbClr val="C00000"/>
                </a:solidFill>
              </a:rPr>
              <a:t/>
            </a:r>
            <a:br>
              <a:rPr lang="ru-RU" sz="2000" dirty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836712"/>
          <a:ext cx="8496944" cy="5991321"/>
        </p:xfrm>
        <a:graphic>
          <a:graphicData uri="http://schemas.openxmlformats.org/drawingml/2006/table">
            <a:tbl>
              <a:tblPr/>
              <a:tblGrid>
                <a:gridCol w="900861"/>
                <a:gridCol w="1537724"/>
                <a:gridCol w="1414344"/>
                <a:gridCol w="1426135"/>
                <a:gridCol w="1149437"/>
                <a:gridCol w="1147624"/>
                <a:gridCol w="920819"/>
              </a:tblGrid>
              <a:tr h="494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Школа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Лиц 44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99,7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шл 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90,6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72,6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Гим 38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шг10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91,6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87,7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Шл 43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81,6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46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85,6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74,7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35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шл 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97,6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шл 34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92,6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70,7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88,6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82,45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26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39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шг 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37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48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Ош 49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сш36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67,1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27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 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88,2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19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149" y="62068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Низкое качество знаний в школах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588754"/>
              </p:ext>
            </p:extLst>
          </p:nvPr>
        </p:nvGraphicFramePr>
        <p:xfrm>
          <a:off x="395536" y="1412776"/>
          <a:ext cx="8229598" cy="4360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844">
                  <a:extLst>
                    <a:ext uri="{9D8B030D-6E8A-4147-A177-3AD203B41FA5}">
                      <a16:colId xmlns:a16="http://schemas.microsoft.com/office/drawing/2014/main" xmlns="" val="2498492997"/>
                    </a:ext>
                  </a:extLst>
                </a:gridCol>
                <a:gridCol w="639490">
                  <a:extLst>
                    <a:ext uri="{9D8B030D-6E8A-4147-A177-3AD203B41FA5}">
                      <a16:colId xmlns:a16="http://schemas.microsoft.com/office/drawing/2014/main" xmlns="" val="4221472790"/>
                    </a:ext>
                  </a:extLst>
                </a:gridCol>
                <a:gridCol w="771369">
                  <a:extLst>
                    <a:ext uri="{9D8B030D-6E8A-4147-A177-3AD203B41FA5}">
                      <a16:colId xmlns:a16="http://schemas.microsoft.com/office/drawing/2014/main" xmlns="" val="2070241795"/>
                    </a:ext>
                  </a:extLst>
                </a:gridCol>
                <a:gridCol w="612948">
                  <a:extLst>
                    <a:ext uri="{9D8B030D-6E8A-4147-A177-3AD203B41FA5}">
                      <a16:colId xmlns:a16="http://schemas.microsoft.com/office/drawing/2014/main" xmlns="" val="776253188"/>
                    </a:ext>
                  </a:extLst>
                </a:gridCol>
                <a:gridCol w="797911">
                  <a:extLst>
                    <a:ext uri="{9D8B030D-6E8A-4147-A177-3AD203B41FA5}">
                      <a16:colId xmlns:a16="http://schemas.microsoft.com/office/drawing/2014/main" xmlns="" val="1567800734"/>
                    </a:ext>
                  </a:extLst>
                </a:gridCol>
                <a:gridCol w="588895">
                  <a:extLst>
                    <a:ext uri="{9D8B030D-6E8A-4147-A177-3AD203B41FA5}">
                      <a16:colId xmlns:a16="http://schemas.microsoft.com/office/drawing/2014/main" xmlns="" val="3976601751"/>
                    </a:ext>
                  </a:extLst>
                </a:gridCol>
                <a:gridCol w="821964">
                  <a:extLst>
                    <a:ext uri="{9D8B030D-6E8A-4147-A177-3AD203B41FA5}">
                      <a16:colId xmlns:a16="http://schemas.microsoft.com/office/drawing/2014/main" xmlns="" val="2413182852"/>
                    </a:ext>
                  </a:extLst>
                </a:gridCol>
                <a:gridCol w="705844">
                  <a:extLst>
                    <a:ext uri="{9D8B030D-6E8A-4147-A177-3AD203B41FA5}">
                      <a16:colId xmlns:a16="http://schemas.microsoft.com/office/drawing/2014/main" xmlns="" val="3356176170"/>
                    </a:ext>
                  </a:extLst>
                </a:gridCol>
                <a:gridCol w="705015">
                  <a:extLst>
                    <a:ext uri="{9D8B030D-6E8A-4147-A177-3AD203B41FA5}">
                      <a16:colId xmlns:a16="http://schemas.microsoft.com/office/drawing/2014/main" xmlns="" val="1698394343"/>
                    </a:ext>
                  </a:extLst>
                </a:gridCol>
                <a:gridCol w="705844">
                  <a:extLst>
                    <a:ext uri="{9D8B030D-6E8A-4147-A177-3AD203B41FA5}">
                      <a16:colId xmlns:a16="http://schemas.microsoft.com/office/drawing/2014/main" xmlns="" val="2345169762"/>
                    </a:ext>
                  </a:extLst>
                </a:gridCol>
                <a:gridCol w="587237">
                  <a:extLst>
                    <a:ext uri="{9D8B030D-6E8A-4147-A177-3AD203B41FA5}">
                      <a16:colId xmlns:a16="http://schemas.microsoft.com/office/drawing/2014/main" xmlns="" val="4081271571"/>
                    </a:ext>
                  </a:extLst>
                </a:gridCol>
                <a:gridCol w="587237">
                  <a:extLst>
                    <a:ext uri="{9D8B030D-6E8A-4147-A177-3AD203B41FA5}">
                      <a16:colId xmlns:a16="http://schemas.microsoft.com/office/drawing/2014/main" xmlns="" val="3665490093"/>
                    </a:ext>
                  </a:extLst>
                </a:gridCol>
              </a:tblGrid>
              <a:tr h="45024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информатика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5565096"/>
                  </a:ext>
                </a:extLst>
              </a:tr>
              <a:tr h="1041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Кач-во знаний за 1 четв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Кач-во знаний за 1 четв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Кач-во знаний за 1 четв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Кач-во знаний за 1 четв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Кач-во знаний за 1 четв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Кач-во знаний за 1 четв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58877067"/>
                  </a:ext>
                </a:extLst>
              </a:tr>
              <a:tr h="238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МСШ 37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47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42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27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Шл 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65165648"/>
                  </a:ext>
                </a:extLst>
              </a:tr>
              <a:tr h="226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42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45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19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26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06058685"/>
                  </a:ext>
                </a:extLst>
              </a:tr>
              <a:tr h="263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14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45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1796276"/>
                  </a:ext>
                </a:extLst>
              </a:tr>
              <a:tr h="263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23 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29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52827651"/>
                  </a:ext>
                </a:extLst>
              </a:tr>
              <a:tr h="263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47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19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14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17145729"/>
                  </a:ext>
                </a:extLst>
              </a:tr>
              <a:tr h="253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18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24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24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9984907"/>
                  </a:ext>
                </a:extLst>
              </a:tr>
              <a:tr h="253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Ош 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18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47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62453672"/>
                  </a:ext>
                </a:extLst>
              </a:tr>
              <a:tr h="253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18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1180650"/>
                  </a:ext>
                </a:extLst>
              </a:tr>
              <a:tr h="408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 36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интернат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интернат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интернат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интернат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10902332"/>
                  </a:ext>
                </a:extLst>
              </a:tr>
              <a:tr h="408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интернат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интернат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упк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65657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97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7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kk-KZ" b="1" dirty="0"/>
              <a:t>Кадровое обеспечение курирования предметов </a:t>
            </a:r>
            <a:r>
              <a:rPr lang="kk-KZ" b="1" dirty="0" smtClean="0"/>
              <a:t>ЕМЦ и ЕНЦ </a:t>
            </a:r>
            <a:endParaRPr lang="ru-RU" dirty="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/>
          <a:srcRect l="31250" t="36122" r="27591" b="11439"/>
          <a:stretch>
            <a:fillRect/>
          </a:stretch>
        </p:blipFill>
        <p:spPr bwMode="auto">
          <a:xfrm>
            <a:off x="971600" y="1844824"/>
            <a:ext cx="7488832" cy="465251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Количественный состав педагогов ЕНЦ и ЕМЦ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323109"/>
              </p:ext>
            </p:extLst>
          </p:nvPr>
        </p:nvGraphicFramePr>
        <p:xfrm>
          <a:off x="323528" y="1844824"/>
          <a:ext cx="8496945" cy="410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263">
                  <a:extLst>
                    <a:ext uri="{9D8B030D-6E8A-4147-A177-3AD203B41FA5}">
                      <a16:colId xmlns:a16="http://schemas.microsoft.com/office/drawing/2014/main" xmlns="" val="2515585686"/>
                    </a:ext>
                  </a:extLst>
                </a:gridCol>
                <a:gridCol w="1550807">
                  <a:extLst>
                    <a:ext uri="{9D8B030D-6E8A-4147-A177-3AD203B41FA5}">
                      <a16:colId xmlns:a16="http://schemas.microsoft.com/office/drawing/2014/main" xmlns="" val="218813277"/>
                    </a:ext>
                  </a:extLst>
                </a:gridCol>
                <a:gridCol w="1036781">
                  <a:extLst>
                    <a:ext uri="{9D8B030D-6E8A-4147-A177-3AD203B41FA5}">
                      <a16:colId xmlns:a16="http://schemas.microsoft.com/office/drawing/2014/main" xmlns="" val="1918190431"/>
                    </a:ext>
                  </a:extLst>
                </a:gridCol>
                <a:gridCol w="1757386">
                  <a:extLst>
                    <a:ext uri="{9D8B030D-6E8A-4147-A177-3AD203B41FA5}">
                      <a16:colId xmlns:a16="http://schemas.microsoft.com/office/drawing/2014/main" xmlns="" val="915750649"/>
                    </a:ext>
                  </a:extLst>
                </a:gridCol>
                <a:gridCol w="995076">
                  <a:extLst>
                    <a:ext uri="{9D8B030D-6E8A-4147-A177-3AD203B41FA5}">
                      <a16:colId xmlns:a16="http://schemas.microsoft.com/office/drawing/2014/main" xmlns="" val="723489216"/>
                    </a:ext>
                  </a:extLst>
                </a:gridCol>
                <a:gridCol w="1029991">
                  <a:extLst>
                    <a:ext uri="{9D8B030D-6E8A-4147-A177-3AD203B41FA5}">
                      <a16:colId xmlns:a16="http://schemas.microsoft.com/office/drawing/2014/main" xmlns="" val="2867464052"/>
                    </a:ext>
                  </a:extLst>
                </a:gridCol>
                <a:gridCol w="1105641">
                  <a:extLst>
                    <a:ext uri="{9D8B030D-6E8A-4147-A177-3AD203B41FA5}">
                      <a16:colId xmlns:a16="http://schemas.microsoft.com/office/drawing/2014/main" xmlns="" val="3234234086"/>
                    </a:ext>
                  </a:extLst>
                </a:gridCol>
              </a:tblGrid>
              <a:tr h="8318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Школа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математика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физика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информатика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химия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биология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география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72659885"/>
                  </a:ext>
                </a:extLst>
              </a:tr>
              <a:tr h="4022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72859977"/>
                  </a:ext>
                </a:extLst>
              </a:tr>
              <a:tr h="12614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4+1(</a:t>
                      </a:r>
                      <a:r>
                        <a:rPr lang="ru-RU" sz="1600" b="1" dirty="0" err="1">
                          <a:effectLst/>
                        </a:rPr>
                        <a:t>совм</a:t>
                      </a:r>
                      <a:r>
                        <a:rPr lang="ru-RU" sz="1600" b="1" dirty="0">
                          <a:effectLst/>
                        </a:rPr>
                        <a:t>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 (совм)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7660803"/>
                  </a:ext>
                </a:extLst>
              </a:tr>
              <a:tr h="4022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66937566"/>
                  </a:ext>
                </a:extLst>
              </a:tr>
              <a:tr h="4022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59702460"/>
                  </a:ext>
                </a:extLst>
              </a:tr>
              <a:tr h="4022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70788012"/>
                  </a:ext>
                </a:extLst>
              </a:tr>
              <a:tr h="4022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06845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31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Качественный состав педагогов ЕМЦ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268992"/>
              </p:ext>
            </p:extLst>
          </p:nvPr>
        </p:nvGraphicFramePr>
        <p:xfrm>
          <a:off x="395536" y="1916832"/>
          <a:ext cx="8301608" cy="4248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7">
                  <a:extLst>
                    <a:ext uri="{9D8B030D-6E8A-4147-A177-3AD203B41FA5}">
                      <a16:colId xmlns:a16="http://schemas.microsoft.com/office/drawing/2014/main" xmlns="" val="1204611909"/>
                    </a:ext>
                  </a:extLst>
                </a:gridCol>
                <a:gridCol w="933212">
                  <a:extLst>
                    <a:ext uri="{9D8B030D-6E8A-4147-A177-3AD203B41FA5}">
                      <a16:colId xmlns:a16="http://schemas.microsoft.com/office/drawing/2014/main" xmlns="" val="4136674759"/>
                    </a:ext>
                  </a:extLst>
                </a:gridCol>
                <a:gridCol w="1115840">
                  <a:extLst>
                    <a:ext uri="{9D8B030D-6E8A-4147-A177-3AD203B41FA5}">
                      <a16:colId xmlns:a16="http://schemas.microsoft.com/office/drawing/2014/main" xmlns="" val="3803669911"/>
                    </a:ext>
                  </a:extLst>
                </a:gridCol>
                <a:gridCol w="864408">
                  <a:extLst>
                    <a:ext uri="{9D8B030D-6E8A-4147-A177-3AD203B41FA5}">
                      <a16:colId xmlns:a16="http://schemas.microsoft.com/office/drawing/2014/main" xmlns="" val="2451629715"/>
                    </a:ext>
                  </a:extLst>
                </a:gridCol>
                <a:gridCol w="864408">
                  <a:extLst>
                    <a:ext uri="{9D8B030D-6E8A-4147-A177-3AD203B41FA5}">
                      <a16:colId xmlns:a16="http://schemas.microsoft.com/office/drawing/2014/main" xmlns="" val="3389303246"/>
                    </a:ext>
                  </a:extLst>
                </a:gridCol>
                <a:gridCol w="682336">
                  <a:extLst>
                    <a:ext uri="{9D8B030D-6E8A-4147-A177-3AD203B41FA5}">
                      <a16:colId xmlns:a16="http://schemas.microsoft.com/office/drawing/2014/main" xmlns="" val="4055142630"/>
                    </a:ext>
                  </a:extLst>
                </a:gridCol>
                <a:gridCol w="682336">
                  <a:extLst>
                    <a:ext uri="{9D8B030D-6E8A-4147-A177-3AD203B41FA5}">
                      <a16:colId xmlns:a16="http://schemas.microsoft.com/office/drawing/2014/main" xmlns="" val="3347925012"/>
                    </a:ext>
                  </a:extLst>
                </a:gridCol>
                <a:gridCol w="619911">
                  <a:extLst>
                    <a:ext uri="{9D8B030D-6E8A-4147-A177-3AD203B41FA5}">
                      <a16:colId xmlns:a16="http://schemas.microsoft.com/office/drawing/2014/main" xmlns="" val="1247518795"/>
                    </a:ext>
                  </a:extLst>
                </a:gridCol>
                <a:gridCol w="837530">
                  <a:extLst>
                    <a:ext uri="{9D8B030D-6E8A-4147-A177-3AD203B41FA5}">
                      <a16:colId xmlns:a16="http://schemas.microsoft.com/office/drawing/2014/main" xmlns="" val="1463267659"/>
                    </a:ext>
                  </a:extLst>
                </a:gridCol>
                <a:gridCol w="837530">
                  <a:extLst>
                    <a:ext uri="{9D8B030D-6E8A-4147-A177-3AD203B41FA5}">
                      <a16:colId xmlns:a16="http://schemas.microsoft.com/office/drawing/2014/main" xmlns="" val="3640168870"/>
                    </a:ext>
                  </a:extLst>
                </a:gridCol>
              </a:tblGrid>
              <a:tr h="35728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Школа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категория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3095538"/>
                  </a:ext>
                </a:extLst>
              </a:tr>
              <a:tr h="1008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мастер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исследователь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эксперт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модератор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педагог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высшая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первая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вторая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Без категории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29110018"/>
                  </a:ext>
                </a:extLst>
              </a:tr>
              <a:tr h="357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95325100"/>
                  </a:ext>
                </a:extLst>
              </a:tr>
              <a:tr h="357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40664562"/>
                  </a:ext>
                </a:extLst>
              </a:tr>
              <a:tr h="357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52983835"/>
                  </a:ext>
                </a:extLst>
              </a:tr>
              <a:tr h="357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03431906"/>
                  </a:ext>
                </a:extLst>
              </a:tr>
              <a:tr h="357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6660993"/>
                  </a:ext>
                </a:extLst>
              </a:tr>
              <a:tr h="357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806055"/>
                  </a:ext>
                </a:extLst>
              </a:tr>
              <a:tr h="7389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Всего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12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92251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50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Качественный состав педагогов ЕНЦ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136813"/>
              </p:ext>
            </p:extLst>
          </p:nvPr>
        </p:nvGraphicFramePr>
        <p:xfrm>
          <a:off x="251518" y="1916830"/>
          <a:ext cx="8568953" cy="4032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2">
                  <a:extLst>
                    <a:ext uri="{9D8B030D-6E8A-4147-A177-3AD203B41FA5}">
                      <a16:colId xmlns:a16="http://schemas.microsoft.com/office/drawing/2014/main" xmlns="" val="176292078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626144571"/>
                    </a:ext>
                  </a:extLst>
                </a:gridCol>
                <a:gridCol w="1354055">
                  <a:extLst>
                    <a:ext uri="{9D8B030D-6E8A-4147-A177-3AD203B41FA5}">
                      <a16:colId xmlns:a16="http://schemas.microsoft.com/office/drawing/2014/main" xmlns="" val="3618891301"/>
                    </a:ext>
                  </a:extLst>
                </a:gridCol>
                <a:gridCol w="892053">
                  <a:extLst>
                    <a:ext uri="{9D8B030D-6E8A-4147-A177-3AD203B41FA5}">
                      <a16:colId xmlns:a16="http://schemas.microsoft.com/office/drawing/2014/main" xmlns="" val="2201346826"/>
                    </a:ext>
                  </a:extLst>
                </a:gridCol>
                <a:gridCol w="892053">
                  <a:extLst>
                    <a:ext uri="{9D8B030D-6E8A-4147-A177-3AD203B41FA5}">
                      <a16:colId xmlns:a16="http://schemas.microsoft.com/office/drawing/2014/main" xmlns="" val="4273733769"/>
                    </a:ext>
                  </a:extLst>
                </a:gridCol>
                <a:gridCol w="703147">
                  <a:extLst>
                    <a:ext uri="{9D8B030D-6E8A-4147-A177-3AD203B41FA5}">
                      <a16:colId xmlns:a16="http://schemas.microsoft.com/office/drawing/2014/main" xmlns="" val="1723253813"/>
                    </a:ext>
                  </a:extLst>
                </a:gridCol>
                <a:gridCol w="703147">
                  <a:extLst>
                    <a:ext uri="{9D8B030D-6E8A-4147-A177-3AD203B41FA5}">
                      <a16:colId xmlns:a16="http://schemas.microsoft.com/office/drawing/2014/main" xmlns="" val="474473264"/>
                    </a:ext>
                  </a:extLst>
                </a:gridCol>
                <a:gridCol w="638430">
                  <a:extLst>
                    <a:ext uri="{9D8B030D-6E8A-4147-A177-3AD203B41FA5}">
                      <a16:colId xmlns:a16="http://schemas.microsoft.com/office/drawing/2014/main" xmlns="" val="3304534437"/>
                    </a:ext>
                  </a:extLst>
                </a:gridCol>
                <a:gridCol w="864941">
                  <a:extLst>
                    <a:ext uri="{9D8B030D-6E8A-4147-A177-3AD203B41FA5}">
                      <a16:colId xmlns:a16="http://schemas.microsoft.com/office/drawing/2014/main" xmlns="" val="2551443446"/>
                    </a:ext>
                  </a:extLst>
                </a:gridCol>
                <a:gridCol w="864941">
                  <a:extLst>
                    <a:ext uri="{9D8B030D-6E8A-4147-A177-3AD203B41FA5}">
                      <a16:colId xmlns:a16="http://schemas.microsoft.com/office/drawing/2014/main" xmlns="" val="2398706196"/>
                    </a:ext>
                  </a:extLst>
                </a:gridCol>
              </a:tblGrid>
              <a:tr h="32279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категория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7106189"/>
                  </a:ext>
                </a:extLst>
              </a:tr>
              <a:tr h="91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исследователь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эксперт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высшая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первая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вторая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категории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30312513"/>
                  </a:ext>
                </a:extLst>
              </a:tr>
              <a:tr h="355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61958373"/>
                  </a:ext>
                </a:extLst>
              </a:tr>
              <a:tr h="355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74872666"/>
                  </a:ext>
                </a:extLst>
              </a:tr>
              <a:tr h="355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81755170"/>
                  </a:ext>
                </a:extLst>
              </a:tr>
              <a:tr h="355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50221754"/>
                  </a:ext>
                </a:extLst>
              </a:tr>
              <a:tr h="355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90240166"/>
                  </a:ext>
                </a:extLst>
              </a:tr>
              <a:tr h="355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9507915"/>
                  </a:ext>
                </a:extLst>
              </a:tr>
              <a:tr h="6675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667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69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892</TotalTime>
  <Words>1525</Words>
  <Application>Microsoft Office PowerPoint</Application>
  <PresentationFormat>Экран (4:3)</PresentationFormat>
  <Paragraphs>912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О роли методической службы школ  города  Усть-Каменогорска в управлении качеством образования по предметам ЕМЦ и ЕНЦ в условиях дистанционного обучения  (сш   5, 12, 16, 23, 32, 46)    Методист ГМК Капчикова Н.Т.</vt:lpstr>
      <vt:lpstr>Нормативные документы: </vt:lpstr>
      <vt:lpstr>Динамика качества знаний  по предметам ЕМЦ и ЕНЦ за три года</vt:lpstr>
      <vt:lpstr>Лучшие результаты в школах: </vt:lpstr>
      <vt:lpstr>Низкое качество знаний в школах</vt:lpstr>
      <vt:lpstr>Кадровое обеспечение курирования предметов ЕМЦ и ЕНЦ </vt:lpstr>
      <vt:lpstr>Количественный состав педагогов ЕНЦ и ЕМЦ</vt:lpstr>
      <vt:lpstr>Качественный состав педагогов ЕМЦ</vt:lpstr>
      <vt:lpstr>Качественный состав педагогов ЕНЦ</vt:lpstr>
      <vt:lpstr>Качественный состав педагогов ЕМЦ по стажу и образованию</vt:lpstr>
      <vt:lpstr>Качественный состав педагогов ЕНЦ по стажу и образованию</vt:lpstr>
      <vt:lpstr>Мониторинг качества знаний по предметам ЕМЦ в динамике за 3 года </vt:lpstr>
      <vt:lpstr>Мониторинг качества знаний по предметам ЕНЦ в динамике за 3 года </vt:lpstr>
      <vt:lpstr>SWOT –анализ управления качеством образования </vt:lpstr>
      <vt:lpstr>Презентация PowerPoint</vt:lpstr>
      <vt:lpstr>Итак, в изучаемых школах на положительную динамику результатов качества знаний учащихся оказало влияние: </vt:lpstr>
      <vt:lpstr>Причиной низких результатов остаются следующие: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управленческой деятельности, направленной на освоение ГОСО 2.3.4.01-2010 по иностранному языку</dc:title>
  <dc:creator>Lenovo</dc:creator>
  <cp:lastModifiedBy>Пользователь Windows</cp:lastModifiedBy>
  <cp:revision>70</cp:revision>
  <dcterms:created xsi:type="dcterms:W3CDTF">2012-03-24T09:30:56Z</dcterms:created>
  <dcterms:modified xsi:type="dcterms:W3CDTF">2021-01-11T05:56:06Z</dcterms:modified>
</cp:coreProperties>
</file>