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7" r:id="rId21"/>
    <p:sldId id="273" r:id="rId22"/>
    <p:sldId id="285" r:id="rId23"/>
    <p:sldId id="286" r:id="rId24"/>
    <p:sldId id="287" r:id="rId25"/>
    <p:sldId id="288" r:id="rId26"/>
    <p:sldId id="289" r:id="rId27"/>
    <p:sldId id="290" r:id="rId28"/>
    <p:sldId id="292" r:id="rId29"/>
    <p:sldId id="291" r:id="rId30"/>
    <p:sldId id="293" r:id="rId31"/>
    <p:sldId id="294" r:id="rId32"/>
    <p:sldId id="295" r:id="rId33"/>
    <p:sldId id="278" r:id="rId34"/>
    <p:sldId id="279" r:id="rId35"/>
    <p:sldId id="282" r:id="rId36"/>
    <p:sldId id="280" r:id="rId37"/>
    <p:sldId id="281" r:id="rId38"/>
    <p:sldId id="284" r:id="rId39"/>
    <p:sldId id="28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A83"/>
    <a:srgbClr val="E0EDF5"/>
    <a:srgbClr val="7088E3"/>
    <a:srgbClr val="7C8197"/>
    <a:srgbClr val="A7C9E4"/>
    <a:srgbClr val="C8D8F6"/>
    <a:srgbClr val="F3F3F3"/>
    <a:srgbClr val="123B67"/>
    <a:srgbClr val="28578B"/>
    <a:srgbClr val="437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adilet.zan.kz/rus/docs/V200002040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dilet.zan.kz/rus/docs/Z990000389_#z2" TargetMode="External"/><Relationship Id="rId2" Type="http://schemas.openxmlformats.org/officeDocument/2006/relationships/hyperlink" Target="http://adilet.zan.kz/rus/docs/V200002040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dilet.zan.kz/rus/docs/Z990000389_#z12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4000" cy="515230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-2" y="5053263"/>
            <a:ext cx="9144000" cy="1804737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361898" y="3852530"/>
            <a:ext cx="2429302" cy="2429302"/>
          </a:xfrm>
          <a:prstGeom prst="ellipse">
            <a:avLst/>
          </a:prstGeom>
          <a:solidFill>
            <a:srgbClr val="3F4A83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5104" y="4162807"/>
            <a:ext cx="2882889" cy="178980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ШКОЛА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МОЛОДОГО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ДИРЕКТОРА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23.09.2020 г.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4565" y="93491"/>
            <a:ext cx="7299433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Статья 32. Документы, необходимые для заключения трудового договора</a:t>
            </a:r>
          </a:p>
          <a:p>
            <a:pPr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Для заключения трудового договора в сфере образования, воспитания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организации отдыха и оздоровления, физической культуры и спорта, медицинского обеспечения, оказания социальных услуг, культуры и искусства с участием несовершеннолетних лицо представляет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справку о наличии либо отсутствии сведений о совершении уголовного правонарушения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: убийство, умышленное причинение вреда здоровью, против здоровья населения и нравственности, половой неприкосновенности, экстремистские или террористические преступления, торговлю людьми.</a:t>
            </a:r>
          </a:p>
          <a:p>
            <a:pPr indent="361950"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Для заключения трудового договора о работе по совместительству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 другим работодателем работник представляет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справку о характере и условиях труда по основному месту работы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(место работы, должность, условия труда).</a:t>
            </a:r>
          </a:p>
        </p:txBody>
      </p:sp>
    </p:spTree>
    <p:extLst>
      <p:ext uri="{BB962C8B-B14F-4D97-AF65-F5344CB8AC3E}">
        <p14:creationId xmlns:p14="http://schemas.microsoft.com/office/powerpoint/2010/main" val="356619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7269" y="173422"/>
            <a:ext cx="718907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Статья 36. Условие об испытательном сроке в трудовом договоре</a:t>
            </a:r>
          </a:p>
          <a:p>
            <a:pPr indent="36195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Испытательный срок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включается в трудовой стаж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работника 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может превышать три месяца. Для руководителей организаций и их заместителей, главных бухгалтеров и их заместителей,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руководителей филиалов, представительств организаций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испытатель-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срок может быть увеличен до шести месяцев.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3.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Испытательный срок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приостанав-ливается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период,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когда работник фактически отсутствовал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работе.</a:t>
            </a:r>
          </a:p>
        </p:txBody>
      </p:sp>
    </p:spTree>
    <p:extLst>
      <p:ext uri="{BB962C8B-B14F-4D97-AF65-F5344CB8AC3E}">
        <p14:creationId xmlns:p14="http://schemas.microsoft.com/office/powerpoint/2010/main" val="412157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1862" y="0"/>
            <a:ext cx="707871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Статья 53. Порядок расторжения трудового договора по инициативе работодателя</a:t>
            </a:r>
          </a:p>
          <a:p>
            <a:pPr indent="36195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допускается расторжение трудового договора с работниками до достижения пенсионного возраста,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установленного Законом Республики Казахстан "О пенсионном обеспечении в Республике Казахстан",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которым осталось менее двух лет,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основаниям, предусмотренным подпунктами 2) и 4) пункта 1 статьи 52 настоящего Кодекса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2) сокращения численности или штата работников;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4) несоответствия работника занимаемой должности или выполняемой работе вследствие недостаточной квалификации, подтвержденной результатами аттестации;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 наличия положительного решения комиссии, созданной из равного числа представителей от работодателя и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931793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6097" y="27648"/>
            <a:ext cx="71575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Расторжение трудового договора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 основанию, предусмотренному подпунктом 9)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нахождения работника на работе в состоянии алкогольного,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наркотического, психотропного,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токсикоманического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опьянения (их аналогов), в том числе в случаях употребления в течение рабочего дня веществ, вызывающих состояние алкогольного, наркотического,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токсикоманического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опьянения (их аналогов)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пункта 1 статьи 52 настоящего Кодекса,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должно быть подтверждено медицинским заключением.</a:t>
            </a:r>
          </a:p>
          <a:p>
            <a:pPr indent="361950" algn="just"/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7-1.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Расторжение трудового договора по основанию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предусмотренному подпунктом 10)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отказа от прохождения медицинского освидетельствования </a:t>
            </a:r>
            <a:r>
              <a:rPr lang="ru-RU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установления факта употребления веществ, вызывающих состояние алкогольного, наркотического, </a:t>
            </a:r>
            <a:r>
              <a:rPr lang="ru-RU" sz="2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токсикоманического</a:t>
            </a:r>
            <a:r>
              <a:rPr lang="ru-RU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опьянения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пункта 1 статьи 52 настоящего Кодекса,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 быть подтверждено актом об отказе работника от прохождения медицинского освидетельствования.</a:t>
            </a:r>
          </a:p>
        </p:txBody>
      </p:sp>
    </p:spTree>
    <p:extLst>
      <p:ext uri="{BB962C8B-B14F-4D97-AF65-F5344CB8AC3E}">
        <p14:creationId xmlns:p14="http://schemas.microsoft.com/office/powerpoint/2010/main" val="4003862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4566" y="159035"/>
            <a:ext cx="729943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/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7-2. Расторжение трудового договора по основанию, предусмотренному подпунктом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13)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совершения виновных действий или бездействия работника,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обслуживающего денежные или товарные ценности, а также использующего свое служебное положение в своих интересах или в интересах третьего лица вопреки интересам работодателя взамен получения материальных или иных выгод для себя или других лиц, если эти действия или бездействие дают основания для утраты доверия к нему со стороны работодателя пункта 1 статьи 52 настоящего Кодекса,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 подтверждаться актом внутреннего расследования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указанием в нем обоснований, подтверждающих совершение виновных действий или бездействия работником. Порядок внутреннего расследования устанавливается актом работодателя.</a:t>
            </a:r>
          </a:p>
        </p:txBody>
      </p:sp>
    </p:spTree>
    <p:extLst>
      <p:ext uri="{BB962C8B-B14F-4D97-AF65-F5344CB8AC3E}">
        <p14:creationId xmlns:p14="http://schemas.microsoft.com/office/powerpoint/2010/main" val="421908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5283" y="141890"/>
            <a:ext cx="687376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Статья 61. Оформление прекращения трудового договора</a:t>
            </a:r>
          </a:p>
          <a:p>
            <a:pPr indent="36195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Копия акта работодателя о прекращении трудового договора вручается работнику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либо направляется ему по почте заказным письмом с уведомлением о его вручении в течение трех рабочих дней со дня издания акта работодателя.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Статья 87. Виды отпусков</a:t>
            </a:r>
          </a:p>
          <a:p>
            <a:pPr indent="36195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Работникам предоставляются следующие виды социальных отпусков:</a:t>
            </a:r>
          </a:p>
          <a:p>
            <a:pPr indent="361950"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5) отпуск для прохождения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скрининговых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исследований в количестве не более трех рабочих дней в течение года;</a:t>
            </a:r>
          </a:p>
          <a:p>
            <a:pPr indent="361950"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6) отпуск на постановку на медицинский учет по беременности до двенадцати недель в количестве не менее трех рабочих дней.</a:t>
            </a:r>
          </a:p>
        </p:txBody>
      </p:sp>
    </p:spTree>
    <p:extLst>
      <p:ext uri="{BB962C8B-B14F-4D97-AF65-F5344CB8AC3E}">
        <p14:creationId xmlns:p14="http://schemas.microsoft.com/office/powerpoint/2010/main" val="34070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1862" y="189187"/>
            <a:ext cx="712601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Статья 97. Отпуск без сохранения заработной платы</a:t>
            </a:r>
          </a:p>
          <a:p>
            <a:pPr indent="36195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На основании уведомления работника работодатель обязан предоставить отпуск без сохранения заработной платы до пяти календарных дней при: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1) регистрации брака;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2) рождении ребенка;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смерти близких родственников, а также супруга (супруги) и (или) их свойственников (полнородные и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неполнородные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братья и сестры, родители (родитель), дети, дедушка, бабушка, внуки);</a:t>
            </a:r>
          </a:p>
        </p:txBody>
      </p:sp>
    </p:spTree>
    <p:extLst>
      <p:ext uri="{BB962C8B-B14F-4D97-AF65-F5344CB8AC3E}">
        <p14:creationId xmlns:p14="http://schemas.microsoft.com/office/powerpoint/2010/main" val="528211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6455" y="252249"/>
            <a:ext cx="70156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Статья 100. Отпуск без сохранения заработной платы по уходу за ребенком до достижения им возраста трех лет</a:t>
            </a:r>
          </a:p>
          <a:p>
            <a:pPr indent="361950"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случае выхода на работу до истечения отпуска без сохранения заработной платы по уходу за ребенком до достижения им возраста трех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лет работник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обязан уведомить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работодателя о своем намерении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 месяц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 начала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391030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1145" y="0"/>
            <a:ext cx="7472855" cy="6994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Глава 14. КОЛЛЕКТИВНЫЙ ДОГОВОР</a:t>
            </a:r>
          </a:p>
          <a:p>
            <a:pPr indent="361950" algn="just"/>
            <a:r>
              <a:rPr lang="ru-RU" sz="1950" b="1" dirty="0">
                <a:latin typeface="Times New Roman" pitchFamily="18" charset="0"/>
                <a:cs typeface="Times New Roman" pitchFamily="18" charset="0"/>
              </a:rPr>
              <a:t>Статья 156. Стороны коллективного договора. Порядок ведения коллективных переговоров, разработки и заключения коллективного договора</a:t>
            </a:r>
          </a:p>
          <a:p>
            <a:pPr indent="361950" algn="just"/>
            <a:r>
              <a:rPr lang="ru-RU" sz="1950" b="1" dirty="0">
                <a:latin typeface="Times New Roman" pitchFamily="18" charset="0"/>
                <a:cs typeface="Times New Roman" pitchFamily="18" charset="0"/>
              </a:rPr>
              <a:t>Статья 157. Содержание и структура коллективного договора</a:t>
            </a:r>
          </a:p>
          <a:p>
            <a:pPr indent="361950" algn="just"/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950" b="1" dirty="0">
                <a:latin typeface="Times New Roman" pitchFamily="18" charset="0"/>
                <a:cs typeface="Times New Roman" pitchFamily="18" charset="0"/>
              </a:rPr>
              <a:t>Коллективный договор не должен ухудшать положение работников по сравнению с трудовым законодательством 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Республики Казахстан, генеральным, отраслевым, региональным соглашениями. Такие положения признаются недействительными и не подлежат применению.</a:t>
            </a:r>
          </a:p>
          <a:p>
            <a:pPr algn="just"/>
            <a:r>
              <a:rPr lang="ru-RU" sz="1950" b="1" dirty="0">
                <a:latin typeface="Times New Roman" pitchFamily="18" charset="0"/>
                <a:cs typeface="Times New Roman" pitchFamily="18" charset="0"/>
              </a:rPr>
              <a:t>Статья 158. Сроки, сфера действия коллективного договора и ответственность сторон</a:t>
            </a:r>
          </a:p>
          <a:p>
            <a:pPr indent="361950" algn="just"/>
            <a:r>
              <a:rPr lang="ru-RU" sz="1950" b="1" dirty="0">
                <a:latin typeface="Times New Roman" pitchFamily="18" charset="0"/>
                <a:cs typeface="Times New Roman" pitchFamily="18" charset="0"/>
              </a:rPr>
              <a:t>5. Уклонение представителей сторон от участия в переговорах по заключению, изменению, дополнению коллективного договора 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или необоснованный отказ от заключения коллективного договора, нарушение сроков проведения переговоров и необеспечение работы соответствующей комиссии, не предоставление информации, необходимой для проведения переговоров и осуществления контроля за соблюдением положений коллективного договора, а равно нарушение или невыполнение его условий </a:t>
            </a:r>
            <a:r>
              <a:rPr lang="ru-RU" sz="1950" b="1" dirty="0">
                <a:latin typeface="Times New Roman" pitchFamily="18" charset="0"/>
                <a:cs typeface="Times New Roman" pitchFamily="18" charset="0"/>
              </a:rPr>
              <a:t>влекут ответственность, установленную законами Республики Казахстан.</a:t>
            </a:r>
          </a:p>
        </p:txBody>
      </p:sp>
    </p:spTree>
    <p:extLst>
      <p:ext uri="{BB962C8B-B14F-4D97-AF65-F5344CB8AC3E}">
        <p14:creationId xmlns:p14="http://schemas.microsoft.com/office/powerpoint/2010/main" val="235854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7986" y="268014"/>
            <a:ext cx="679493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 algn="just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ПРАВИЛА ТРУДОВОГО РАСПОРЯДКА (ПРТ)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-это локальный нормативный документ, действующий в конкретной организации, регулирующий отношения по организации труда работников и работодателя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(подпункт 31 пункта 1 статьи 1 ТК РК).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Утверждаются ПТР работодателем и вводятся в действие соответствующим приказом или распоряжением Работодателя.</a:t>
            </a:r>
          </a:p>
          <a:p>
            <a:pPr indent="173038" algn="just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ВАЖНО: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при приеме на работу, при утверждении новых ПТР, внесении в них изменений и дополнений, необходимо ознакомить работника с документом под роспись, таким образом, с этим документом должны быть ознакомлены все работники.</a:t>
            </a:r>
          </a:p>
        </p:txBody>
      </p:sp>
    </p:spTree>
    <p:extLst>
      <p:ext uri="{BB962C8B-B14F-4D97-AF65-F5344CB8AC3E}">
        <p14:creationId xmlns:p14="http://schemas.microsoft.com/office/powerpoint/2010/main" val="340776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070" y="260906"/>
            <a:ext cx="8098444" cy="172164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Нормативная </a:t>
            </a:r>
            <a:br>
              <a:rPr lang="ru-RU" sz="3600" b="1" i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3600" b="1" i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база взаимодействия</a:t>
            </a: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263288" y="2211814"/>
            <a:ext cx="5338763" cy="555625"/>
            <a:chOff x="1248" y="2030"/>
            <a:chExt cx="3363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23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/>
                <a:t>Трудовой кодекс (КД, ПТР)</a:t>
              </a:r>
              <a:endParaRPr lang="en-US" sz="2400" b="1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846630" y="3050014"/>
            <a:ext cx="5438776" cy="555625"/>
            <a:chOff x="1248" y="2640"/>
            <a:chExt cx="342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24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/>
                <a:t>Закон «О статусе педагога»</a:t>
              </a:r>
              <a:endParaRPr lang="en-US" sz="2400" b="1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846630" y="3888214"/>
            <a:ext cx="5165725" cy="555625"/>
            <a:chOff x="1248" y="3230"/>
            <a:chExt cx="3254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2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/>
                <a:t>Закон «Об образовании»</a:t>
              </a:r>
              <a:endParaRPr lang="en-US" sz="2400" b="1" dirty="0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2841375" y="4823635"/>
            <a:ext cx="5235575" cy="555625"/>
            <a:chOff x="1248" y="2030"/>
            <a:chExt cx="3298" cy="350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22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/>
                <a:t>Типовые правила приема</a:t>
              </a:r>
              <a:endParaRPr lang="en-US" sz="2400" b="1" dirty="0"/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4</a:t>
              </a:r>
              <a:endParaRPr lang="en-US" sz="2400" b="1" dirty="0"/>
            </a:p>
          </p:txBody>
        </p:sp>
      </p:grp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2116161" y="5753801"/>
            <a:ext cx="6583366" cy="555625"/>
            <a:chOff x="1248" y="2030"/>
            <a:chExt cx="4147" cy="350"/>
          </a:xfrm>
        </p:grpSpPr>
        <p:sp>
          <p:nvSpPr>
            <p:cNvPr id="2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gray">
            <a:xfrm>
              <a:off x="1730" y="2062"/>
              <a:ext cx="36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/>
                <a:t>Типовые правила организации работы ПС</a:t>
              </a:r>
              <a:endParaRPr lang="en-US" sz="2400" b="1" dirty="0"/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5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4923" y="154480"/>
            <a:ext cx="6984125" cy="6703519"/>
          </a:xfrm>
        </p:spPr>
        <p:txBody>
          <a:bodyPr>
            <a:noAutofit/>
          </a:bodyPr>
          <a:lstStyle/>
          <a:p>
            <a:pPr marL="0" indent="3619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разработке ПТР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нужно просто переписывать положения ТК РК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3619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закрепить основные положения и особенности, применимые именно в Вашей организации в соответствии с трудовым законодательством в соответствии с 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пунктом 2 статьи 63 ТК РК.</a:t>
            </a:r>
          </a:p>
          <a:p>
            <a:pPr marL="0" indent="3619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учетный период рабочего времени, время начала и окончания работы, время для отдыха и приема пищи, дата выплаты заработной платы, условия труда для разных категорий работников, в том числе, если у работодателя применяются разные режимы работы, то необходимо это подробно отразить в документе и т.д. </a:t>
            </a:r>
          </a:p>
        </p:txBody>
      </p:sp>
    </p:spTree>
    <p:extLst>
      <p:ext uri="{BB962C8B-B14F-4D97-AF65-F5344CB8AC3E}">
        <p14:creationId xmlns:p14="http://schemas.microsoft.com/office/powerpoint/2010/main" val="207725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04" y="220717"/>
            <a:ext cx="7126306" cy="64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136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3753" y="252248"/>
            <a:ext cx="6873764" cy="627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/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 приеме обучающихся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организации образования руководители организаций образования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заключают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 родителями или иными законными представителями детей или обучающихся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договора на оказание образовательных услуг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соответствии с типовым договором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оказания образовательных услуг, утвержденным приказом Министра образования и науки Республики Казахстан от 28 января 2016 года № 93, (зарегистрирован в Реестре государственной регистрации нормативных правовых актов под № 13227).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24051" t="5840" r="26724" b="7692"/>
          <a:stretch>
            <a:fillRect/>
          </a:stretch>
        </p:blipFill>
        <p:spPr bwMode="auto">
          <a:xfrm>
            <a:off x="1986455" y="236483"/>
            <a:ext cx="6858000" cy="636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35545" y="3244333"/>
            <a:ext cx="4072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9517" y="236483"/>
            <a:ext cx="6684579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Сноска. Пункт 2, Пункт 3, Пункт 4, Пункт 6 с изменением, внесенным приказом Министра образования и науки РК от 15.04.2020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  <a:hlinkClick r:id="rId2"/>
              </a:rPr>
              <a:t>№ 143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 (вводится в действие по истечении десяти календарных дней после дня его первого официального опубликования).</a:t>
            </a:r>
          </a:p>
          <a:p>
            <a:pPr indent="361950" algn="just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Дошкольная организация обязуется…</a:t>
            </a:r>
          </a:p>
          <a:p>
            <a:pPr indent="36195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Дошкольная организация имеет право:…</a:t>
            </a:r>
          </a:p>
          <a:p>
            <a:pPr indent="36195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Родитель обязуется:…</a:t>
            </a:r>
          </a:p>
          <a:p>
            <a:pPr indent="36195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Родительская оплата в сумме __________ тенге…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24292" t="6837" r="25200" b="6695"/>
          <a:stretch>
            <a:fillRect/>
          </a:stretch>
        </p:blipFill>
        <p:spPr bwMode="auto">
          <a:xfrm>
            <a:off x="1702676" y="0"/>
            <a:ext cx="7252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7269" y="540328"/>
            <a:ext cx="7346731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Сноска. Пункт 3 - в редакции приказа Министра образования и науки РК от 15.04.2020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№ 143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(вводится в действие по истечении десяти календарных дней после дня его первого официального опубликования).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среднего образования обязуется:</a:t>
            </a:r>
          </a:p>
          <a:p>
            <a:pPr indent="360363" algn="just"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ознакомить обучающегося, родителя (законного представителя) с Уставом организации образования, лицензией на занятие образовательной деятельностью, правилами внутреннего распорядка и актами организации образования, регламентирующими ее деятельность;</a:t>
            </a:r>
          </a:p>
          <a:p>
            <a:pPr indent="360363" algn="just"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обеспечить приобретение знаний, умений, навыков обучающегося в соответствии с требованиями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Закона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Республики Казахстан "Об образовании", с Государственным общеобязательным стандартом среднего образования, разработанных уполномоченным органом в области образования в соответствии с подпунктом 5-1)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статьи 5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Закона Республики Казахстан "Об образовании";</a:t>
            </a:r>
          </a:p>
          <a:p>
            <a:pPr indent="360363" algn="just"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80BE07D-4987-470C-8D7E-4986141CFE73}"/>
              </a:ext>
            </a:extLst>
          </p:cNvPr>
          <p:cNvSpPr/>
          <p:nvPr/>
        </p:nvSpPr>
        <p:spPr>
          <a:xfrm>
            <a:off x="1884219" y="130052"/>
            <a:ext cx="6858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/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санитарные и гигиенические требования,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предъявляемые к образовательному и воспитательному процессу в соответствии с Санитарными правилами "Санитарно-эпидемиологические требования к объектам образования, утвержденными приказом Министра здравоохранения Республики Казахстан от 16 августа 2017 года № 611 (зарегистрирован в Реестре государственной регистрации нормативных правовых актов Республики Казахстан под № 15681);</a:t>
            </a:r>
          </a:p>
          <a:p>
            <a:pPr indent="360363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соблюдение обучающимся требований к обязательной школьной форме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 Требованиям к обязательной школьной форме для организаций среднего образования, утвержденным приказом Министра образования и науки РК от 14 января 2016 года № 26 (зарегистрирован в Реестре государственной регистрации нормативных правовых актов Республики Казахстан под № 13085) (далее – Требования к обязательной школьной форме);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</a:p>
        </p:txBody>
      </p:sp>
    </p:spTree>
    <p:extLst>
      <p:ext uri="{BB962C8B-B14F-4D97-AF65-F5344CB8AC3E}">
        <p14:creationId xmlns:p14="http://schemas.microsoft.com/office/powerpoint/2010/main" val="3638357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927657-997F-447B-8E7D-61130D82872B}"/>
              </a:ext>
            </a:extLst>
          </p:cNvPr>
          <p:cNvSpPr/>
          <p:nvPr/>
        </p:nvSpPr>
        <p:spPr>
          <a:xfrm>
            <a:off x="1995056" y="612844"/>
            <a:ext cx="68857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нести ответственность за жизнь и здоровье обучающегося на территории школы во время учебного процесса и проведения школьных мероприятий, вне школы во время проведения внеурочных мероприятий;</a:t>
            </a:r>
          </a:p>
          <a:p>
            <a:pPr indent="360363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психологическую диагностику,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и тренинги (групповые, индивидуальные) с обучающимися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письменного согласия родителей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(или законных представителей), консультирование и тренинги с родителями (при необходимости);</a:t>
            </a:r>
          </a:p>
          <a:p>
            <a:pPr indent="36036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охрану жизни, укрепление нравственного, физического и психологического здоровья обучающегося с учетом его индивидуальных особенностей;</a:t>
            </a:r>
          </a:p>
        </p:txBody>
      </p:sp>
    </p:spTree>
    <p:extLst>
      <p:ext uri="{BB962C8B-B14F-4D97-AF65-F5344CB8AC3E}">
        <p14:creationId xmlns:p14="http://schemas.microsoft.com/office/powerpoint/2010/main" val="1214697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E16898B-56E6-435F-A51B-1837F2B04FCC}"/>
              </a:ext>
            </a:extLst>
          </p:cNvPr>
          <p:cNvSpPr/>
          <p:nvPr/>
        </p:nvSpPr>
        <p:spPr>
          <a:xfrm>
            <a:off x="1911927" y="166568"/>
            <a:ext cx="706581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уважение к родителям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либо законным представителям обучающихся;</a:t>
            </a:r>
          </a:p>
          <a:p>
            <a:pPr indent="360363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 при расторжении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обучающемуся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принятые при поступлении;</a:t>
            </a:r>
          </a:p>
          <a:p>
            <a:pPr indent="360363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допускать привлечение обучающегося к выполнению поручений без согласия обучающегося, родителя (законного представителя) и в ущерб учебному процессу;</a:t>
            </a:r>
          </a:p>
          <a:p>
            <a:pPr indent="360363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успешного окончания полного курса обучения и по результатам прохождения итоговой аттестации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об образовании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соответствующей форме, утвержденной приказом Министра образования и науки Республики Казахстан от 28 января 2015 года № 39 "Об утверждении видов и форм документов об образовании государственного образца и Правила их выдачи, (зарегистрирован в Реестре государственной регистрации нормативных правовых актов Республики Казахстан под № 10348).</a:t>
            </a:r>
          </a:p>
        </p:txBody>
      </p:sp>
    </p:spTree>
    <p:extLst>
      <p:ext uri="{BB962C8B-B14F-4D97-AF65-F5344CB8AC3E}">
        <p14:creationId xmlns:p14="http://schemas.microsoft.com/office/powerpoint/2010/main" val="374949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6125"/>
            <a:ext cx="7189075" cy="668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410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B0CB1A8-51C1-4B45-A61F-5DA4E6F55982}"/>
              </a:ext>
            </a:extLst>
          </p:cNvPr>
          <p:cNvSpPr/>
          <p:nvPr/>
        </p:nvSpPr>
        <p:spPr>
          <a:xfrm>
            <a:off x="1967344" y="0"/>
            <a:ext cx="7010401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Сноска. Пункт 5 - в редакции приказа Министра образования и науки РК от 15.04.2020 № 143 (вводится в действие по истечении десяти календарных дней после дня его первого официального опубликования).</a:t>
            </a:r>
          </a:p>
          <a:p>
            <a:pPr indent="360363" algn="just" fontAlgn="base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Права и обязанности родителя (законного представителя) организации среднего образования</a:t>
            </a:r>
          </a:p>
          <a:p>
            <a:pPr indent="360363" algn="just"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4. Родитель (законный представитель) имеет право:</a:t>
            </a:r>
          </a:p>
          <a:p>
            <a:pPr indent="360363" algn="just"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организацией образования в вопросах воспитания и обучения ребенка;</a:t>
            </a:r>
          </a:p>
          <a:p>
            <a:pPr indent="360363" algn="just"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участие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учебно-воспитательного процесса, в рамках предусмотренных действующим законодательством РК;</a:t>
            </a:r>
          </a:p>
          <a:p>
            <a:pPr indent="360363" algn="just"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решения родительского комитета, попечительского совета, родительских собраний;</a:t>
            </a:r>
          </a:p>
          <a:p>
            <a:pPr indent="360363" algn="just"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работе органов управления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образования через родительские комитеты;</a:t>
            </a:r>
          </a:p>
          <a:p>
            <a:pPr indent="360363" algn="just"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информацию от организации образования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успеваемости, поведения и условий учебы своих детей;</a:t>
            </a:r>
          </a:p>
          <a:p>
            <a:pPr algn="just"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06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D70777D-2607-4AF8-9B9A-73E23F383DBC}"/>
              </a:ext>
            </a:extLst>
          </p:cNvPr>
          <p:cNvSpPr/>
          <p:nvPr/>
        </p:nvSpPr>
        <p:spPr>
          <a:xfrm>
            <a:off x="2050471" y="25360"/>
            <a:ext cx="673330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консультативную помощь по проблемам обучения и воспитания своих детей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психолого-медико-педагогических консультациях;</a:t>
            </a:r>
          </a:p>
          <a:p>
            <a:pPr indent="3603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дополнительные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(платные и/или бесплатные)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(кружки по интересам, спортивные секции).</a:t>
            </a:r>
          </a:p>
          <a:p>
            <a:pPr indent="360363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Родитель (или законный представитель) обязуется:</a:t>
            </a:r>
          </a:p>
          <a:p>
            <a:pPr indent="3603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Устав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образования и положения настоящего Договора;</a:t>
            </a:r>
          </a:p>
          <a:p>
            <a:pPr indent="3603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родительские собрания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являться в организации образования по вызову администрации или педагогов для индивидуальной педагогической беседы по учебно-воспитательному процессу и получения конкретной педагогической помощи;</a:t>
            </a:r>
          </a:p>
          <a:p>
            <a:pPr indent="3603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уважение к педагогу и сотрудникам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исполнении ими своих должностных обязанностей, а также к обучающимся в организации образования;</a:t>
            </a:r>
          </a:p>
          <a:p>
            <a:pPr indent="3603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требования к школьной форме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Требованиям к обязательной школьной форме;</a:t>
            </a:r>
          </a:p>
          <a:p>
            <a:pPr indent="3603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организацию образования о причине отсутствия ребенка на уроках;</a:t>
            </a:r>
          </a:p>
          <a:p>
            <a:pPr algn="just"/>
            <a:r>
              <a:rPr lang="ru-RU" sz="2000" b="1" dirty="0"/>
              <a:t>     </a:t>
            </a:r>
          </a:p>
        </p:txBody>
      </p:sp>
    </p:spTree>
    <p:extLst>
      <p:ext uri="{BB962C8B-B14F-4D97-AF65-F5344CB8AC3E}">
        <p14:creationId xmlns:p14="http://schemas.microsoft.com/office/powerpoint/2010/main" val="3789950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5D66562-B301-4C73-889E-FFBA850D4EB6}"/>
              </a:ext>
            </a:extLst>
          </p:cNvPr>
          <p:cNvSpPr/>
          <p:nvPr/>
        </p:nvSpPr>
        <p:spPr>
          <a:xfrm>
            <a:off x="1856509" y="127798"/>
            <a:ext cx="728749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возмещать материальный ущерб,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причиненный по вине обучающегося организации образования, в соответствии с законодательством Республики Казахстан;</a:t>
            </a:r>
          </a:p>
          <a:p>
            <a:pPr indent="360363"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нести ответственность за жизнь и здоровье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защищать права и свободу обучающегося за пределами территории школы (до школы и после школы);</a:t>
            </a:r>
          </a:p>
          <a:p>
            <a:pPr indent="360363"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поддерживать связь с педагогами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воспитания и обучения обучающегося, осуществлять обратную связь;</a:t>
            </a:r>
          </a:p>
          <a:p>
            <a:pPr indent="360363"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воспитывать у ребенка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его интересов: добропорядочность, толерантность, академическую честность и межнациональное согласие;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киберкультуру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кибергигиену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0363"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рассмотреть возможность ограничения использование мобильных устройств с учетом потребности ребенка;</a:t>
            </a:r>
          </a:p>
          <a:p>
            <a:pPr indent="360363"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оказывать поддержку обучающемуся по реализации и установке инструкций, программ обучения по дистанционным образовательным технологиям.</a:t>
            </a:r>
          </a:p>
        </p:txBody>
      </p:sp>
    </p:spTree>
    <p:extLst>
      <p:ext uri="{BB962C8B-B14F-4D97-AF65-F5344CB8AC3E}">
        <p14:creationId xmlns:p14="http://schemas.microsoft.com/office/powerpoint/2010/main" val="94799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3393" y="221243"/>
            <a:ext cx="703142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пункт 7 изложить в следующей редакции: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"7.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Родители или иные законные представители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ребенка или обучающегося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выбирают организации образования с учетом желания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индивидуальных склонностей и особенностей ребенка или обучающегося и в соответствии с условиями приема.";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пункт 9 изложить в следующей редакции: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"9.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Организации образования,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реализующие общеобразовательные учебные программы начального образования,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обеспечивают прием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первый класс детей шести лет и детей, которым в текущем календарном году исполняется шесть лет, с обеспечением доступа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всех детей, проживающих на территории обслуживания организации образования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независимо от уровня подготовки."</a:t>
            </a:r>
            <a:r>
              <a:rPr lang="ru-RU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905207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8800" y="194151"/>
            <a:ext cx="714177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пункт 9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дополнить пунктами 9-1, 9-2, 9-3, 9-4, 9-5 и 9-6 следующего содержания: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"9-1.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Прием документов и выдача результатов оказания государственной услуги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осуществляются посредством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веб-портала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"электронного правительства" (далее – портал) и на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бумажном носителе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через организации начального, основного среднего, общего среднего образования (далее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услугодатель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Для получения государственной услуги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родители или иные законные представители ребенка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(далее -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услугополучатель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предоставляют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услугодателю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документов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согласно в приложению 1 к Типовым правилам.</a:t>
            </a:r>
          </a:p>
        </p:txBody>
      </p:sp>
    </p:spTree>
    <p:extLst>
      <p:ext uri="{BB962C8B-B14F-4D97-AF65-F5344CB8AC3E}">
        <p14:creationId xmlns:p14="http://schemas.microsoft.com/office/powerpoint/2010/main" val="3033085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3" y="110359"/>
            <a:ext cx="7953458" cy="649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054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626" y="63783"/>
            <a:ext cx="723637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9-2.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Прием документов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родителей или иных законных представителей ребенка, поступающих в первый класс организаций образования, реализующих общеобразовательные учебные программы начального образования, производится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1 апреля по 1 августа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текущего календарного года.</a:t>
            </a:r>
          </a:p>
          <a:p>
            <a:pPr indent="36195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9-3.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Услугополучателю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обратившемуся посредством портала в "личный кабинет",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направляется уведомление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принятии запроса для оказания государственной услуги с указанием даты и времени получения результата государственной услуги (прием документов либо мотивированный отказ).</a:t>
            </a:r>
          </a:p>
        </p:txBody>
      </p:sp>
    </p:spTree>
    <p:extLst>
      <p:ext uri="{BB962C8B-B14F-4D97-AF65-F5344CB8AC3E}">
        <p14:creationId xmlns:p14="http://schemas.microsoft.com/office/powerpoint/2010/main" val="1670509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9159" y="194510"/>
            <a:ext cx="690529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9-5.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Услугодатель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 зачислении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направляет уведомление о зачислении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 1 сентября текущего года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первым троим подавшим заявление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услугополучателям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 территории обслуживания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организации образования,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о зачислении с 1 сентября текущего года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 (одному) претенденту не из территории обслуживания организации образования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из числа тех, кто зарегистрировался первым.</a:t>
            </a:r>
          </a:p>
          <a:p>
            <a:pPr indent="361950"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Приказ о зачислении в первый класс издается организацией образования не ранее 25 августа текущего года.</a:t>
            </a:r>
          </a:p>
          <a:p>
            <a:pPr indent="361950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05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7985" y="283779"/>
            <a:ext cx="68422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пункт 10 изложить в следующей редакции:</a:t>
            </a:r>
          </a:p>
          <a:p>
            <a:pPr indent="36195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"10.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Прием документов для перевода детей между организациями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начального, основного среднего, общего среднего образования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осуществляется в соответствии с государственной услугой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"Прием документов для перевода детей между организациями начального, основного среднего, общего среднего образования"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согласно приложению 2 к Типовым правилам через портал или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услугодателя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бумажном носителе";</a:t>
            </a:r>
          </a:p>
        </p:txBody>
      </p:sp>
    </p:spTree>
    <p:extLst>
      <p:ext uri="{BB962C8B-B14F-4D97-AF65-F5344CB8AC3E}">
        <p14:creationId xmlns:p14="http://schemas.microsoft.com/office/powerpoint/2010/main" val="2497940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4035" t="9700" r="15391" b="5135"/>
          <a:stretch/>
        </p:blipFill>
        <p:spPr bwMode="auto">
          <a:xfrm>
            <a:off x="756745" y="141890"/>
            <a:ext cx="8166538" cy="6463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410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4109" y="412790"/>
            <a:ext cx="666881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Трудовой кодекс Республики Казахстан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Кодекс Республики Казахстан 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от 23 ноября 2015 года № 414-V ЗРК</a:t>
            </a:r>
          </a:p>
          <a:p>
            <a:pPr algn="ctr"/>
            <a:r>
              <a:rPr lang="ru-RU" sz="3200" dirty="0"/>
              <a:t>Начиная с 06.04.2016 г. </a:t>
            </a:r>
          </a:p>
          <a:p>
            <a:pPr algn="ctr"/>
            <a:r>
              <a:rPr lang="ru-RU" sz="3200" b="1" dirty="0"/>
              <a:t>21 раз внесены изменения: </a:t>
            </a:r>
          </a:p>
          <a:p>
            <a:r>
              <a:rPr lang="ru-RU" sz="3200" dirty="0"/>
              <a:t>- 5 в 2017 году</a:t>
            </a:r>
          </a:p>
          <a:p>
            <a:r>
              <a:rPr lang="ru-RU" sz="3200" dirty="0"/>
              <a:t>- 6 в 2018 году</a:t>
            </a:r>
          </a:p>
          <a:p>
            <a:r>
              <a:rPr lang="ru-RU" sz="3200" dirty="0"/>
              <a:t>- 3 в 2019 году</a:t>
            </a:r>
          </a:p>
          <a:p>
            <a:r>
              <a:rPr lang="ru-RU" sz="3200" dirty="0"/>
              <a:t>- 6 в 2020 году</a:t>
            </a:r>
          </a:p>
          <a:p>
            <a:r>
              <a:rPr lang="ru-RU" sz="3200" dirty="0"/>
              <a:t>Последняя дата 07.07.2020 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1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2936" y="599090"/>
            <a:ext cx="6450067" cy="575129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Статья 11. Акты работодателя</a:t>
            </a:r>
          </a:p>
          <a:p>
            <a:pPr marL="0" indent="725488" algn="just" fontAlgn="base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Работодатель издает акты в пределах своей компетенции в соответствии с настоящим Кодексом и иными нормативными правовыми актами Республики Казахстан, трудовым договором, соглашениями,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коллек-тивным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договором.</a:t>
            </a:r>
          </a:p>
          <a:p>
            <a:pPr marL="0" indent="725488" algn="just" fontAlgn="base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Акты работодателя оформляются в письменной форме или форме электронного документа, удостоверен-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ного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посредством электронной цифровой подписи.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70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3392" y="157655"/>
            <a:ext cx="7078717" cy="6463862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Статья 12. Порядок учета мнения представителей работников при издании актов работодателя</a:t>
            </a:r>
          </a:p>
          <a:p>
            <a:pPr marL="0" indent="441325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Работодатель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случаях,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предусмот-ренных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соглашениями, коллективным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-вором,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издает акты с учетом мнения представителей работников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41325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7. В случае, если изданный акт работодателя содержит положения, нарушающие либо ухудшающие права и гарантии работников, предусмотренные настоящим Кодексом, трудовым, коллективным договорами, соглашениями, он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может быть обжалован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местный орган по инспекции труда либо в суд.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2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4566" y="141890"/>
            <a:ext cx="7141779" cy="660575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Статья 22. Основные права и обязанности работника</a:t>
            </a:r>
          </a:p>
          <a:p>
            <a:pPr marL="0" indent="36195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1. Работник имеет право на: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6) оплату простоя в соответствии с настоящим Кодексом;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Статья 23. Основные права и обязанности работодателя</a:t>
            </a:r>
          </a:p>
          <a:p>
            <a:pPr marL="0" indent="36195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2. Работодатель обязан:</a:t>
            </a:r>
          </a:p>
          <a:p>
            <a:pPr marL="0" indent="36195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25) осуществлять внутренний контроль по безопасности и охране труда;</a:t>
            </a:r>
          </a:p>
          <a:p>
            <a:pPr marL="0" indent="36195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Глава 22. ВНУТРЕННИЙ КОНТРОЛЬ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Статья 201. Внутренний контроль по безопасности и охране труда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1. Внутренний контроль по безопасности и охране труда включает в себя организацию создания и внедрения системы управления охраной труда, наблюдения за состоянием условий труда,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проведение оперативного анализа данных производственного контроля,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оценку профессионального риска и принятие мер по ликвидации обнаруженных несоответствий с требованиями по безопасности и охране труда.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2. Внутренний контроль по безопасности и охране труда осуществляется работодателем в целях соблюдения установленных требований по безопасности и охране труда на рабочих местах и принятия незамедлительных мер по устранению выявляемых нарушений.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08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2221" y="474345"/>
            <a:ext cx="6857999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Работодатель обязан:</a:t>
            </a:r>
          </a:p>
          <a:p>
            <a:pPr algn="just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26) создавать согласительную комиссию в порядке, установленном настоящим Кодексом;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Глава 15. РАССМОТРЕНИЕ ИНДИВИДУАЛЬНЫХ ТРУДОВЫХ СПОРОВ</a:t>
            </a:r>
          </a:p>
          <a:p>
            <a:pPr indent="0"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Статья 159. Порядок рассмотрения индивидуального трудового спора</a:t>
            </a:r>
          </a:p>
          <a:p>
            <a:pPr indent="36195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Согласительная комиссия является постоянно действующим органом, создаваемым в организации, ее филиалах и представительствах на паритетных началах из равного числа представителей от работодателя и работников.</a:t>
            </a:r>
          </a:p>
          <a:p>
            <a:pPr algn="just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26-1) предоставлять работнику отпуск для прохождения </a:t>
            </a: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скрининговых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исследований с сохранением места работы (должности) и средней заработной платы в порядке и объеме, определенном законодательством Республики Казахстан в области здравоохранения;</a:t>
            </a:r>
          </a:p>
        </p:txBody>
      </p:sp>
    </p:spTree>
    <p:extLst>
      <p:ext uri="{BB962C8B-B14F-4D97-AF65-F5344CB8AC3E}">
        <p14:creationId xmlns:p14="http://schemas.microsoft.com/office/powerpoint/2010/main" val="249202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8442" y="0"/>
            <a:ext cx="7425558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27) вносить информацию о заключении и прекращении с работником трудового договора, вносимых в него изменениях и (или) дополнениях, содержащих сведения, предусмотренные подпунктами 1), 2), 3), 4), 5) и 13) пункта 1 статьи 28 настоящего Кодекса, </a:t>
            </a:r>
          </a:p>
          <a:p>
            <a:pPr indent="361950" fontAlgn="base"/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 1) реквизиты сторон:</a:t>
            </a:r>
          </a:p>
          <a:p>
            <a:pPr indent="361950" fontAlgn="base"/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 наименование работодателя – юридического лица и его место нахождения, номер и дату государственной регистрации работодателя – юридического лица, бизнес-идентификационный номер;</a:t>
            </a:r>
          </a:p>
          <a:p>
            <a:pPr indent="361950" fontAlgn="base"/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 фамилию, имя, отчество работника, адрес его постоянного места жительства и сведения о регистрации по месту жительства, наименование, номер, дату выдачи документа, удостоверяющего его личность, индивидуальный идентификационный номер;</a:t>
            </a:r>
          </a:p>
          <a:p>
            <a:pPr indent="361950" fontAlgn="base"/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2) работу по определенной специальности, профессии, квалификации или должности (трудовую функцию);</a:t>
            </a:r>
          </a:p>
          <a:p>
            <a:pPr indent="361950" fontAlgn="base"/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3) место выполнения работы;</a:t>
            </a:r>
          </a:p>
          <a:p>
            <a:pPr indent="361950" fontAlgn="base"/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4) срок трудового договора;</a:t>
            </a:r>
          </a:p>
          <a:p>
            <a:pPr indent="361950" fontAlgn="base"/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5) дату начала работы;</a:t>
            </a:r>
          </a:p>
          <a:p>
            <a:pPr indent="361950" fontAlgn="base"/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13) дату заключения и порядковый номер.</a:t>
            </a:r>
          </a:p>
          <a:p>
            <a:pPr algn="just"/>
            <a:r>
              <a:rPr lang="ru-RU" sz="19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единую систему учета трудовых договоров в порядке, определенном уполномоченным государственным органом по труду;   </a:t>
            </a: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00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2167</Words>
  <Application>Microsoft Office PowerPoint</Application>
  <PresentationFormat>Экран (4:3)</PresentationFormat>
  <Paragraphs>161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Нормативная  база взаимодействия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61</cp:revision>
  <dcterms:created xsi:type="dcterms:W3CDTF">2014-11-21T11:00:06Z</dcterms:created>
  <dcterms:modified xsi:type="dcterms:W3CDTF">2020-09-30T08:38:48Z</dcterms:modified>
</cp:coreProperties>
</file>