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1" r:id="rId3"/>
    <p:sldId id="257" r:id="rId4"/>
    <p:sldId id="263" r:id="rId5"/>
    <p:sldId id="258" r:id="rId6"/>
    <p:sldId id="274" r:id="rId7"/>
    <p:sldId id="275" r:id="rId8"/>
    <p:sldId id="277" r:id="rId9"/>
    <p:sldId id="268" r:id="rId10"/>
    <p:sldId id="276" r:id="rId11"/>
    <p:sldId id="273"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5C9D3-4716-4183-96D3-D96BE1A020BE}" type="datetimeFigureOut">
              <a:rPr lang="ru-RU" smtClean="0"/>
              <a:t>13.03.2022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6FD1A-DB38-4F53-B491-4D6AEBF483AE}" type="slidenum">
              <a:rPr lang="ru-RU" smtClean="0"/>
              <a:t>‹#›</a:t>
            </a:fld>
            <a:endParaRPr lang="ru-RU" dirty="0"/>
          </a:p>
        </p:txBody>
      </p:sp>
    </p:spTree>
    <p:extLst>
      <p:ext uri="{BB962C8B-B14F-4D97-AF65-F5344CB8AC3E}">
        <p14:creationId xmlns:p14="http://schemas.microsoft.com/office/powerpoint/2010/main" val="292447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Calibri" panose="020F0502020204030204" pitchFamily="34" charset="0"/>
              </a:defRPr>
            </a:lvl1pPr>
            <a:lvl2pPr marL="742950" indent="-285750" algn="l" eaLnBrk="0" hangingPunct="0">
              <a:spcBef>
                <a:spcPct val="30000"/>
              </a:spcBef>
              <a:defRPr sz="1200">
                <a:solidFill>
                  <a:schemeClr val="tx1"/>
                </a:solidFill>
                <a:latin typeface="Calibri" panose="020F0502020204030204" pitchFamily="34" charset="0"/>
              </a:defRPr>
            </a:lvl2pPr>
            <a:lvl3pPr marL="1143000" indent="-228600" algn="l" eaLnBrk="0" hangingPunct="0">
              <a:spcBef>
                <a:spcPct val="30000"/>
              </a:spcBef>
              <a:defRPr sz="1200">
                <a:solidFill>
                  <a:schemeClr val="tx1"/>
                </a:solidFill>
                <a:latin typeface="Calibri" panose="020F0502020204030204" pitchFamily="34" charset="0"/>
              </a:defRPr>
            </a:lvl3pPr>
            <a:lvl4pPr marL="1600200" indent="-228600" algn="l" eaLnBrk="0" hangingPunct="0">
              <a:spcBef>
                <a:spcPct val="30000"/>
              </a:spcBef>
              <a:defRPr sz="1200">
                <a:solidFill>
                  <a:schemeClr val="tx1"/>
                </a:solidFill>
                <a:latin typeface="Calibri" panose="020F0502020204030204" pitchFamily="34" charset="0"/>
              </a:defRPr>
            </a:lvl4pPr>
            <a:lvl5pPr marL="2057400" indent="-228600" algn="l"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34A4A69-9AB8-4E5B-9336-82F4DF441AD7}" type="slidenum">
              <a:rPr lang="ru-RU" altLang="ru-RU">
                <a:latin typeface="Arial" panose="020B0604020202020204" pitchFamily="34" charset="0"/>
              </a:rPr>
              <a:pPr algn="r" eaLnBrk="1" hangingPunct="1">
                <a:spcBef>
                  <a:spcPct val="0"/>
                </a:spcBef>
              </a:pPr>
              <a:t>4</a:t>
            </a:fld>
            <a:endParaRPr lang="ru-RU" altLang="ru-RU" dirty="0">
              <a:latin typeface="Arial" panose="020B0604020202020204" pitchFamily="34" charset="0"/>
            </a:endParaRPr>
          </a:p>
        </p:txBody>
      </p:sp>
    </p:spTree>
    <p:extLst>
      <p:ext uri="{BB962C8B-B14F-4D97-AF65-F5344CB8AC3E}">
        <p14:creationId xmlns:p14="http://schemas.microsoft.com/office/powerpoint/2010/main" val="3227703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a:xfrm>
            <a:off x="2692397" y="5037663"/>
            <a:ext cx="5214635" cy="279400"/>
          </a:xfrm>
        </p:spPr>
        <p:txBody>
          <a:bodyPr/>
          <a:lstStyle/>
          <a:p>
            <a:endParaRPr lang="ru-RU" dirty="0"/>
          </a:p>
        </p:txBody>
      </p:sp>
      <p:sp>
        <p:nvSpPr>
          <p:cNvPr id="6" name="Slide Number Placeholder 5"/>
          <p:cNvSpPr>
            <a:spLocks noGrp="1"/>
          </p:cNvSpPr>
          <p:nvPr>
            <p:ph type="sldNum" sz="quarter" idx="12"/>
          </p:nvPr>
        </p:nvSpPr>
        <p:spPr>
          <a:xfrm>
            <a:off x="8956900" y="5037663"/>
            <a:ext cx="551167" cy="279400"/>
          </a:xfrm>
        </p:spPr>
        <p:txBody>
          <a:bodyPr/>
          <a:lstStyle/>
          <a:p>
            <a:fld id="{1AB284AA-8CDA-48AB-B56E-EE4495252E0C}" type="slidenum">
              <a:rPr lang="ru-RU" smtClean="0"/>
              <a:t>‹#›</a:t>
            </a:fld>
            <a:endParaRPr lang="ru-RU"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3479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121771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17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832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4066340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79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415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49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054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44344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AB284AA-8CDA-48AB-B56E-EE4495252E0C}" type="slidenum">
              <a:rPr lang="ru-RU" smtClean="0"/>
              <a:t>‹#›</a:t>
            </a:fld>
            <a:endParaRPr lang="ru-RU"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1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42768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AB284AA-8CDA-48AB-B56E-EE4495252E0C}" type="slidenum">
              <a:rPr lang="ru-RU" smtClean="0"/>
              <a:t>‹#›</a:t>
            </a:fld>
            <a:endParaRPr lang="ru-RU"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0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AB284AA-8CDA-48AB-B56E-EE4495252E0C}"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98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220077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AB284AA-8CDA-48AB-B56E-EE4495252E0C}" type="slidenum">
              <a:rPr lang="ru-RU" smtClean="0"/>
              <a:t>‹#›</a:t>
            </a:fld>
            <a:endParaRPr lang="ru-RU"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6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219AEC1-3D85-4D2C-8E3E-245C8B677985}" type="datetimeFigureOut">
              <a:rPr lang="ru-RU" smtClean="0"/>
              <a:t>13.03.2022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AB284AA-8CDA-48AB-B56E-EE4495252E0C}" type="slidenum">
              <a:rPr lang="ru-RU" smtClean="0"/>
              <a:t>‹#›</a:t>
            </a:fld>
            <a:endParaRPr lang="ru-RU" dirty="0"/>
          </a:p>
        </p:txBody>
      </p:sp>
    </p:spTree>
    <p:extLst>
      <p:ext uri="{BB962C8B-B14F-4D97-AF65-F5344CB8AC3E}">
        <p14:creationId xmlns:p14="http://schemas.microsoft.com/office/powerpoint/2010/main" val="386312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19AEC1-3D85-4D2C-8E3E-245C8B677985}" type="datetimeFigureOut">
              <a:rPr lang="ru-RU" smtClean="0"/>
              <a:t>13.03.2022</a:t>
            </a:fld>
            <a:endParaRPr lang="ru-RU"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B284AA-8CDA-48AB-B56E-EE4495252E0C}" type="slidenum">
              <a:rPr lang="ru-RU" smtClean="0"/>
              <a:t>‹#›</a:t>
            </a:fld>
            <a:endParaRPr lang="ru-RU" dirty="0"/>
          </a:p>
        </p:txBody>
      </p:sp>
    </p:spTree>
    <p:extLst>
      <p:ext uri="{BB962C8B-B14F-4D97-AF65-F5344CB8AC3E}">
        <p14:creationId xmlns:p14="http://schemas.microsoft.com/office/powerpoint/2010/main" val="2359706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D386FF02-254D-414E-B122-FE4911F063A8}"/>
              </a:ext>
            </a:extLst>
          </p:cNvPr>
          <p:cNvSpPr>
            <a:spLocks noGrp="1" noChangeArrowheads="1"/>
          </p:cNvSpPr>
          <p:nvPr>
            <p:ph type="ctrTitle"/>
          </p:nvPr>
        </p:nvSpPr>
        <p:spPr bwMode="auto">
          <a:xfrm>
            <a:off x="2725469" y="1883716"/>
            <a:ext cx="7116417" cy="144207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kk-KZ" altLang="ru-RU" sz="4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Сыныптағы қорлаудың алдын алу.</a:t>
            </a:r>
          </a:p>
        </p:txBody>
      </p:sp>
      <p:sp>
        <p:nvSpPr>
          <p:cNvPr id="2" name="Прямоугольник 1">
            <a:extLst>
              <a:ext uri="{FF2B5EF4-FFF2-40B4-BE49-F238E27FC236}">
                <a16:creationId xmlns:a16="http://schemas.microsoft.com/office/drawing/2014/main" xmlns="" id="{C017A64C-E69D-4301-A571-8FF73BD647EF}"/>
              </a:ext>
            </a:extLst>
          </p:cNvPr>
          <p:cNvSpPr/>
          <p:nvPr/>
        </p:nvSpPr>
        <p:spPr>
          <a:xfrm>
            <a:off x="2570922" y="4179261"/>
            <a:ext cx="7165506" cy="707886"/>
          </a:xfrm>
          <a:prstGeom prst="rect">
            <a:avLst/>
          </a:prstGeom>
        </p:spPr>
        <p:txBody>
          <a:bodyPr wrap="square">
            <a:spAutoFit/>
          </a:bodyPr>
          <a:lstStyle/>
          <a:p>
            <a:pPr algn="ctr"/>
            <a:r>
              <a:rPr lang="kk-KZ" sz="2000" dirty="0">
                <a:solidFill>
                  <a:srgbClr val="7030A0"/>
                </a:solidFill>
                <a:latin typeface="Times New Roman" panose="02020603050405020304" pitchFamily="18" charset="0"/>
                <a:cs typeface="Times New Roman" panose="02020603050405020304" pitchFamily="18" charset="0"/>
              </a:rPr>
              <a:t>Өскемен қаласындағы мектеп педагог-психологтары қауымдастығы дайындаған</a:t>
            </a:r>
          </a:p>
        </p:txBody>
      </p:sp>
    </p:spTree>
    <p:extLst>
      <p:ext uri="{BB962C8B-B14F-4D97-AF65-F5344CB8AC3E}">
        <p14:creationId xmlns:p14="http://schemas.microsoft.com/office/powerpoint/2010/main" val="608400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288A5F4-99B8-4829-BC79-B5BA84630570}"/>
              </a:ext>
            </a:extLst>
          </p:cNvPr>
          <p:cNvSpPr>
            <a:spLocks noGrp="1"/>
          </p:cNvSpPr>
          <p:nvPr>
            <p:ph type="title"/>
          </p:nvPr>
        </p:nvSpPr>
        <p:spPr>
          <a:xfrm>
            <a:off x="1295402" y="592428"/>
            <a:ext cx="9601196" cy="1693571"/>
          </a:xfrm>
        </p:spPr>
        <p:txBody>
          <a:bodyPr/>
          <a:lstStyle/>
          <a:p>
            <a:r>
              <a:rPr lang="kk-KZ" dirty="0">
                <a:ln>
                  <a:noFill/>
                </a:ln>
                <a:solidFill>
                  <a:srgbClr val="FF0000"/>
                </a:solidFill>
                <a:latin typeface="Times New Roman" pitchFamily="18" charset="0"/>
                <a:ea typeface="Times New Roman" pitchFamily="18" charset="0"/>
                <a:cs typeface="Times New Roman" pitchFamily="18" charset="0"/>
              </a:rPr>
              <a:t>Ата-аналар білуі тиіс сақтық шаралары</a:t>
            </a:r>
            <a:endParaRPr lang="kk-KZ" dirty="0">
              <a:solidFill>
                <a:srgbClr val="FF0000"/>
              </a:solidFill>
            </a:endParaRPr>
          </a:p>
        </p:txBody>
      </p:sp>
      <p:sp>
        <p:nvSpPr>
          <p:cNvPr id="3" name="Объект 2">
            <a:extLst>
              <a:ext uri="{FF2B5EF4-FFF2-40B4-BE49-F238E27FC236}">
                <a16:creationId xmlns:a16="http://schemas.microsoft.com/office/drawing/2014/main" xmlns="" id="{8D07CA9B-AC91-49E2-80D1-CA96FD282242}"/>
              </a:ext>
            </a:extLst>
          </p:cNvPr>
          <p:cNvSpPr>
            <a:spLocks noGrp="1"/>
          </p:cNvSpPr>
          <p:nvPr>
            <p:ph sz="half" idx="1"/>
          </p:nvPr>
        </p:nvSpPr>
        <p:spPr>
          <a:xfrm>
            <a:off x="1295401" y="1790162"/>
            <a:ext cx="7423595" cy="3694685"/>
          </a:xfrm>
        </p:spPr>
        <p:txBody>
          <a:bodyPr>
            <a:noAutofit/>
          </a:bodyPr>
          <a:lstStyle/>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Баланың ғаламтордағы  қауіпсіздігіне ең бірінші жауапты ата-ана екенін ұмытпаңыз.</a:t>
            </a: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Балаңызға интернеттегі қауіп туралы үнемі айтып отырыңыз.</a:t>
            </a: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Егер балаңыздың күмәнді желілерге кіріп ,қаскөйлердің құрбаны болғанын анықтасаңыз, балаға қолдау көрсетіңіз.Оны түсінетініңізді, бұл мәселені бірге шешетініңізді айтыңыз.</a:t>
            </a:r>
            <a:endParaRPr lang="ru-RU" sz="2000" dirty="0">
              <a:solidFill>
                <a:srgbClr val="7030A0"/>
              </a:solidFill>
              <a:latin typeface="Times New Roman" pitchFamily="18" charset="0"/>
              <a:ea typeface="Times New Roman" pitchFamily="18" charset="0"/>
              <a:cs typeface="Times New Roman" pitchFamily="18" charset="0"/>
            </a:endParaRP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Телефонын бірден тартып алып,шектеу қоймаңыз. Мұндай жағдайда бала екінші жолы мәселесін айтпай қоюы мүмкін.</a:t>
            </a:r>
            <a:endParaRPr lang="ru-RU" sz="2000" dirty="0">
              <a:solidFill>
                <a:srgbClr val="7030A0"/>
              </a:solidFill>
              <a:latin typeface="Times New Roman" pitchFamily="18" charset="0"/>
              <a:ea typeface="Times New Roman" pitchFamily="18" charset="0"/>
              <a:cs typeface="Times New Roman" pitchFamily="18" charset="0"/>
            </a:endParaRP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Балаңызбен байыппен сөйлесіңіз, оның еш кінәсі жоғын түсіндіріңіз.</a:t>
            </a: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Қамқорлықты сезінген баланың өзіне деген сенімі оянып ,  қиындықтан шығатынына сенеді.</a:t>
            </a:r>
          </a:p>
          <a:p>
            <a:pPr marL="0" lvl="0" indent="0" defTabSz="914400" eaLnBrk="0" fontAlgn="base" hangingPunct="0">
              <a:spcBef>
                <a:spcPct val="0"/>
              </a:spcBef>
              <a:spcAft>
                <a:spcPct val="0"/>
              </a:spcAft>
              <a:buClrTx/>
              <a:buSzTx/>
              <a:buNone/>
            </a:pPr>
            <a:r>
              <a:rPr lang="kk-KZ" sz="2000" dirty="0">
                <a:solidFill>
                  <a:srgbClr val="7030A0"/>
                </a:solidFill>
                <a:latin typeface="Times New Roman" pitchFamily="18" charset="0"/>
                <a:ea typeface="Times New Roman" pitchFamily="18" charset="0"/>
                <a:cs typeface="Times New Roman" pitchFamily="18" charset="0"/>
              </a:rPr>
              <a:t>Балаңызбен көп сөйлесіңіз, оны не мазалап жүргенін білуге тырысыңыз.</a:t>
            </a:r>
            <a:endParaRPr lang="ru-RU" sz="2000" dirty="0">
              <a:solidFill>
                <a:srgbClr val="7030A0"/>
              </a:solidFill>
              <a:latin typeface="Times New Roman" pitchFamily="18" charset="0"/>
              <a:ea typeface="Times New Roman" pitchFamily="18" charset="0"/>
              <a:cs typeface="Times New Roman" pitchFamily="18" charset="0"/>
            </a:endParaRPr>
          </a:p>
        </p:txBody>
      </p:sp>
      <p:pic>
        <p:nvPicPr>
          <p:cNvPr id="6" name="Объект 5">
            <a:extLst>
              <a:ext uri="{FF2B5EF4-FFF2-40B4-BE49-F238E27FC236}">
                <a16:creationId xmlns:a16="http://schemas.microsoft.com/office/drawing/2014/main" xmlns="" id="{1C4BBDDB-B44E-48E7-9753-DD7347EFC0E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912180" y="2676548"/>
            <a:ext cx="2238926" cy="3309937"/>
          </a:xfrm>
        </p:spPr>
      </p:pic>
    </p:spTree>
    <p:extLst>
      <p:ext uri="{BB962C8B-B14F-4D97-AF65-F5344CB8AC3E}">
        <p14:creationId xmlns:p14="http://schemas.microsoft.com/office/powerpoint/2010/main" val="142576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solidFill>
                  <a:srgbClr val="FF0000"/>
                </a:solidFill>
              </a:rPr>
              <a:t>Бірге қорқытуға ЖОҚ айтайық!</a:t>
            </a:r>
          </a:p>
        </p:txBody>
      </p:sp>
      <p:pic>
        <p:nvPicPr>
          <p:cNvPr id="14" name="Объект 13"/>
          <p:cNvPicPr>
            <a:picLocks noGrp="1" noChangeAspect="1"/>
          </p:cNvPicPr>
          <p:nvPr>
            <p:ph idx="1"/>
          </p:nvPr>
        </p:nvPicPr>
        <p:blipFill>
          <a:blip r:embed="rId2"/>
          <a:stretch>
            <a:fillRect/>
          </a:stretch>
        </p:blipFill>
        <p:spPr>
          <a:xfrm>
            <a:off x="2005229" y="2480872"/>
            <a:ext cx="8181541" cy="3316511"/>
          </a:xfrm>
          <a:prstGeom prst="rect">
            <a:avLst/>
          </a:prstGeom>
        </p:spPr>
      </p:pic>
    </p:spTree>
    <p:extLst>
      <p:ext uri="{BB962C8B-B14F-4D97-AF65-F5344CB8AC3E}">
        <p14:creationId xmlns:p14="http://schemas.microsoft.com/office/powerpoint/2010/main" val="331685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DA2AC7E7-B35D-4F5D-8EB9-288623627E92}"/>
              </a:ext>
            </a:extLst>
          </p:cNvPr>
          <p:cNvSpPr>
            <a:spLocks noGrp="1" noChangeArrowheads="1"/>
          </p:cNvSpPr>
          <p:nvPr>
            <p:ph type="title"/>
          </p:nvPr>
        </p:nvSpPr>
        <p:spPr bwMode="auto">
          <a:xfrm>
            <a:off x="831764" y="610273"/>
            <a:ext cx="10566040" cy="199607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kk-KZ" altLang="ru-RU" sz="6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Мектептегі қорқыту - бұл не</a:t>
            </a:r>
            <a:r>
              <a:rPr kumimoji="0" lang="ru-RU" altLang="ru-RU" sz="6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r>
              <a:rPr kumimoji="0" lang="ru-RU" altLang="ru-RU" sz="6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 </a:t>
            </a:r>
          </a:p>
        </p:txBody>
      </p:sp>
      <p:pic>
        <p:nvPicPr>
          <p:cNvPr id="7" name="Объект 6">
            <a:extLst>
              <a:ext uri="{FF2B5EF4-FFF2-40B4-BE49-F238E27FC236}">
                <a16:creationId xmlns:a16="http://schemas.microsoft.com/office/drawing/2014/main" xmlns="" id="{6A9C228D-1733-4B58-9F9C-942F3144AD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4971" y="2557463"/>
            <a:ext cx="5522057" cy="3317875"/>
          </a:xfrm>
        </p:spPr>
      </p:pic>
    </p:spTree>
    <p:extLst>
      <p:ext uri="{BB962C8B-B14F-4D97-AF65-F5344CB8AC3E}">
        <p14:creationId xmlns:p14="http://schemas.microsoft.com/office/powerpoint/2010/main" val="212893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xmlns="" id="{68DE7E77-C797-49A2-9935-11EE5BABB7AB}"/>
              </a:ext>
            </a:extLst>
          </p:cNvPr>
          <p:cNvSpPr>
            <a:spLocks noGrp="1" noChangeArrowheads="1"/>
          </p:cNvSpPr>
          <p:nvPr>
            <p:ph type="title"/>
          </p:nvPr>
        </p:nvSpPr>
        <p:spPr bwMode="auto">
          <a:xfrm>
            <a:off x="649148" y="575181"/>
            <a:ext cx="10588901" cy="167290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kk-KZ" altLang="ru-RU" sz="37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Буллинг (bully - қорқыту етістігінен шыққан) - адамға қарсы тұрақты (физикалық және/немесе психологиялық террор</a:t>
            </a:r>
            <a:r>
              <a:rPr kumimoji="0" lang="ru-RU" altLang="ru-RU" sz="37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p:txBody>
      </p:sp>
      <p:pic>
        <p:nvPicPr>
          <p:cNvPr id="15" name="Объект 14"/>
          <p:cNvPicPr>
            <a:picLocks noGrp="1" noChangeAspect="1"/>
          </p:cNvPicPr>
          <p:nvPr>
            <p:ph idx="1"/>
          </p:nvPr>
        </p:nvPicPr>
        <p:blipFill>
          <a:blip r:embed="rId2"/>
          <a:stretch>
            <a:fillRect/>
          </a:stretch>
        </p:blipFill>
        <p:spPr>
          <a:xfrm>
            <a:off x="6426559" y="2570341"/>
            <a:ext cx="4584878" cy="3317875"/>
          </a:xfrm>
          <a:prstGeom prst="rect">
            <a:avLst/>
          </a:prstGeom>
        </p:spPr>
      </p:pic>
      <p:pic>
        <p:nvPicPr>
          <p:cNvPr id="16" name="Рисунок 15"/>
          <p:cNvPicPr>
            <a:picLocks noChangeAspect="1"/>
          </p:cNvPicPr>
          <p:nvPr/>
        </p:nvPicPr>
        <p:blipFill>
          <a:blip r:embed="rId3"/>
          <a:stretch>
            <a:fillRect/>
          </a:stretch>
        </p:blipFill>
        <p:spPr>
          <a:xfrm>
            <a:off x="1596980" y="2554563"/>
            <a:ext cx="4159877" cy="3199026"/>
          </a:xfrm>
          <a:prstGeom prst="rect">
            <a:avLst/>
          </a:prstGeom>
        </p:spPr>
      </p:pic>
    </p:spTree>
    <p:extLst>
      <p:ext uri="{BB962C8B-B14F-4D97-AF65-F5344CB8AC3E}">
        <p14:creationId xmlns:p14="http://schemas.microsoft.com/office/powerpoint/2010/main" val="3346592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88508D84-CC40-4155-81C6-5F6D7FFD0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34188"/>
          </a:xfrm>
          <a:prstGeom prst="rect">
            <a:avLst/>
          </a:prstGeom>
        </p:spPr>
      </p:pic>
    </p:spTree>
    <p:extLst>
      <p:ext uri="{BB962C8B-B14F-4D97-AF65-F5344CB8AC3E}">
        <p14:creationId xmlns:p14="http://schemas.microsoft.com/office/powerpoint/2010/main" val="3909533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06A2E176-4E8B-4255-A574-4881677376EE}"/>
              </a:ext>
            </a:extLst>
          </p:cNvPr>
          <p:cNvSpPr/>
          <p:nvPr/>
        </p:nvSpPr>
        <p:spPr>
          <a:xfrm>
            <a:off x="907308" y="762793"/>
            <a:ext cx="10866782" cy="3046988"/>
          </a:xfrm>
          <a:prstGeom prst="rect">
            <a:avLst/>
          </a:prstGeom>
        </p:spPr>
        <p:txBody>
          <a:bodyPr wrap="square">
            <a:spAutoFit/>
          </a:bodyPr>
          <a:lstStyle/>
          <a:p>
            <a:r>
              <a:rPr lang="kk-KZ" sz="2400" dirty="0">
                <a:solidFill>
                  <a:srgbClr val="7030A0"/>
                </a:solidFill>
                <a:latin typeface="Times New Roman" panose="02020603050405020304" pitchFamily="18" charset="0"/>
                <a:cs typeface="Times New Roman" panose="02020603050405020304" pitchFamily="18" charset="0"/>
              </a:rPr>
              <a:t>Қазақстанда балаларға зорлық-зомбылық көрсету өршіп тұр. Олар негізінен отбасында және мектепте психологиялық қысым көреді екен. БҰҰ Қазақстанда зерттеу жүргізген кезде елдегі балалардың 79 пайызы сәби күнінен бастап кемсіту мен қорлыққа тап болатынын анықтапты. Қазақстанда 11 жастан 15 жасқа дейінгі әр бесінші оқушы қатарластарынан қысым (буллинг) көреді екен. Мектепте сауалнама жүргізген Ұлттық қоғамдық денсаулық сақтау орталығы осындай дерек жариялаған. Әсіресе 11-13 жас аралығында ұлдардың арасында буллинг кең тараған.</a:t>
            </a:r>
          </a:p>
        </p:txBody>
      </p:sp>
      <p:pic>
        <p:nvPicPr>
          <p:cNvPr id="7" name="Рисунок 6">
            <a:extLst>
              <a:ext uri="{FF2B5EF4-FFF2-40B4-BE49-F238E27FC236}">
                <a16:creationId xmlns:a16="http://schemas.microsoft.com/office/drawing/2014/main" xmlns="" id="{86222EFC-581E-4966-B8EC-4273E0DA52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2462" y="3520787"/>
            <a:ext cx="5782614" cy="2728684"/>
          </a:xfrm>
          <a:prstGeom prst="rect">
            <a:avLst/>
          </a:prstGeom>
        </p:spPr>
      </p:pic>
    </p:spTree>
    <p:extLst>
      <p:ext uri="{BB962C8B-B14F-4D97-AF65-F5344CB8AC3E}">
        <p14:creationId xmlns:p14="http://schemas.microsoft.com/office/powerpoint/2010/main" val="210746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DA8910-8A01-40CC-8310-9B2C626F17AC}"/>
              </a:ext>
            </a:extLst>
          </p:cNvPr>
          <p:cNvSpPr>
            <a:spLocks noGrp="1"/>
          </p:cNvSpPr>
          <p:nvPr>
            <p:ph type="title"/>
          </p:nvPr>
        </p:nvSpPr>
        <p:spPr/>
        <p:txBody>
          <a:bodyPr>
            <a:normAutofit fontScale="90000"/>
          </a:bodyPr>
          <a:lstStyle/>
          <a:p>
            <a:r>
              <a:rPr lang="kk-KZ" b="1" dirty="0">
                <a:solidFill>
                  <a:srgbClr val="FF0000"/>
                </a:solidFill>
                <a:latin typeface="Times New Roman" panose="02020603050405020304" pitchFamily="18" charset="0"/>
                <a:cs typeface="Times New Roman" panose="02020603050405020304" pitchFamily="18" charset="0"/>
              </a:rPr>
              <a:t>Буллинг</a:t>
            </a:r>
            <a:r>
              <a:rPr lang="ru-RU" b="1" dirty="0">
                <a:solidFill>
                  <a:srgbClr val="FF0000"/>
                </a:solidFill>
                <a:latin typeface="Times New Roman" panose="02020603050405020304" pitchFamily="18" charset="0"/>
                <a:cs typeface="Times New Roman" panose="02020603050405020304" pitchFamily="18" charset="0"/>
              </a:rPr>
              <a:t> </a:t>
            </a:r>
            <a:r>
              <a:rPr lang="kk-KZ" b="1" dirty="0">
                <a:solidFill>
                  <a:srgbClr val="FF0000"/>
                </a:solidFill>
                <a:latin typeface="Times New Roman" panose="02020603050405020304" pitchFamily="18" charset="0"/>
                <a:cs typeface="Times New Roman" panose="02020603050405020304" pitchFamily="18" charset="0"/>
              </a:rPr>
              <a:t>құрбандарын қалай білуге болады?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5CB92B7-266D-497A-AB3B-14FFEDFF6D95}"/>
              </a:ext>
            </a:extLst>
          </p:cNvPr>
          <p:cNvSpPr>
            <a:spLocks noGrp="1"/>
          </p:cNvSpPr>
          <p:nvPr>
            <p:ph idx="1"/>
          </p:nvPr>
        </p:nvSpPr>
        <p:spPr>
          <a:xfrm>
            <a:off x="1295401" y="2285999"/>
            <a:ext cx="10385737" cy="3589869"/>
          </a:xfrm>
        </p:spPr>
        <p:txBody>
          <a:bodyPr>
            <a:normAutofit/>
          </a:bodyPr>
          <a:lstStyle/>
          <a:p>
            <a:r>
              <a:rPr lang="kk-KZ" dirty="0">
                <a:solidFill>
                  <a:srgbClr val="7030A0"/>
                </a:solidFill>
              </a:rPr>
              <a:t>-</a:t>
            </a:r>
            <a:r>
              <a:rPr lang="kk-KZ" sz="2800" dirty="0">
                <a:solidFill>
                  <a:srgbClr val="7030A0"/>
                </a:solidFill>
                <a:latin typeface="Times New Roman" panose="02020603050405020304" pitchFamily="18" charset="0"/>
                <a:cs typeface="Times New Roman" panose="02020603050405020304" pitchFamily="18" charset="0"/>
              </a:rPr>
              <a:t>Мектепке барғысы келмейді;</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-Мектептен көңіл-күйі түсіп келеді;</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-Себепсіз жылау:</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-Сыныптастары туралы ештене айтпады;</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-Сыныптастарының үйіне , туған күн кештеріне бармайды;</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 Көп ауырады;</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 Ақша көп сұрайды;</a:t>
            </a:r>
            <a:br>
              <a:rPr lang="kk-KZ" sz="2800" dirty="0">
                <a:solidFill>
                  <a:srgbClr val="7030A0"/>
                </a:solidFill>
                <a:latin typeface="Times New Roman" panose="02020603050405020304" pitchFamily="18" charset="0"/>
                <a:cs typeface="Times New Roman" panose="02020603050405020304" pitchFamily="18" charset="0"/>
              </a:rPr>
            </a:br>
            <a:r>
              <a:rPr lang="kk-KZ" sz="2800" dirty="0">
                <a:solidFill>
                  <a:srgbClr val="7030A0"/>
                </a:solidFill>
                <a:latin typeface="Times New Roman" panose="02020603050405020304" pitchFamily="18" charset="0"/>
                <a:cs typeface="Times New Roman" panose="02020603050405020304" pitchFamily="18" charset="0"/>
              </a:rPr>
              <a:t>- Көп сөйлемейді;</a:t>
            </a:r>
          </a:p>
        </p:txBody>
      </p:sp>
      <p:pic>
        <p:nvPicPr>
          <p:cNvPr id="4" name="Рисунок 3"/>
          <p:cNvPicPr>
            <a:picLocks noChangeAspect="1"/>
          </p:cNvPicPr>
          <p:nvPr/>
        </p:nvPicPr>
        <p:blipFill>
          <a:blip r:embed="rId2"/>
          <a:stretch>
            <a:fillRect/>
          </a:stretch>
        </p:blipFill>
        <p:spPr>
          <a:xfrm>
            <a:off x="9349774" y="2382591"/>
            <a:ext cx="1616739" cy="1698341"/>
          </a:xfrm>
          <a:prstGeom prst="rect">
            <a:avLst/>
          </a:prstGeom>
        </p:spPr>
      </p:pic>
    </p:spTree>
    <p:extLst>
      <p:ext uri="{BB962C8B-B14F-4D97-AF65-F5344CB8AC3E}">
        <p14:creationId xmlns:p14="http://schemas.microsoft.com/office/powerpoint/2010/main" val="204203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071C4E8-2B4F-4B17-8ABC-F1B490DAA011}"/>
              </a:ext>
            </a:extLst>
          </p:cNvPr>
          <p:cNvSpPr>
            <a:spLocks noGrp="1"/>
          </p:cNvSpPr>
          <p:nvPr>
            <p:ph type="title"/>
          </p:nvPr>
        </p:nvSpPr>
        <p:spPr/>
        <p:txBody>
          <a:bodyPr>
            <a:normAutofit fontScale="90000"/>
          </a:bodyPr>
          <a:lstStyle/>
          <a:p>
            <a:r>
              <a:rPr lang="kk-KZ" b="1" dirty="0">
                <a:solidFill>
                  <a:srgbClr val="FF0000"/>
                </a:solidFill>
                <a:latin typeface="Times New Roman" pitchFamily="18" charset="0"/>
                <a:cs typeface="Times New Roman" pitchFamily="18" charset="0"/>
              </a:rPr>
              <a:t>Кибербуллингке не үшін бірден назар аудару керек</a:t>
            </a:r>
            <a:r>
              <a:rPr lang="ru-RU" b="1" dirty="0">
                <a:solidFill>
                  <a:srgbClr val="FF0000"/>
                </a:solidFill>
                <a:latin typeface="Times New Roman" pitchFamily="18" charset="0"/>
                <a:cs typeface="Times New Roman" pitchFamily="18" charset="0"/>
              </a:rPr>
              <a:t>?</a:t>
            </a:r>
            <a:endParaRPr lang="ru-RU" dirty="0">
              <a:solidFill>
                <a:srgbClr val="FF0000"/>
              </a:solidFill>
            </a:endParaRPr>
          </a:p>
        </p:txBody>
      </p:sp>
      <p:sp>
        <p:nvSpPr>
          <p:cNvPr id="3" name="Объект 2">
            <a:extLst>
              <a:ext uri="{FF2B5EF4-FFF2-40B4-BE49-F238E27FC236}">
                <a16:creationId xmlns:a16="http://schemas.microsoft.com/office/drawing/2014/main" xmlns="" id="{B35D4E34-7EC8-4918-BC43-E06BB1C5279D}"/>
              </a:ext>
            </a:extLst>
          </p:cNvPr>
          <p:cNvSpPr>
            <a:spLocks noGrp="1"/>
          </p:cNvSpPr>
          <p:nvPr>
            <p:ph sz="half" idx="1"/>
          </p:nvPr>
        </p:nvSpPr>
        <p:spPr>
          <a:xfrm>
            <a:off x="1107583" y="2531986"/>
            <a:ext cx="5694781" cy="3310128"/>
          </a:xfrm>
        </p:spPr>
        <p:txBody>
          <a:bodyPr>
            <a:normAutofit fontScale="92500"/>
          </a:bodyPr>
          <a:lstStyle/>
          <a:p>
            <a:r>
              <a:rPr lang="kk-KZ" dirty="0">
                <a:solidFill>
                  <a:srgbClr val="7030A0"/>
                </a:solidFill>
                <a:latin typeface="Times New Roman" pitchFamily="18" charset="0"/>
                <a:cs typeface="Times New Roman" pitchFamily="18" charset="0"/>
              </a:rPr>
              <a:t>Қорлап, кемсіту баланы психолигиялық күйзеліске ұшыратады;</a:t>
            </a:r>
            <a:br>
              <a:rPr lang="kk-KZ" dirty="0">
                <a:solidFill>
                  <a:srgbClr val="7030A0"/>
                </a:solidFill>
                <a:latin typeface="Times New Roman" pitchFamily="18" charset="0"/>
                <a:cs typeface="Times New Roman" pitchFamily="18" charset="0"/>
              </a:rPr>
            </a:br>
            <a:r>
              <a:rPr lang="kk-KZ" dirty="0">
                <a:solidFill>
                  <a:srgbClr val="7030A0"/>
                </a:solidFill>
                <a:latin typeface="Times New Roman" pitchFamily="18" charset="0"/>
                <a:cs typeface="Times New Roman" pitchFamily="18" charset="0"/>
              </a:rPr>
              <a:t>Жанын ауыртып, суицидке итермелейді;</a:t>
            </a:r>
            <a:br>
              <a:rPr lang="kk-KZ" dirty="0">
                <a:solidFill>
                  <a:srgbClr val="7030A0"/>
                </a:solidFill>
                <a:latin typeface="Times New Roman" pitchFamily="18" charset="0"/>
                <a:cs typeface="Times New Roman" pitchFamily="18" charset="0"/>
              </a:rPr>
            </a:br>
            <a:r>
              <a:rPr lang="kk-KZ" dirty="0">
                <a:solidFill>
                  <a:srgbClr val="7030A0"/>
                </a:solidFill>
                <a:latin typeface="Times New Roman" pitchFamily="18" charset="0"/>
                <a:cs typeface="Times New Roman" pitchFamily="18" charset="0"/>
              </a:rPr>
              <a:t>Мінезінің өзгеруіне әкеледі;</a:t>
            </a:r>
            <a:br>
              <a:rPr lang="kk-KZ" dirty="0">
                <a:solidFill>
                  <a:srgbClr val="7030A0"/>
                </a:solidFill>
                <a:latin typeface="Times New Roman" pitchFamily="18" charset="0"/>
                <a:cs typeface="Times New Roman" pitchFamily="18" charset="0"/>
              </a:rPr>
            </a:br>
            <a:r>
              <a:rPr lang="kk-KZ" dirty="0">
                <a:solidFill>
                  <a:srgbClr val="7030A0"/>
                </a:solidFill>
                <a:latin typeface="Times New Roman" pitchFamily="18" charset="0"/>
                <a:cs typeface="Times New Roman" pitchFamily="18" charset="0"/>
              </a:rPr>
              <a:t>Ешкім қорлықтың құрбаны болмауы керек;</a:t>
            </a:r>
            <a:br>
              <a:rPr lang="kk-KZ" dirty="0">
                <a:solidFill>
                  <a:srgbClr val="7030A0"/>
                </a:solidFill>
                <a:latin typeface="Times New Roman" pitchFamily="18" charset="0"/>
                <a:cs typeface="Times New Roman" pitchFamily="18" charset="0"/>
              </a:rPr>
            </a:br>
            <a:r>
              <a:rPr lang="kk-KZ" dirty="0">
                <a:solidFill>
                  <a:srgbClr val="7030A0"/>
                </a:solidFill>
                <a:latin typeface="Times New Roman" pitchFamily="18" charset="0"/>
                <a:cs typeface="Times New Roman" pitchFamily="18" charset="0"/>
              </a:rPr>
              <a:t>Әркім өзінің ар-намысын аяққа таптатпауға құқылы;</a:t>
            </a:r>
            <a:br>
              <a:rPr lang="kk-KZ" dirty="0">
                <a:solidFill>
                  <a:srgbClr val="7030A0"/>
                </a:solidFill>
                <a:latin typeface="Times New Roman" pitchFamily="18" charset="0"/>
                <a:cs typeface="Times New Roman" pitchFamily="18" charset="0"/>
              </a:rPr>
            </a:br>
            <a:r>
              <a:rPr lang="kk-KZ" dirty="0">
                <a:solidFill>
                  <a:srgbClr val="7030A0"/>
                </a:solidFill>
                <a:latin typeface="Times New Roman" pitchFamily="18" charset="0"/>
                <a:cs typeface="Times New Roman" pitchFamily="18" charset="0"/>
              </a:rPr>
              <a:t>Ата-ана мен мұғалімдер мұндай қорлықты байқаса, бірден балаға көмектесуі керек.</a:t>
            </a:r>
            <a:endParaRPr lang="kk-KZ" dirty="0">
              <a:solidFill>
                <a:srgbClr val="7030A0"/>
              </a:solidFill>
            </a:endParaRPr>
          </a:p>
        </p:txBody>
      </p:sp>
      <p:pic>
        <p:nvPicPr>
          <p:cNvPr id="6" name="Объект 5">
            <a:extLst>
              <a:ext uri="{FF2B5EF4-FFF2-40B4-BE49-F238E27FC236}">
                <a16:creationId xmlns:a16="http://schemas.microsoft.com/office/drawing/2014/main" xmlns="" id="{3C33F87D-77BC-42D6-BA09-BAE10762821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24422" y="2531986"/>
            <a:ext cx="4490362" cy="2993574"/>
          </a:xfrm>
        </p:spPr>
      </p:pic>
    </p:spTree>
    <p:extLst>
      <p:ext uri="{BB962C8B-B14F-4D97-AF65-F5344CB8AC3E}">
        <p14:creationId xmlns:p14="http://schemas.microsoft.com/office/powerpoint/2010/main" val="113297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DA8910-8A01-40CC-8310-9B2C626F17AC}"/>
              </a:ext>
            </a:extLst>
          </p:cNvPr>
          <p:cNvSpPr>
            <a:spLocks noGrp="1"/>
          </p:cNvSpPr>
          <p:nvPr>
            <p:ph type="title"/>
          </p:nvPr>
        </p:nvSpPr>
        <p:spPr>
          <a:xfrm>
            <a:off x="1063582" y="772732"/>
            <a:ext cx="9252396" cy="978795"/>
          </a:xfrm>
        </p:spPr>
        <p:txBody>
          <a:bodyPr>
            <a:normAutofit/>
          </a:bodyPr>
          <a:lstStyle/>
          <a:p>
            <a:r>
              <a:rPr lang="kk-KZ" b="1" dirty="0">
                <a:solidFill>
                  <a:srgbClr val="FF0000"/>
                </a:solidFill>
                <a:latin typeface="Times New Roman" panose="02020603050405020304" pitchFamily="18" charset="0"/>
                <a:cs typeface="Times New Roman" panose="02020603050405020304" pitchFamily="18" charset="0"/>
              </a:rPr>
              <a:t>Білу қажет</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C5CB92B7-266D-497A-AB3B-14FFEDFF6D95}"/>
              </a:ext>
            </a:extLst>
          </p:cNvPr>
          <p:cNvSpPr>
            <a:spLocks noGrp="1"/>
          </p:cNvSpPr>
          <p:nvPr>
            <p:ph idx="1"/>
          </p:nvPr>
        </p:nvSpPr>
        <p:spPr>
          <a:xfrm>
            <a:off x="1179491" y="1899633"/>
            <a:ext cx="10385737" cy="3589869"/>
          </a:xfrm>
        </p:spPr>
        <p:txBody>
          <a:bodyPr>
            <a:normAutofit lnSpcReduction="10000"/>
          </a:bodyPr>
          <a:lstStyle/>
          <a:p>
            <a:r>
              <a:rPr lang="kk-KZ" sz="2600" dirty="0">
                <a:solidFill>
                  <a:srgbClr val="7030A0"/>
                </a:solidFill>
                <a:latin typeface="Times New Roman" panose="02020603050405020304" pitchFamily="18" charset="0"/>
                <a:cs typeface="Times New Roman" panose="02020603050405020304" pitchFamily="18" charset="0"/>
              </a:rPr>
              <a:t>Сынып ішінде бір , екі дос табу</a:t>
            </a:r>
            <a:r>
              <a:rPr lang="ru-RU" sz="2600" dirty="0">
                <a:solidFill>
                  <a:srgbClr val="7030A0"/>
                </a:solidFill>
                <a:latin typeface="Times New Roman" panose="02020603050405020304" pitchFamily="18" charset="0"/>
                <a:cs typeface="Times New Roman" panose="02020603050405020304" pitchFamily="18" charset="0"/>
              </a:rPr>
              <a:t>;</a:t>
            </a:r>
          </a:p>
          <a:p>
            <a:r>
              <a:rPr lang="kk-KZ" sz="2600" dirty="0">
                <a:solidFill>
                  <a:srgbClr val="7030A0"/>
                </a:solidFill>
                <a:latin typeface="Times New Roman" panose="02020603050405020304" pitchFamily="18" charset="0"/>
                <a:cs typeface="Times New Roman" panose="02020603050405020304" pitchFamily="18" charset="0"/>
              </a:rPr>
              <a:t>Сыныптастарыңмен тіл табуға тырыс;</a:t>
            </a:r>
          </a:p>
          <a:p>
            <a:r>
              <a:rPr lang="kk-KZ" sz="2600" dirty="0">
                <a:solidFill>
                  <a:srgbClr val="7030A0"/>
                </a:solidFill>
                <a:latin typeface="Times New Roman" panose="02020603050405020304" pitchFamily="18" charset="0"/>
                <a:cs typeface="Times New Roman" panose="02020603050405020304" pitchFamily="18" charset="0"/>
              </a:rPr>
              <a:t>Сыныптастарыңды қонаққа шақыр;</a:t>
            </a:r>
          </a:p>
          <a:p>
            <a:r>
              <a:rPr lang="kk-KZ" sz="2600" dirty="0">
                <a:solidFill>
                  <a:srgbClr val="7030A0"/>
                </a:solidFill>
                <a:latin typeface="Times New Roman" panose="02020603050405020304" pitchFamily="18" charset="0"/>
                <a:cs typeface="Times New Roman" panose="02020603050405020304" pitchFamily="18" charset="0"/>
              </a:rPr>
              <a:t>Сыныптастарыңның пікірлерін сыйлауға тырыс;</a:t>
            </a:r>
          </a:p>
          <a:p>
            <a:r>
              <a:rPr lang="kk-KZ" sz="2600" dirty="0">
                <a:solidFill>
                  <a:srgbClr val="7030A0"/>
                </a:solidFill>
                <a:latin typeface="Times New Roman" panose="02020603050405020304" pitchFamily="18" charset="0"/>
                <a:cs typeface="Times New Roman" panose="02020603050405020304" pitchFamily="18" charset="0"/>
              </a:rPr>
              <a:t>Құрдастарыңнан өзіңді жоғары санамауға тырыс;</a:t>
            </a:r>
          </a:p>
          <a:p>
            <a:r>
              <a:rPr lang="kk-KZ" sz="2600" dirty="0">
                <a:solidFill>
                  <a:srgbClr val="7030A0"/>
                </a:solidFill>
                <a:latin typeface="Times New Roman" panose="02020603050405020304" pitchFamily="18" charset="0"/>
                <a:cs typeface="Times New Roman" panose="02020603050405020304" pitchFamily="18" charset="0"/>
              </a:rPr>
              <a:t>Қандай да бір  жағдайларда сен  кінәлі болғанда ,оны мойында;</a:t>
            </a:r>
          </a:p>
          <a:p>
            <a:r>
              <a:rPr lang="kk-KZ" sz="2600" dirty="0">
                <a:solidFill>
                  <a:srgbClr val="7030A0"/>
                </a:solidFill>
                <a:latin typeface="Times New Roman" panose="02020603050405020304" pitchFamily="18" charset="0"/>
                <a:cs typeface="Times New Roman" panose="02020603050405020304" pitchFamily="18" charset="0"/>
              </a:rPr>
              <a:t>Егер сен шын мәнінде қателессең, ол жағдайдан </a:t>
            </a:r>
            <a:r>
              <a:rPr lang="kk-KZ" sz="2600">
                <a:solidFill>
                  <a:srgbClr val="7030A0"/>
                </a:solidFill>
                <a:latin typeface="Times New Roman" panose="02020603050405020304" pitchFamily="18" charset="0"/>
                <a:cs typeface="Times New Roman" panose="02020603050405020304" pitchFamily="18" charset="0"/>
              </a:rPr>
              <a:t>сабақ ал;</a:t>
            </a:r>
            <a:endParaRPr lang="kk-KZ" sz="2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034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5763" y="1648496"/>
            <a:ext cx="10573555" cy="4444213"/>
          </a:xfrm>
        </p:spPr>
        <p:txBody>
          <a:bodyPr>
            <a:normAutofit/>
          </a:bodyPr>
          <a:lstStyle/>
          <a:p>
            <a:endParaRPr lang="kk-KZ" dirty="0">
              <a:solidFill>
                <a:srgbClr val="7030A0"/>
              </a:solidFill>
              <a:latin typeface="Times New Roman" panose="02020603050405020304" pitchFamily="18" charset="0"/>
              <a:cs typeface="Times New Roman" panose="02020603050405020304" pitchFamily="18" charset="0"/>
            </a:endParaRPr>
          </a:p>
          <a:p>
            <a:endParaRPr lang="kk-KZ" dirty="0" smtClean="0">
              <a:solidFill>
                <a:srgbClr val="7030A0"/>
              </a:solidFill>
              <a:latin typeface="Times New Roman" panose="02020603050405020304" pitchFamily="18" charset="0"/>
              <a:cs typeface="Times New Roman" panose="02020603050405020304" pitchFamily="18" charset="0"/>
            </a:endParaRPr>
          </a:p>
          <a:p>
            <a:pPr lvl="0">
              <a:buClr>
                <a:srgbClr val="83992A"/>
              </a:buClr>
            </a:pPr>
            <a:r>
              <a:rPr lang="kk-KZ" sz="2200" dirty="0" smtClean="0">
                <a:solidFill>
                  <a:srgbClr val="7030A0"/>
                </a:solidFill>
                <a:latin typeface="Times New Roman" panose="02020603050405020304" pitchFamily="18" charset="0"/>
                <a:cs typeface="Times New Roman" panose="02020603050405020304" pitchFamily="18" charset="0"/>
              </a:rPr>
              <a:t>«Буллер»  </a:t>
            </a:r>
            <a:r>
              <a:rPr lang="kk-KZ" sz="2200" dirty="0">
                <a:solidFill>
                  <a:srgbClr val="7030A0"/>
                </a:solidFill>
                <a:latin typeface="Times New Roman" panose="02020603050405020304" pitchFamily="18" charset="0"/>
                <a:cs typeface="Times New Roman" panose="02020603050405020304" pitchFamily="18" charset="0"/>
              </a:rPr>
              <a:t>өз әрекеттерінің зардаптарын түсінуі </a:t>
            </a:r>
            <a:r>
              <a:rPr lang="kk-KZ" sz="2200" dirty="0" smtClean="0">
                <a:solidFill>
                  <a:srgbClr val="7030A0"/>
                </a:solidFill>
                <a:latin typeface="Times New Roman" panose="02020603050405020304" pitchFamily="18" charset="0"/>
                <a:cs typeface="Times New Roman" panose="02020603050405020304" pitchFamily="18" charset="0"/>
              </a:rPr>
              <a:t>керек</a:t>
            </a:r>
            <a:r>
              <a:rPr lang="ru-RU" sz="2200" dirty="0" smtClean="0">
                <a:solidFill>
                  <a:srgbClr val="7030A0"/>
                </a:solidFill>
                <a:latin typeface="Times New Roman" panose="02020603050405020304" pitchFamily="18" charset="0"/>
                <a:cs typeface="Times New Roman" panose="02020603050405020304" pitchFamily="18" charset="0"/>
              </a:rPr>
              <a:t>;</a:t>
            </a:r>
            <a:endParaRPr lang="ru-RU" sz="2200" dirty="0">
              <a:solidFill>
                <a:srgbClr val="7030A0"/>
              </a:solidFill>
              <a:latin typeface="Times New Roman" panose="02020603050405020304" pitchFamily="18" charset="0"/>
              <a:cs typeface="Times New Roman" panose="02020603050405020304" pitchFamily="18" charset="0"/>
            </a:endParaRPr>
          </a:p>
          <a:p>
            <a:r>
              <a:rPr lang="kk-KZ" altLang="ru-RU" dirty="0" smtClean="0">
                <a:solidFill>
                  <a:srgbClr val="7030A0"/>
                </a:solidFill>
                <a:latin typeface="Times New Roman" panose="02020603050405020304" pitchFamily="18" charset="0"/>
                <a:cs typeface="Times New Roman" panose="02020603050405020304" pitchFamily="18" charset="0"/>
              </a:rPr>
              <a:t>« Жәбірленуші</a:t>
            </a:r>
            <a:r>
              <a:rPr lang="kk-KZ" altLang="ru-RU" dirty="0">
                <a:solidFill>
                  <a:srgbClr val="7030A0"/>
                </a:solidFill>
                <a:latin typeface="Times New Roman" panose="02020603050405020304" pitchFamily="18" charset="0"/>
                <a:cs typeface="Times New Roman" panose="02020603050405020304" pitchFamily="18" charset="0"/>
              </a:rPr>
              <a:t>» және «булермен» </a:t>
            </a:r>
            <a:r>
              <a:rPr lang="kk-KZ" dirty="0">
                <a:solidFill>
                  <a:srgbClr val="7030A0"/>
                </a:solidFill>
                <a:latin typeface="Times New Roman" panose="02020603050405020304" pitchFamily="18" charset="0"/>
                <a:cs typeface="Times New Roman" panose="02020603050405020304" pitchFamily="18" charset="0"/>
              </a:rPr>
              <a:t>жеке әңгіме жүргізу </a:t>
            </a:r>
            <a:r>
              <a:rPr lang="kk-KZ" dirty="0" smtClean="0">
                <a:solidFill>
                  <a:srgbClr val="7030A0"/>
                </a:solidFill>
                <a:latin typeface="Times New Roman" panose="02020603050405020304" pitchFamily="18" charset="0"/>
                <a:cs typeface="Times New Roman" panose="02020603050405020304" pitchFamily="18" charset="0"/>
              </a:rPr>
              <a:t>керек;</a:t>
            </a:r>
            <a:endParaRPr lang="kk-KZ" dirty="0">
              <a:solidFill>
                <a:srgbClr val="FFC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kk-KZ" dirty="0" smtClean="0">
                <a:solidFill>
                  <a:srgbClr val="7030A0"/>
                </a:solidFill>
                <a:latin typeface="Times New Roman" panose="02020603050405020304" pitchFamily="18" charset="0"/>
                <a:cs typeface="Times New Roman" panose="02020603050405020304" pitchFamily="18" charset="0"/>
              </a:rPr>
              <a:t>«Жәбірленушіден» </a:t>
            </a:r>
            <a:r>
              <a:rPr lang="kk-KZ" dirty="0">
                <a:solidFill>
                  <a:srgbClr val="7030A0"/>
                </a:solidFill>
                <a:latin typeface="Times New Roman" panose="02020603050405020304" pitchFamily="18" charset="0"/>
                <a:cs typeface="Times New Roman" panose="02020603050405020304" pitchFamily="18" charset="0"/>
              </a:rPr>
              <a:t>кешірім сұрау </a:t>
            </a:r>
            <a:r>
              <a:rPr lang="kk-KZ" dirty="0" smtClean="0">
                <a:solidFill>
                  <a:srgbClr val="7030A0"/>
                </a:solidFill>
                <a:latin typeface="Times New Roman" panose="02020603050405020304" pitchFamily="18" charset="0"/>
                <a:cs typeface="Times New Roman" panose="02020603050405020304" pitchFamily="18" charset="0"/>
              </a:rPr>
              <a:t>қажет  ;</a:t>
            </a:r>
            <a:endParaRPr lang="kk-KZ"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kk-KZ" dirty="0">
                <a:solidFill>
                  <a:srgbClr val="7030A0"/>
                </a:solidFill>
                <a:latin typeface="Times New Roman" panose="02020603050405020304" pitchFamily="18" charset="0"/>
                <a:cs typeface="Times New Roman" panose="02020603050405020304" pitchFamily="18" charset="0"/>
              </a:rPr>
              <a:t>Бүлінген және тартып алынған мүлікті </a:t>
            </a:r>
            <a:r>
              <a:rPr lang="kk-KZ" dirty="0" smtClean="0">
                <a:solidFill>
                  <a:srgbClr val="7030A0"/>
                </a:solidFill>
                <a:latin typeface="Times New Roman" panose="02020603050405020304" pitchFamily="18" charset="0"/>
                <a:cs typeface="Times New Roman" panose="02020603050405020304" pitchFamily="18" charset="0"/>
              </a:rPr>
              <a:t>қайтару;</a:t>
            </a:r>
          </a:p>
          <a:p>
            <a:pPr>
              <a:buFont typeface="Wingdings" panose="05000000000000000000" pitchFamily="2" charset="2"/>
              <a:buChar char="§"/>
            </a:pPr>
            <a:r>
              <a:rPr lang="kk-KZ" dirty="0">
                <a:solidFill>
                  <a:srgbClr val="7030A0"/>
                </a:solidFill>
                <a:latin typeface="Times New Roman" panose="02020603050405020304" pitchFamily="18" charset="0"/>
                <a:cs typeface="Times New Roman" panose="02020603050405020304" pitchFamily="18" charset="0"/>
              </a:rPr>
              <a:t>Ата-аналарды хабардар ету және «жәбірленушінің» және «булердің» заңды өкілдерін сынып жетекшісімен, әлеуметтік педагогпен және мектеп психологымен әңгімелесу үшін мектепке </a:t>
            </a:r>
            <a:r>
              <a:rPr lang="kk-KZ" dirty="0" smtClean="0">
                <a:solidFill>
                  <a:srgbClr val="7030A0"/>
                </a:solidFill>
                <a:latin typeface="Times New Roman" panose="02020603050405020304" pitchFamily="18" charset="0"/>
                <a:cs typeface="Times New Roman" panose="02020603050405020304" pitchFamily="18" charset="0"/>
              </a:rPr>
              <a:t>шақыру.</a:t>
            </a:r>
            <a:endParaRPr lang="kk-KZ" dirty="0">
              <a:solidFill>
                <a:srgbClr val="7030A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u-RU" dirty="0"/>
          </a:p>
        </p:txBody>
      </p:sp>
      <p:sp>
        <p:nvSpPr>
          <p:cNvPr id="6" name="Заголовок 5">
            <a:extLst>
              <a:ext uri="{FF2B5EF4-FFF2-40B4-BE49-F238E27FC236}">
                <a16:creationId xmlns:a16="http://schemas.microsoft.com/office/drawing/2014/main" xmlns="" id="{392B2A21-001C-4B65-A7A1-57B58C08B476}"/>
              </a:ext>
            </a:extLst>
          </p:cNvPr>
          <p:cNvSpPr>
            <a:spLocks noGrp="1"/>
          </p:cNvSpPr>
          <p:nvPr>
            <p:ph type="title"/>
          </p:nvPr>
        </p:nvSpPr>
        <p:spPr>
          <a:xfrm>
            <a:off x="1203704" y="722672"/>
            <a:ext cx="6363287" cy="1168878"/>
          </a:xfrm>
        </p:spPr>
        <p:txBody>
          <a:bodyPr/>
          <a:lstStyle/>
          <a:p>
            <a:r>
              <a:rPr lang="kk-KZ" dirty="0">
                <a:solidFill>
                  <a:srgbClr val="FF0000"/>
                </a:solidFill>
                <a:latin typeface="Bahnschrift" panose="020B0502040204020203" pitchFamily="34" charset="0"/>
              </a:rPr>
              <a:t>Салдары:</a:t>
            </a:r>
            <a:endParaRPr lang="ru-RU" dirty="0">
              <a:solidFill>
                <a:srgbClr val="FF0000"/>
              </a:solidFill>
              <a:latin typeface="Bahnschrift" panose="020B0502040204020203" pitchFamily="34" charset="0"/>
            </a:endParaRPr>
          </a:p>
        </p:txBody>
      </p:sp>
      <p:sp>
        <p:nvSpPr>
          <p:cNvPr id="12" name="Rectangle 4">
            <a:extLst>
              <a:ext uri="{FF2B5EF4-FFF2-40B4-BE49-F238E27FC236}">
                <a16:creationId xmlns:a16="http://schemas.microsoft.com/office/drawing/2014/main" xmlns="" id="{AD107B4F-66F3-4DF1-9B9D-C8B2472974F3}"/>
              </a:ext>
            </a:extLst>
          </p:cNvPr>
          <p:cNvSpPr>
            <a:spLocks noChangeArrowheads="1"/>
          </p:cNvSpPr>
          <p:nvPr/>
        </p:nvSpPr>
        <p:spPr bwMode="auto">
          <a:xfrm>
            <a:off x="1203704" y="3678248"/>
            <a:ext cx="7592566" cy="13402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ru-RU" altLang="ru-RU" sz="1100" b="0" i="0" u="none" strike="noStrike" cap="none" normalizeH="0" baseline="0" dirty="0" smtClean="0">
                <a:ln>
                  <a:noFill/>
                </a:ln>
                <a:solidFill>
                  <a:srgbClr val="7030A0"/>
                </a:solidFill>
                <a:effectLst/>
              </a:rPr>
              <a:t> </a:t>
            </a:r>
            <a:endParaRPr kumimoji="0" lang="ru-RU" altLang="ru-RU" sz="1800" b="0" i="0" u="none" strike="noStrike" cap="none" normalizeH="0" baseline="0" dirty="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17154303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445</TotalTime>
  <Words>353</Words>
  <Application>Microsoft Office PowerPoint</Application>
  <PresentationFormat>Широкоэкранный</PresentationFormat>
  <Paragraphs>36</Paragraphs>
  <Slides>11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Bahnschrift</vt:lpstr>
      <vt:lpstr>Calibri</vt:lpstr>
      <vt:lpstr>Garamond</vt:lpstr>
      <vt:lpstr>Times New Roman</vt:lpstr>
      <vt:lpstr>Wingdings</vt:lpstr>
      <vt:lpstr>Натуральные материалы</vt:lpstr>
      <vt:lpstr>Сыныптағы қорлаудың алдын алу.</vt:lpstr>
      <vt:lpstr>Мектептегі қорқыту - бұл не? </vt:lpstr>
      <vt:lpstr>Буллинг (bully - қорқыту етістігінен шыққан) - адамға қарсы тұрақты (физикалық және/немесе психологиялық террор) </vt:lpstr>
      <vt:lpstr>Презентация PowerPoint</vt:lpstr>
      <vt:lpstr>Презентация PowerPoint</vt:lpstr>
      <vt:lpstr>Буллинг құрбандарын қалай білуге болады?</vt:lpstr>
      <vt:lpstr>Кибербуллингке не үшін бірден назар аудару керек?</vt:lpstr>
      <vt:lpstr>Білу қажет</vt:lpstr>
      <vt:lpstr>Салдары:</vt:lpstr>
      <vt:lpstr>Ата-аналар білуі тиіс сақтық шаралары</vt:lpstr>
      <vt:lpstr>Бірге қорқытуға ЖОҚ айтайық!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буллинга в классе</dc:title>
  <dc:creator>Ерёмина С.С.</dc:creator>
  <cp:lastModifiedBy>User</cp:lastModifiedBy>
  <cp:revision>36</cp:revision>
  <dcterms:created xsi:type="dcterms:W3CDTF">2021-04-24T00:37:12Z</dcterms:created>
  <dcterms:modified xsi:type="dcterms:W3CDTF">2022-03-13T15:41:40Z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1155635</vt:lpwstr>
  </property>
  <property fmtid="{D5CDD505-2E9C-101B-9397-08002B2CF9AE}" pid="3" name="NXPowerLiteSettings">
    <vt:lpwstr>F6000400038000</vt:lpwstr>
  </property>
  <property fmtid="{D5CDD505-2E9C-101B-9397-08002B2CF9AE}" pid="4" name="NXPowerLiteVersion">
    <vt:lpwstr>D4.3.1</vt:lpwstr>
  </property>
</Properties>
</file>