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2" r:id="rId3"/>
    <p:sldId id="264" r:id="rId4"/>
    <p:sldId id="260" r:id="rId5"/>
    <p:sldId id="265" r:id="rId6"/>
  </p:sldIdLst>
  <p:sldSz cx="9144000" cy="6858000" type="screen4x3"/>
  <p:notesSz cx="6858000" cy="9144000"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6023"/>
    <a:srgbClr val="F29000"/>
    <a:srgbClr val="DE6129"/>
    <a:srgbClr val="FFFFFF"/>
    <a:srgbClr val="3399FF"/>
    <a:srgbClr val="04374A"/>
    <a:srgbClr val="666699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84583" autoAdjust="0"/>
  </p:normalViewPr>
  <p:slideViewPr>
    <p:cSldViewPr>
      <p:cViewPr varScale="1">
        <p:scale>
          <a:sx n="61" d="100"/>
          <a:sy n="61" d="100"/>
        </p:scale>
        <p:origin x="9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998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3384" y="0"/>
            <a:ext cx="6517232" cy="1368152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/>
              <a:t>Образец</a:t>
            </a:r>
            <a:r>
              <a:rPr lang="en-US" dirty="0"/>
              <a:t> </a:t>
            </a:r>
            <a:r>
              <a:rPr lang="ru-RU" dirty="0"/>
              <a:t>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483768" y="45855"/>
            <a:ext cx="6480720" cy="13366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2"/>
          <p:cNvSpPr>
            <a:spLocks noGrp="1"/>
          </p:cNvSpPr>
          <p:nvPr>
            <p:ph idx="1"/>
          </p:nvPr>
        </p:nvSpPr>
        <p:spPr>
          <a:xfrm>
            <a:off x="251520" y="1988840"/>
            <a:ext cx="8640960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45855"/>
            <a:ext cx="6480720" cy="13366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88840"/>
            <a:ext cx="8640960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3384" y="1628800"/>
            <a:ext cx="7363072" cy="4464496"/>
          </a:xfrm>
        </p:spPr>
        <p:txBody>
          <a:bodyPr>
            <a:noAutofit/>
          </a:bodyPr>
          <a:lstStyle/>
          <a:p>
            <a:r>
              <a:rPr lang="kk-KZ" sz="1600" b="1" dirty="0">
                <a:solidFill>
                  <a:schemeClr val="tx2"/>
                </a:solidFill>
              </a:rPr>
              <a:t> </a:t>
            </a:r>
            <a:br>
              <a:rPr lang="kk-KZ" sz="1600" b="1" dirty="0">
                <a:solidFill>
                  <a:schemeClr val="tx2"/>
                </a:solidFill>
              </a:rPr>
            </a:br>
            <a:br>
              <a:rPr lang="kk-KZ" sz="3600" i="1" dirty="0">
                <a:solidFill>
                  <a:srgbClr val="C00000"/>
                </a:solidFill>
              </a:rPr>
            </a:br>
            <a:r>
              <a:rPr lang="kk-KZ" sz="3600" i="1" dirty="0">
                <a:solidFill>
                  <a:srgbClr val="C00000"/>
                </a:solidFill>
              </a:rPr>
              <a:t>Емтиханға дайындық кезіндегі ата-аналардың көмегі</a:t>
            </a:r>
            <a:br>
              <a:rPr lang="kk-KZ" sz="3600" i="1" dirty="0">
                <a:solidFill>
                  <a:srgbClr val="C00000"/>
                </a:solidFill>
              </a:rPr>
            </a:br>
            <a:r>
              <a:rPr lang="kk-KZ" sz="3600" i="1" dirty="0">
                <a:solidFill>
                  <a:srgbClr val="C00000"/>
                </a:solidFill>
              </a:rPr>
              <a:t>9-сынып</a:t>
            </a:r>
            <a:br>
              <a:rPr lang="kk-KZ" sz="3600" dirty="0">
                <a:solidFill>
                  <a:srgbClr val="C00000"/>
                </a:solidFill>
              </a:rPr>
            </a:br>
            <a:br>
              <a:rPr lang="kk-KZ" sz="3600" dirty="0">
                <a:solidFill>
                  <a:srgbClr val="C00000"/>
                </a:solidFill>
              </a:rPr>
            </a:br>
            <a:br>
              <a:rPr lang="kk-KZ" sz="3600" dirty="0">
                <a:solidFill>
                  <a:srgbClr val="C00000"/>
                </a:solidFill>
              </a:rPr>
            </a:br>
            <a:r>
              <a:rPr lang="kk-KZ" sz="3600" dirty="0">
                <a:solidFill>
                  <a:srgbClr val="C00000"/>
                </a:solidFill>
              </a:rPr>
              <a:t>                              </a:t>
            </a:r>
            <a:br>
              <a:rPr lang="kk-KZ" sz="3600" dirty="0">
                <a:solidFill>
                  <a:srgbClr val="C00000"/>
                </a:solidFill>
              </a:rPr>
            </a:br>
            <a:br>
              <a:rPr lang="kk-KZ" sz="3600" dirty="0">
                <a:solidFill>
                  <a:srgbClr val="C00000"/>
                </a:solidFill>
              </a:rPr>
            </a:br>
            <a:br>
              <a:rPr lang="kk-KZ" sz="3600" dirty="0">
                <a:solidFill>
                  <a:srgbClr val="C00000"/>
                </a:solidFill>
              </a:rPr>
            </a:br>
            <a:br>
              <a:rPr lang="kk-KZ" sz="3600" dirty="0">
                <a:solidFill>
                  <a:srgbClr val="C00000"/>
                </a:solidFill>
              </a:rPr>
            </a:br>
            <a:r>
              <a:rPr lang="kk-KZ" sz="2000" dirty="0">
                <a:solidFill>
                  <a:srgbClr val="C00000"/>
                </a:solidFill>
              </a:rPr>
              <a:t>Өскемен қ. педагог-психологтар қауымдастығы</a:t>
            </a:r>
            <a:br>
              <a:rPr lang="kk-KZ" sz="2000" dirty="0">
                <a:solidFill>
                  <a:srgbClr val="04374A"/>
                </a:solidFill>
              </a:rPr>
            </a:br>
            <a:br>
              <a:rPr lang="kk-KZ" sz="2000" dirty="0">
                <a:solidFill>
                  <a:srgbClr val="04374A"/>
                </a:solidFill>
              </a:rPr>
            </a:br>
            <a:br>
              <a:rPr lang="kk-KZ" sz="2000" dirty="0">
                <a:solidFill>
                  <a:srgbClr val="04374A"/>
                </a:solidFill>
              </a:rPr>
            </a:br>
            <a:endParaRPr lang="ru-RU" sz="2000" b="1" dirty="0">
              <a:solidFill>
                <a:srgbClr val="0437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ru-RU" sz="2800" dirty="0">
                <a:solidFill>
                  <a:srgbClr val="FF0000"/>
                </a:solidFill>
              </a:rPr>
            </a:b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>
                <a:solidFill>
                  <a:srgbClr val="00B050"/>
                </a:solidFill>
              </a:rPr>
              <a:t>АТА-АНАЛАРҒА АРНАЛҒАН ЖАДЫНАМА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772816"/>
            <a:ext cx="8640960" cy="4752528"/>
          </a:xfrm>
        </p:spPr>
        <p:txBody>
          <a:bodyPr>
            <a:normAutofit/>
          </a:bodyPr>
          <a:lstStyle/>
          <a:p>
            <a:r>
              <a:rPr lang="ru-RU" sz="2000" dirty="0"/>
              <a:t>9-сынып </a:t>
            </a:r>
            <a:r>
              <a:rPr lang="ru-RU" sz="2000" dirty="0" err="1"/>
              <a:t>оқушыларына</a:t>
            </a:r>
            <a:r>
              <a:rPr lang="ru-RU" sz="2000" dirty="0"/>
              <a:t> </a:t>
            </a:r>
            <a:r>
              <a:rPr lang="ru-RU" sz="2000" dirty="0" err="1"/>
              <a:t>арналған</a:t>
            </a:r>
            <a:r>
              <a:rPr lang="ru-RU" sz="2000" dirty="0"/>
              <a:t> </a:t>
            </a:r>
            <a:r>
              <a:rPr lang="ru-RU" sz="2000" dirty="0" err="1"/>
              <a:t>емтихандар</a:t>
            </a:r>
            <a:r>
              <a:rPr lang="ru-RU" sz="2000" dirty="0"/>
              <a:t> – 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олар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бұрын</a:t>
            </a:r>
            <a:r>
              <a:rPr lang="ru-RU" sz="2000" dirty="0"/>
              <a:t> </a:t>
            </a:r>
            <a:r>
              <a:rPr lang="ru-RU" sz="2000" dirty="0" err="1"/>
              <a:t>кездестірмеген</a:t>
            </a:r>
            <a:r>
              <a:rPr lang="ru-RU" sz="2000" dirty="0"/>
              <a:t> </a:t>
            </a:r>
            <a:r>
              <a:rPr lang="ru-RU" sz="2000" dirty="0" err="1"/>
              <a:t>жаңа</a:t>
            </a:r>
            <a:r>
              <a:rPr lang="ru-RU" sz="2000" dirty="0"/>
              <a:t> </a:t>
            </a:r>
            <a:r>
              <a:rPr lang="ru-RU" sz="2000" dirty="0" err="1"/>
              <a:t>нәрсе</a:t>
            </a:r>
            <a:r>
              <a:rPr lang="ru-RU" sz="2000" dirty="0"/>
              <a:t> . 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жағдайда</a:t>
            </a:r>
            <a:r>
              <a:rPr lang="ru-RU" sz="2000" dirty="0"/>
              <a:t> </a:t>
            </a:r>
            <a:r>
              <a:rPr lang="ru-RU" sz="2000" dirty="0" err="1"/>
              <a:t>балаларға</a:t>
            </a:r>
            <a:r>
              <a:rPr lang="ru-RU" sz="2000" dirty="0"/>
              <a:t> </a:t>
            </a:r>
            <a:r>
              <a:rPr lang="ru-RU" sz="2000" dirty="0" err="1"/>
              <a:t>психологиялық</a:t>
            </a:r>
            <a:r>
              <a:rPr lang="ru-RU" sz="2000" dirty="0"/>
              <a:t> </a:t>
            </a:r>
            <a:r>
              <a:rPr lang="ru-RU" sz="2000" dirty="0" err="1"/>
              <a:t>көмек</a:t>
            </a:r>
            <a:r>
              <a:rPr lang="ru-RU" sz="2000" dirty="0"/>
              <a:t> пен </a:t>
            </a:r>
            <a:r>
              <a:rPr lang="ru-RU" sz="2000" dirty="0" err="1"/>
              <a:t>ата-аналардың</a:t>
            </a:r>
            <a:r>
              <a:rPr lang="ru-RU" sz="2000" dirty="0"/>
              <a:t> </a:t>
            </a:r>
            <a:r>
              <a:rPr lang="ru-RU" sz="2000" dirty="0" err="1"/>
              <a:t>қолдауы</a:t>
            </a:r>
            <a:r>
              <a:rPr lang="ru-RU" sz="2000" dirty="0"/>
              <a:t> </a:t>
            </a:r>
            <a:r>
              <a:rPr lang="ru-RU" sz="2000" dirty="0" err="1"/>
              <a:t>қажет</a:t>
            </a:r>
            <a:r>
              <a:rPr lang="ru-RU" sz="2000" dirty="0"/>
              <a:t> </a:t>
            </a:r>
            <a:r>
              <a:rPr lang="ru-RU" sz="2000" dirty="0" err="1"/>
              <a:t>екені</a:t>
            </a:r>
            <a:r>
              <a:rPr lang="ru-RU" sz="2000" dirty="0"/>
              <a:t> </a:t>
            </a:r>
            <a:r>
              <a:rPr lang="ru-RU" sz="2000" dirty="0" err="1"/>
              <a:t>анық</a:t>
            </a:r>
            <a:r>
              <a:rPr lang="ru-RU" sz="2000" dirty="0"/>
              <a:t>. 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ұсыныстар</a:t>
            </a:r>
            <a:r>
              <a:rPr lang="ru-RU" sz="2000" dirty="0"/>
              <a:t> </a:t>
            </a:r>
            <a:r>
              <a:rPr lang="ru-RU" sz="2000" dirty="0" err="1"/>
              <a:t>Сіздің</a:t>
            </a:r>
            <a:r>
              <a:rPr lang="ru-RU" sz="2000" dirty="0"/>
              <a:t> </a:t>
            </a:r>
            <a:r>
              <a:rPr lang="ru-RU" sz="2000" dirty="0" err="1"/>
              <a:t>балаларыңызды</a:t>
            </a:r>
            <a:r>
              <a:rPr lang="ru-RU" sz="2000" dirty="0"/>
              <a:t> </a:t>
            </a:r>
            <a:r>
              <a:rPr lang="ru-RU" sz="2000" dirty="0" err="1"/>
              <a:t>сауатты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тиімді</a:t>
            </a:r>
            <a:r>
              <a:rPr lang="ru-RU" sz="2000" dirty="0"/>
              <a:t> </a:t>
            </a:r>
            <a:r>
              <a:rPr lang="ru-RU" sz="2000" dirty="0" err="1"/>
              <a:t>қолдауға</a:t>
            </a:r>
            <a:r>
              <a:rPr lang="ru-RU" sz="2000" dirty="0"/>
              <a:t> </a:t>
            </a:r>
            <a:r>
              <a:rPr lang="ru-RU" sz="2000" dirty="0" err="1"/>
              <a:t>көмектеседі</a:t>
            </a:r>
            <a:endParaRPr lang="ru-RU" sz="2000" dirty="0"/>
          </a:p>
          <a:p>
            <a:r>
              <a:rPr lang="ru-RU" sz="2000" dirty="0" err="1">
                <a:solidFill>
                  <a:srgbClr val="7030A0"/>
                </a:solidFill>
              </a:rPr>
              <a:t>Психологиялық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қолдау</a:t>
            </a:r>
            <a:r>
              <a:rPr lang="ru-RU" sz="2000" dirty="0">
                <a:solidFill>
                  <a:srgbClr val="7030A0"/>
                </a:solidFill>
              </a:rPr>
              <a:t> - </a:t>
            </a:r>
            <a:r>
              <a:rPr lang="ru-RU" sz="2000" dirty="0" err="1">
                <a:solidFill>
                  <a:srgbClr val="7030A0"/>
                </a:solidFill>
              </a:rPr>
              <a:t>сіздің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балаңыздың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емтихан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тапсырудағы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жетістігін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анықтайтын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маңызды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факторлардың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бірі</a:t>
            </a:r>
            <a:r>
              <a:rPr lang="ru-RU" sz="2000" dirty="0">
                <a:solidFill>
                  <a:srgbClr val="7030A0"/>
                </a:solidFill>
              </a:rPr>
              <a:t>. </a:t>
            </a:r>
            <a:r>
              <a:rPr lang="ru-RU" sz="2000" dirty="0" err="1">
                <a:solidFill>
                  <a:srgbClr val="7030A0"/>
                </a:solidFill>
              </a:rPr>
              <a:t>Түлекті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қалай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қолдау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керек</a:t>
            </a:r>
            <a:r>
              <a:rPr lang="ru-RU" sz="2000" dirty="0">
                <a:solidFill>
                  <a:srgbClr val="7030A0"/>
                </a:solidFill>
              </a:rPr>
              <a:t>?</a:t>
            </a:r>
          </a:p>
          <a:p>
            <a:r>
              <a:rPr lang="ru-RU" sz="2000" dirty="0">
                <a:solidFill>
                  <a:srgbClr val="7030A0"/>
                </a:solidFill>
              </a:rPr>
              <a:t>Баланы </a:t>
            </a:r>
            <a:r>
              <a:rPr lang="ru-RU" sz="2000" dirty="0" err="1">
                <a:solidFill>
                  <a:srgbClr val="7030A0"/>
                </a:solidFill>
              </a:rPr>
              <a:t>қолдау-оған</a:t>
            </a:r>
            <a:r>
              <a:rPr lang="ru-RU" sz="2000" dirty="0">
                <a:solidFill>
                  <a:srgbClr val="7030A0"/>
                </a:solidFill>
              </a:rPr>
              <a:t> сену. </a:t>
            </a:r>
            <a:r>
              <a:rPr lang="ru-RU" sz="2000" dirty="0" err="1">
                <a:solidFill>
                  <a:srgbClr val="7030A0"/>
                </a:solidFill>
              </a:rPr>
              <a:t>Қолдау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адамның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өзі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үшін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маңызды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деп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санайтындардың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қолдауымен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өмірлік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қиындықтарды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жеңу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қабілетіне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деген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сенімге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негізделген</a:t>
            </a:r>
            <a:r>
              <a:rPr lang="ru-RU" sz="2000" dirty="0">
                <a:solidFill>
                  <a:srgbClr val="7030A0"/>
                </a:solidFill>
              </a:rPr>
              <a:t>.</a:t>
            </a:r>
          </a:p>
          <a:p>
            <a:r>
              <a:rPr lang="ru-RU" sz="2000" dirty="0" err="1">
                <a:solidFill>
                  <a:srgbClr val="7030A0"/>
                </a:solidFill>
              </a:rPr>
              <a:t>Балаларды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қолдайтын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сөздер</a:t>
            </a:r>
            <a:r>
              <a:rPr lang="ru-RU" sz="2000" dirty="0">
                <a:solidFill>
                  <a:srgbClr val="7030A0"/>
                </a:solidFill>
              </a:rPr>
              <a:t> бар, </a:t>
            </a:r>
            <a:r>
              <a:rPr lang="ru-RU" sz="2000" dirty="0" err="1">
                <a:solidFill>
                  <a:srgbClr val="7030A0"/>
                </a:solidFill>
              </a:rPr>
              <a:t>мысалы</a:t>
            </a:r>
            <a:r>
              <a:rPr lang="ru-RU" sz="2000" dirty="0">
                <a:solidFill>
                  <a:srgbClr val="7030A0"/>
                </a:solidFill>
              </a:rPr>
              <a:t>:" мен </a:t>
            </a:r>
            <a:r>
              <a:rPr lang="ru-RU" sz="2000" dirty="0" err="1">
                <a:solidFill>
                  <a:srgbClr val="7030A0"/>
                </a:solidFill>
              </a:rPr>
              <a:t>сенің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бәрін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жақсы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жасайтындығыңа</a:t>
            </a:r>
            <a:r>
              <a:rPr lang="ru-RU" sz="2000" dirty="0">
                <a:solidFill>
                  <a:srgbClr val="7030A0"/>
                </a:solidFill>
              </a:rPr>
              <a:t>  </a:t>
            </a:r>
            <a:r>
              <a:rPr lang="ru-RU" sz="2000" dirty="0" err="1">
                <a:solidFill>
                  <a:srgbClr val="7030A0"/>
                </a:solidFill>
              </a:rPr>
              <a:t>сенімдімін</a:t>
            </a:r>
            <a:r>
              <a:rPr lang="ru-RU" sz="2000" dirty="0">
                <a:solidFill>
                  <a:srgbClr val="7030A0"/>
                </a:solidFill>
              </a:rPr>
              <a:t>","</a:t>
            </a:r>
            <a:r>
              <a:rPr lang="ru-RU" sz="2000" dirty="0" err="1">
                <a:solidFill>
                  <a:srgbClr val="7030A0"/>
                </a:solidFill>
              </a:rPr>
              <a:t>сенің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қолыңнан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келеді</a:t>
            </a:r>
            <a:r>
              <a:rPr lang="ru-RU" sz="2000" dirty="0">
                <a:solidFill>
                  <a:srgbClr val="7030A0"/>
                </a:solidFill>
              </a:rPr>
              <a:t>». </a:t>
            </a:r>
          </a:p>
        </p:txBody>
      </p:sp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83768" y="45855"/>
            <a:ext cx="6480720" cy="1220517"/>
          </a:xfrm>
        </p:spPr>
        <p:txBody>
          <a:bodyPr>
            <a:noAutofit/>
          </a:bodyPr>
          <a:lstStyle/>
          <a:p>
            <a:r>
              <a:rPr lang="ru-RU" sz="2800" dirty="0" err="1">
                <a:solidFill>
                  <a:srgbClr val="F29000"/>
                </a:solidFill>
              </a:rPr>
              <a:t>Сонымен</a:t>
            </a:r>
            <a:r>
              <a:rPr lang="ru-RU" sz="2800" dirty="0">
                <a:solidFill>
                  <a:srgbClr val="F29000"/>
                </a:solidFill>
              </a:rPr>
              <a:t>, </a:t>
            </a:r>
            <a:r>
              <a:rPr lang="ru-RU" sz="2800" dirty="0" err="1">
                <a:solidFill>
                  <a:srgbClr val="F29000"/>
                </a:solidFill>
              </a:rPr>
              <a:t>баланы</a:t>
            </a:r>
            <a:r>
              <a:rPr lang="ru-RU" sz="2800" dirty="0">
                <a:solidFill>
                  <a:srgbClr val="F29000"/>
                </a:solidFill>
              </a:rPr>
              <a:t> </a:t>
            </a:r>
            <a:r>
              <a:rPr lang="ru-RU" sz="2800" dirty="0" err="1">
                <a:solidFill>
                  <a:srgbClr val="F29000"/>
                </a:solidFill>
              </a:rPr>
              <a:t>қолдау</a:t>
            </a:r>
            <a:r>
              <a:rPr lang="ru-RU" sz="2800" dirty="0">
                <a:solidFill>
                  <a:srgbClr val="F29000"/>
                </a:solidFill>
              </a:rPr>
              <a:t> </a:t>
            </a:r>
            <a:r>
              <a:rPr lang="ru-RU" sz="2800" dirty="0" err="1">
                <a:solidFill>
                  <a:srgbClr val="F29000"/>
                </a:solidFill>
              </a:rPr>
              <a:t>үшін</a:t>
            </a:r>
            <a:r>
              <a:rPr lang="ru-RU" sz="2800" dirty="0">
                <a:solidFill>
                  <a:srgbClr val="F29000"/>
                </a:solidFill>
              </a:rPr>
              <a:t> </a:t>
            </a:r>
            <a:r>
              <a:rPr lang="ru-RU" sz="2800" dirty="0" err="1">
                <a:solidFill>
                  <a:srgbClr val="F29000"/>
                </a:solidFill>
              </a:rPr>
              <a:t>сізге</a:t>
            </a:r>
            <a:r>
              <a:rPr lang="ru-RU" sz="2800" dirty="0">
                <a:solidFill>
                  <a:srgbClr val="F29000"/>
                </a:solidFill>
              </a:rPr>
              <a:t>:</a:t>
            </a:r>
          </a:p>
        </p:txBody>
      </p:sp>
      <p:sp>
        <p:nvSpPr>
          <p:cNvPr id="25" name="Rectangle 254"/>
          <p:cNvSpPr>
            <a:spLocks noChangeArrowheads="1"/>
          </p:cNvSpPr>
          <p:nvPr/>
        </p:nvSpPr>
        <p:spPr bwMode="gray">
          <a:xfrm rot="3419336">
            <a:off x="913894" y="4924309"/>
            <a:ext cx="479425" cy="520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6" name="Text Box 255"/>
          <p:cNvSpPr txBox="1">
            <a:spLocks noChangeArrowheads="1"/>
          </p:cNvSpPr>
          <p:nvPr/>
        </p:nvSpPr>
        <p:spPr bwMode="gray">
          <a:xfrm>
            <a:off x="960606" y="4901403"/>
            <a:ext cx="54191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4</a:t>
            </a:r>
          </a:p>
        </p:txBody>
      </p:sp>
      <p:sp>
        <p:nvSpPr>
          <p:cNvPr id="28" name="Rectangle 257"/>
          <p:cNvSpPr>
            <a:spLocks noChangeArrowheads="1"/>
          </p:cNvSpPr>
          <p:nvPr/>
        </p:nvSpPr>
        <p:spPr bwMode="gray">
          <a:xfrm rot="3419336">
            <a:off x="957563" y="2316996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rgbClr val="FF0000"/>
              </a:solidFill>
            </a:endParaRPr>
          </a:p>
        </p:txBody>
      </p:sp>
      <p:sp>
        <p:nvSpPr>
          <p:cNvPr id="29" name="Text Box 258"/>
          <p:cNvSpPr txBox="1">
            <a:spLocks noChangeArrowheads="1"/>
          </p:cNvSpPr>
          <p:nvPr/>
        </p:nvSpPr>
        <p:spPr bwMode="gray">
          <a:xfrm>
            <a:off x="1979714" y="2274387"/>
            <a:ext cx="6367846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400" dirty="0"/>
              <a:t> </a:t>
            </a:r>
            <a:r>
              <a:rPr lang="ru-RU" sz="2400" dirty="0" err="1">
                <a:solidFill>
                  <a:srgbClr val="3399FF"/>
                </a:solidFill>
              </a:rPr>
              <a:t>баланың</a:t>
            </a:r>
            <a:r>
              <a:rPr lang="ru-RU" sz="2400" dirty="0">
                <a:solidFill>
                  <a:srgbClr val="3399FF"/>
                </a:solidFill>
              </a:rPr>
              <a:t> </a:t>
            </a:r>
            <a:r>
              <a:rPr lang="ru-RU" sz="2400" dirty="0" err="1">
                <a:solidFill>
                  <a:srgbClr val="3399FF"/>
                </a:solidFill>
              </a:rPr>
              <a:t>күшті</a:t>
            </a:r>
            <a:r>
              <a:rPr lang="ru-RU" sz="2400" dirty="0">
                <a:solidFill>
                  <a:srgbClr val="3399FF"/>
                </a:solidFill>
              </a:rPr>
              <a:t> </a:t>
            </a:r>
            <a:r>
              <a:rPr lang="ru-RU" sz="2400" dirty="0" err="1">
                <a:solidFill>
                  <a:srgbClr val="3399FF"/>
                </a:solidFill>
              </a:rPr>
              <a:t>жақтарына</a:t>
            </a:r>
            <a:r>
              <a:rPr lang="ru-RU" sz="2400" dirty="0">
                <a:solidFill>
                  <a:srgbClr val="3399FF"/>
                </a:solidFill>
              </a:rPr>
              <a:t> </a:t>
            </a:r>
            <a:r>
              <a:rPr lang="ru-RU" sz="2400" dirty="0" err="1">
                <a:solidFill>
                  <a:srgbClr val="3399FF"/>
                </a:solidFill>
              </a:rPr>
              <a:t>сүйену</a:t>
            </a:r>
            <a:r>
              <a:rPr lang="ru-RU" sz="2400" dirty="0">
                <a:solidFill>
                  <a:srgbClr val="3399FF"/>
                </a:solidFill>
              </a:rPr>
              <a:t> </a:t>
            </a:r>
            <a:endParaRPr lang="en-US" sz="2400" dirty="0">
              <a:solidFill>
                <a:srgbClr val="3399FF"/>
              </a:solidFill>
            </a:endParaRPr>
          </a:p>
          <a:p>
            <a:pPr eaLnBrk="0" hangingPunct="0"/>
            <a:endParaRPr lang="en-US" sz="2400" dirty="0">
              <a:solidFill>
                <a:srgbClr val="3399FF"/>
              </a:solidFill>
              <a:latin typeface="Arial" charset="0"/>
            </a:endParaRPr>
          </a:p>
        </p:txBody>
      </p:sp>
      <p:sp>
        <p:nvSpPr>
          <p:cNvPr id="30" name="Text Box 259"/>
          <p:cNvSpPr txBox="1">
            <a:spLocks noChangeArrowheads="1"/>
          </p:cNvSpPr>
          <p:nvPr/>
        </p:nvSpPr>
        <p:spPr bwMode="gray">
          <a:xfrm>
            <a:off x="1036270" y="2274387"/>
            <a:ext cx="50675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1</a:t>
            </a:r>
          </a:p>
        </p:txBody>
      </p:sp>
      <p:sp>
        <p:nvSpPr>
          <p:cNvPr id="32" name="Rectangle 261"/>
          <p:cNvSpPr>
            <a:spLocks noChangeArrowheads="1"/>
          </p:cNvSpPr>
          <p:nvPr/>
        </p:nvSpPr>
        <p:spPr bwMode="gray">
          <a:xfrm rot="3419336">
            <a:off x="962950" y="3211535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3" name="Text Box 262"/>
          <p:cNvSpPr txBox="1">
            <a:spLocks noChangeArrowheads="1"/>
          </p:cNvSpPr>
          <p:nvPr/>
        </p:nvSpPr>
        <p:spPr bwMode="gray">
          <a:xfrm>
            <a:off x="960605" y="3212355"/>
            <a:ext cx="63171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2</a:t>
            </a:r>
          </a:p>
        </p:txBody>
      </p:sp>
      <p:sp>
        <p:nvSpPr>
          <p:cNvPr id="35" name="Rectangle 264"/>
          <p:cNvSpPr>
            <a:spLocks noChangeArrowheads="1"/>
          </p:cNvSpPr>
          <p:nvPr/>
        </p:nvSpPr>
        <p:spPr bwMode="gray">
          <a:xfrm rot="3419336">
            <a:off x="949304" y="4086488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6" name="Text Box 265"/>
          <p:cNvSpPr txBox="1">
            <a:spLocks noChangeArrowheads="1"/>
          </p:cNvSpPr>
          <p:nvPr/>
        </p:nvSpPr>
        <p:spPr bwMode="gray">
          <a:xfrm>
            <a:off x="1050572" y="4123827"/>
            <a:ext cx="37860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3</a:t>
            </a:r>
            <a:r>
              <a:rPr lang="kk-KZ" sz="2400" b="1" dirty="0">
                <a:solidFill>
                  <a:srgbClr val="FFFFFF"/>
                </a:solidFill>
                <a:latin typeface="Arial" charset="0"/>
              </a:rPr>
              <a:t>        </a:t>
            </a:r>
            <a:endParaRPr lang="en-US" sz="24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38" name="Rectangle 267"/>
          <p:cNvSpPr>
            <a:spLocks noChangeArrowheads="1"/>
          </p:cNvSpPr>
          <p:nvPr/>
        </p:nvSpPr>
        <p:spPr bwMode="ltGray">
          <a:xfrm rot="3419336">
            <a:off x="1003693" y="5878012"/>
            <a:ext cx="479425" cy="520700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100000">
                <a:srgbClr val="9900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0099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9" name="Text Box 268"/>
          <p:cNvSpPr txBox="1">
            <a:spLocks noChangeArrowheads="1"/>
          </p:cNvSpPr>
          <p:nvPr/>
        </p:nvSpPr>
        <p:spPr bwMode="gray">
          <a:xfrm>
            <a:off x="1189016" y="593558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5</a:t>
            </a:r>
          </a:p>
        </p:txBody>
      </p:sp>
      <p:sp>
        <p:nvSpPr>
          <p:cNvPr id="40" name="Text Box 269"/>
          <p:cNvSpPr txBox="1">
            <a:spLocks noChangeArrowheads="1"/>
          </p:cNvSpPr>
          <p:nvPr/>
        </p:nvSpPr>
        <p:spPr bwMode="gray">
          <a:xfrm>
            <a:off x="2123727" y="3105384"/>
            <a:ext cx="648072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400" dirty="0" err="1">
                <a:solidFill>
                  <a:srgbClr val="3399FF"/>
                </a:solidFill>
              </a:rPr>
              <a:t>балаңызды</a:t>
            </a:r>
            <a:r>
              <a:rPr lang="ru-RU" sz="2400" dirty="0">
                <a:solidFill>
                  <a:srgbClr val="3399FF"/>
                </a:solidFill>
              </a:rPr>
              <a:t> </a:t>
            </a:r>
            <a:r>
              <a:rPr lang="ru-RU" sz="2400" dirty="0" err="1">
                <a:solidFill>
                  <a:srgbClr val="3399FF"/>
                </a:solidFill>
              </a:rPr>
              <a:t>қолдау</a:t>
            </a:r>
            <a:endParaRPr lang="en-US" sz="2400" dirty="0">
              <a:solidFill>
                <a:srgbClr val="3399FF"/>
              </a:solidFill>
            </a:endParaRPr>
          </a:p>
        </p:txBody>
      </p:sp>
      <p:sp>
        <p:nvSpPr>
          <p:cNvPr id="41" name="Text Box 270"/>
          <p:cNvSpPr txBox="1">
            <a:spLocks noChangeArrowheads="1"/>
          </p:cNvSpPr>
          <p:nvPr/>
        </p:nvSpPr>
        <p:spPr bwMode="gray">
          <a:xfrm>
            <a:off x="2159876" y="3814738"/>
            <a:ext cx="6984124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400" dirty="0" err="1">
                <a:solidFill>
                  <a:srgbClr val="3399FF"/>
                </a:solidFill>
              </a:rPr>
              <a:t>балаға</a:t>
            </a:r>
            <a:r>
              <a:rPr lang="ru-RU" sz="2400" dirty="0">
                <a:solidFill>
                  <a:srgbClr val="3399FF"/>
                </a:solidFill>
              </a:rPr>
              <a:t> </a:t>
            </a:r>
            <a:r>
              <a:rPr lang="ru-RU" sz="2400" dirty="0" err="1">
                <a:solidFill>
                  <a:srgbClr val="3399FF"/>
                </a:solidFill>
              </a:rPr>
              <a:t>сенім</a:t>
            </a:r>
            <a:r>
              <a:rPr lang="ru-RU" sz="2400" dirty="0">
                <a:solidFill>
                  <a:srgbClr val="3399FF"/>
                </a:solidFill>
              </a:rPr>
              <a:t> </a:t>
            </a:r>
            <a:r>
              <a:rPr lang="ru-RU" sz="2400" dirty="0" err="1">
                <a:solidFill>
                  <a:srgbClr val="3399FF"/>
                </a:solidFill>
              </a:rPr>
              <a:t>білдіру</a:t>
            </a:r>
            <a:r>
              <a:rPr lang="ru-RU" sz="2400" dirty="0">
                <a:solidFill>
                  <a:srgbClr val="3399FF"/>
                </a:solidFill>
              </a:rPr>
              <a:t>, </a:t>
            </a:r>
            <a:r>
              <a:rPr lang="ru-RU" sz="2400" dirty="0" err="1">
                <a:solidFill>
                  <a:srgbClr val="3399FF"/>
                </a:solidFill>
              </a:rPr>
              <a:t>оның</a:t>
            </a:r>
            <a:r>
              <a:rPr lang="ru-RU" sz="2400" dirty="0">
                <a:solidFill>
                  <a:srgbClr val="3399FF"/>
                </a:solidFill>
              </a:rPr>
              <a:t> </a:t>
            </a:r>
            <a:r>
              <a:rPr lang="ru-RU" sz="2400" dirty="0" err="1">
                <a:solidFill>
                  <a:srgbClr val="3399FF"/>
                </a:solidFill>
              </a:rPr>
              <a:t>қиындықтарын</a:t>
            </a:r>
            <a:r>
              <a:rPr lang="ru-RU" sz="2400" dirty="0">
                <a:solidFill>
                  <a:srgbClr val="3399FF"/>
                </a:solidFill>
              </a:rPr>
              <a:t> </a:t>
            </a:r>
            <a:r>
              <a:rPr lang="ru-RU" sz="2400" dirty="0" err="1">
                <a:solidFill>
                  <a:srgbClr val="3399FF"/>
                </a:solidFill>
              </a:rPr>
              <a:t>түсіну</a:t>
            </a:r>
            <a:r>
              <a:rPr lang="ru-RU" sz="2400" dirty="0">
                <a:solidFill>
                  <a:srgbClr val="3399FF"/>
                </a:solidFill>
              </a:rPr>
              <a:t>, </a:t>
            </a:r>
            <a:r>
              <a:rPr lang="ru-RU" sz="2400" dirty="0" err="1">
                <a:solidFill>
                  <a:srgbClr val="3399FF"/>
                </a:solidFill>
              </a:rPr>
              <a:t>оның</a:t>
            </a:r>
            <a:r>
              <a:rPr lang="ru-RU" sz="2400" dirty="0">
                <a:solidFill>
                  <a:srgbClr val="3399FF"/>
                </a:solidFill>
              </a:rPr>
              <a:t> </a:t>
            </a:r>
            <a:r>
              <a:rPr lang="ru-RU" sz="2400" dirty="0" err="1">
                <a:solidFill>
                  <a:srgbClr val="3399FF"/>
                </a:solidFill>
              </a:rPr>
              <a:t>күшіне</a:t>
            </a:r>
            <a:r>
              <a:rPr lang="ru-RU" sz="2400" dirty="0">
                <a:solidFill>
                  <a:srgbClr val="3399FF"/>
                </a:solidFill>
              </a:rPr>
              <a:t> </a:t>
            </a:r>
            <a:r>
              <a:rPr lang="ru-RU" sz="2400" dirty="0" err="1">
                <a:solidFill>
                  <a:srgbClr val="3399FF"/>
                </a:solidFill>
              </a:rPr>
              <a:t>сенімділік</a:t>
            </a:r>
            <a:r>
              <a:rPr lang="ru-RU" sz="2400" dirty="0">
                <a:solidFill>
                  <a:srgbClr val="3399FF"/>
                </a:solidFill>
              </a:rPr>
              <a:t> </a:t>
            </a:r>
            <a:r>
              <a:rPr lang="ru-RU" sz="2400" dirty="0" err="1">
                <a:solidFill>
                  <a:srgbClr val="3399FF"/>
                </a:solidFill>
              </a:rPr>
              <a:t>білдіру</a:t>
            </a:r>
            <a:endParaRPr lang="en-US" sz="2400" dirty="0">
              <a:solidFill>
                <a:srgbClr val="3399FF"/>
              </a:solidFill>
            </a:endParaRPr>
          </a:p>
        </p:txBody>
      </p:sp>
      <p:sp>
        <p:nvSpPr>
          <p:cNvPr id="42" name="Text Box 271"/>
          <p:cNvSpPr txBox="1">
            <a:spLocks noChangeArrowheads="1"/>
          </p:cNvSpPr>
          <p:nvPr/>
        </p:nvSpPr>
        <p:spPr bwMode="gray">
          <a:xfrm>
            <a:off x="2159875" y="4841805"/>
            <a:ext cx="6444573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400" dirty="0" err="1">
                <a:solidFill>
                  <a:srgbClr val="00B0F0"/>
                </a:solidFill>
              </a:rPr>
              <a:t>үйде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жағымды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достық</a:t>
            </a:r>
            <a:r>
              <a:rPr lang="ru-RU" sz="2400" dirty="0">
                <a:solidFill>
                  <a:srgbClr val="00B0F0"/>
                </a:solidFill>
              </a:rPr>
              <a:t> атмосфера </a:t>
            </a:r>
            <a:r>
              <a:rPr lang="ru-RU" sz="2400" dirty="0" err="1">
                <a:solidFill>
                  <a:srgbClr val="00B0F0"/>
                </a:solidFill>
              </a:rPr>
              <a:t>қалыптастыру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43" name="Text Box 272"/>
          <p:cNvSpPr txBox="1">
            <a:spLocks noChangeArrowheads="1"/>
          </p:cNvSpPr>
          <p:nvPr/>
        </p:nvSpPr>
        <p:spPr bwMode="gray">
          <a:xfrm>
            <a:off x="2181580" y="5795508"/>
            <a:ext cx="6444573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400" dirty="0" err="1">
                <a:solidFill>
                  <a:srgbClr val="00B0F0"/>
                </a:solidFill>
              </a:rPr>
              <a:t>балаға</a:t>
            </a:r>
            <a:r>
              <a:rPr lang="ru-RU" sz="2400" dirty="0">
                <a:solidFill>
                  <a:srgbClr val="00B0F0"/>
                </a:solidFill>
              </a:rPr>
              <a:t>  </a:t>
            </a:r>
            <a:r>
              <a:rPr lang="ru-RU" sz="2400" dirty="0" err="1">
                <a:solidFill>
                  <a:srgbClr val="00B0F0"/>
                </a:solidFill>
              </a:rPr>
              <a:t>деген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сүйіспеншілік</a:t>
            </a:r>
            <a:r>
              <a:rPr lang="ru-RU" sz="2400" dirty="0">
                <a:solidFill>
                  <a:srgbClr val="00B0F0"/>
                </a:solidFill>
              </a:rPr>
              <a:t> пен </a:t>
            </a:r>
            <a:r>
              <a:rPr lang="ru-RU" sz="2400" dirty="0" err="1">
                <a:solidFill>
                  <a:srgbClr val="00B0F0"/>
                </a:solidFill>
              </a:rPr>
              <a:t>құрмет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көрсете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білу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endParaRPr lang="en-US" sz="2400" dirty="0">
              <a:solidFill>
                <a:srgbClr val="00B0F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5539" y="1773820"/>
            <a:ext cx="2274169" cy="1513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62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83768" y="45855"/>
            <a:ext cx="5256584" cy="1336698"/>
          </a:xfrm>
        </p:spPr>
        <p:txBody>
          <a:bodyPr/>
          <a:lstStyle/>
          <a:p>
            <a:r>
              <a:rPr lang="ru-RU" dirty="0" err="1">
                <a:solidFill>
                  <a:srgbClr val="E46023"/>
                </a:solidFill>
              </a:rPr>
              <a:t>Маңызды</a:t>
            </a:r>
            <a:r>
              <a:rPr lang="ru-RU" dirty="0">
                <a:solidFill>
                  <a:srgbClr val="E46023"/>
                </a:solidFill>
              </a:rPr>
              <a:t>!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51520" y="1988840"/>
            <a:ext cx="8640960" cy="4608512"/>
          </a:xfrm>
        </p:spPr>
        <p:txBody>
          <a:bodyPr>
            <a:normAutofit fontScale="77500" lnSpcReduction="20000"/>
          </a:bodyPr>
          <a:lstStyle/>
          <a:p>
            <a:r>
              <a:rPr lang="ru-RU" sz="2400" dirty="0" err="1"/>
              <a:t>Жұмыс</a:t>
            </a:r>
            <a:r>
              <a:rPr lang="ru-RU" sz="2400" dirty="0"/>
              <a:t> </a:t>
            </a:r>
            <a:r>
              <a:rPr lang="ru-RU" sz="2400" dirty="0" err="1"/>
              <a:t>орнын</a:t>
            </a:r>
            <a:r>
              <a:rPr lang="ru-RU" sz="2400" dirty="0"/>
              <a:t> </a:t>
            </a:r>
            <a:r>
              <a:rPr lang="ru-RU" sz="2400" dirty="0" err="1"/>
              <a:t>ұйымдастыруына</a:t>
            </a:r>
            <a:r>
              <a:rPr lang="ru-RU" sz="2400" dirty="0"/>
              <a:t>, </a:t>
            </a:r>
            <a:r>
              <a:rPr lang="ru-RU" sz="2400" dirty="0" err="1"/>
              <a:t>күн</a:t>
            </a:r>
            <a:r>
              <a:rPr lang="ru-RU" sz="2400" dirty="0"/>
              <a:t> </a:t>
            </a:r>
            <a:r>
              <a:rPr lang="ru-RU" sz="2400" dirty="0" err="1"/>
              <a:t>тәртібіне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баланың</a:t>
            </a:r>
            <a:r>
              <a:rPr lang="ru-RU" sz="2400" dirty="0"/>
              <a:t> </a:t>
            </a:r>
            <a:r>
              <a:rPr lang="ru-RU" sz="2400" dirty="0" err="1"/>
              <a:t>дұрыс</a:t>
            </a:r>
            <a:r>
              <a:rPr lang="ru-RU" sz="2400" dirty="0"/>
              <a:t> </a:t>
            </a:r>
            <a:r>
              <a:rPr lang="ru-RU" sz="2400" dirty="0" err="1"/>
              <a:t>тамақтануына</a:t>
            </a:r>
            <a:r>
              <a:rPr lang="ru-RU" sz="2400" dirty="0"/>
              <a:t> </a:t>
            </a:r>
            <a:r>
              <a:rPr lang="ru-RU" sz="2400" dirty="0" err="1"/>
              <a:t>мән</a:t>
            </a:r>
            <a:r>
              <a:rPr lang="ru-RU" sz="2400" dirty="0"/>
              <a:t> </a:t>
            </a:r>
            <a:r>
              <a:rPr lang="ru-RU" sz="2400" dirty="0" err="1"/>
              <a:t>беріңіз</a:t>
            </a:r>
            <a:r>
              <a:rPr lang="ru-RU" sz="2400" dirty="0"/>
              <a:t>.</a:t>
            </a:r>
          </a:p>
          <a:p>
            <a:r>
              <a:rPr lang="ru-RU" sz="2400" dirty="0" err="1"/>
              <a:t>Баланың</a:t>
            </a:r>
            <a:r>
              <a:rPr lang="ru-RU" sz="2400" dirty="0"/>
              <a:t> </a:t>
            </a:r>
            <a:r>
              <a:rPr lang="ru-RU" sz="2400" dirty="0" err="1"/>
              <a:t>дайындалу</a:t>
            </a:r>
            <a:r>
              <a:rPr lang="ru-RU" sz="2400" dirty="0"/>
              <a:t> </a:t>
            </a:r>
            <a:r>
              <a:rPr lang="ru-RU" sz="2400" dirty="0" err="1"/>
              <a:t>режімін</a:t>
            </a:r>
            <a:r>
              <a:rPr lang="ru-RU" sz="2400" dirty="0"/>
              <a:t> </a:t>
            </a:r>
            <a:r>
              <a:rPr lang="ru-RU" sz="2400" dirty="0" err="1"/>
              <a:t>бақылаңыз</a:t>
            </a:r>
            <a:r>
              <a:rPr lang="ru-RU" sz="2400" dirty="0"/>
              <a:t>, </a:t>
            </a:r>
            <a:r>
              <a:rPr lang="ru-RU" sz="2400" dirty="0" err="1"/>
              <a:t>өзін</a:t>
            </a:r>
            <a:r>
              <a:rPr lang="ru-RU" sz="2400" dirty="0"/>
              <a:t> </a:t>
            </a:r>
            <a:r>
              <a:rPr lang="ru-RU" sz="2400" dirty="0" err="1"/>
              <a:t>асыра</a:t>
            </a:r>
            <a:r>
              <a:rPr lang="ru-RU" sz="2400" dirty="0"/>
              <a:t> </a:t>
            </a:r>
            <a:r>
              <a:rPr lang="ru-RU" sz="2400" dirty="0" err="1"/>
              <a:t>жүктеп</a:t>
            </a:r>
            <a:r>
              <a:rPr lang="ru-RU" sz="2400" dirty="0"/>
              <a:t> </a:t>
            </a:r>
            <a:r>
              <a:rPr lang="ru-RU" sz="2400" dirty="0" err="1"/>
              <a:t>жіберуіне</a:t>
            </a:r>
            <a:r>
              <a:rPr lang="ru-RU" sz="2400" dirty="0"/>
              <a:t> </a:t>
            </a:r>
            <a:r>
              <a:rPr lang="ru-RU" sz="2400" dirty="0" err="1"/>
              <a:t>жол</a:t>
            </a:r>
            <a:r>
              <a:rPr lang="ru-RU" sz="2400" dirty="0"/>
              <a:t> </a:t>
            </a:r>
            <a:r>
              <a:rPr lang="ru-RU" sz="2400" dirty="0" err="1"/>
              <a:t>бермеңіз</a:t>
            </a:r>
            <a:r>
              <a:rPr lang="ru-RU" sz="2400" dirty="0"/>
              <a:t>, </a:t>
            </a:r>
            <a:r>
              <a:rPr lang="ru-RU" sz="2400" dirty="0" err="1"/>
              <a:t>дайындығын</a:t>
            </a:r>
            <a:r>
              <a:rPr lang="ru-RU" sz="2400" dirty="0"/>
              <a:t> </a:t>
            </a:r>
            <a:r>
              <a:rPr lang="ru-RU" sz="2400" dirty="0" err="1"/>
              <a:t>міндетті</a:t>
            </a:r>
            <a:r>
              <a:rPr lang="ru-RU" sz="2400" dirty="0"/>
              <a:t> </a:t>
            </a:r>
            <a:r>
              <a:rPr lang="ru-RU" sz="2400" dirty="0" err="1"/>
              <a:t>түрде</a:t>
            </a:r>
            <a:r>
              <a:rPr lang="ru-RU" sz="2400" dirty="0"/>
              <a:t> </a:t>
            </a:r>
            <a:r>
              <a:rPr lang="ru-RU" sz="2400" dirty="0" err="1"/>
              <a:t>демалыспен</a:t>
            </a:r>
            <a:r>
              <a:rPr lang="ru-RU" sz="2400" dirty="0"/>
              <a:t> </a:t>
            </a:r>
            <a:r>
              <a:rPr lang="ru-RU" sz="2400" dirty="0" err="1"/>
              <a:t>кезектестіру</a:t>
            </a:r>
            <a:r>
              <a:rPr lang="ru-RU" sz="2400" dirty="0"/>
              <a:t> </a:t>
            </a:r>
            <a:r>
              <a:rPr lang="ru-RU" sz="2400" dirty="0" err="1"/>
              <a:t>қажеттігін</a:t>
            </a:r>
            <a:r>
              <a:rPr lang="ru-RU" sz="2400" dirty="0"/>
              <a:t> </a:t>
            </a:r>
            <a:r>
              <a:rPr lang="ru-RU" sz="2400" dirty="0" err="1"/>
              <a:t>түсіндіріңіз</a:t>
            </a:r>
            <a:r>
              <a:rPr lang="ru-RU" sz="2400" dirty="0"/>
              <a:t>.</a:t>
            </a:r>
          </a:p>
          <a:p>
            <a:r>
              <a:rPr lang="ru-RU" sz="2400" dirty="0" err="1"/>
              <a:t>Емтихан</a:t>
            </a:r>
            <a:r>
              <a:rPr lang="ru-RU" sz="2400" dirty="0"/>
              <a:t> </a:t>
            </a:r>
            <a:r>
              <a:rPr lang="ru-RU" sz="2400" dirty="0" err="1"/>
              <a:t>қарсаңында</a:t>
            </a:r>
            <a:r>
              <a:rPr lang="ru-RU" sz="2400" dirty="0"/>
              <a:t> бала </a:t>
            </a:r>
            <a:r>
              <a:rPr lang="ru-RU" sz="2400" dirty="0" err="1"/>
              <a:t>демалып</a:t>
            </a:r>
            <a:r>
              <a:rPr lang="ru-RU" sz="2400" dirty="0"/>
              <a:t>, </a:t>
            </a:r>
            <a:r>
              <a:rPr lang="ru-RU" sz="2400" dirty="0" err="1"/>
              <a:t>дұрыс</a:t>
            </a:r>
            <a:r>
              <a:rPr lang="ru-RU" sz="2400" dirty="0"/>
              <a:t> </a:t>
            </a:r>
            <a:r>
              <a:rPr lang="ru-RU" sz="2400" dirty="0" err="1"/>
              <a:t>ұйықтауы</a:t>
            </a:r>
            <a:r>
              <a:rPr lang="ru-RU" sz="2400" dirty="0"/>
              <a:t> </a:t>
            </a:r>
            <a:r>
              <a:rPr lang="ru-RU" sz="2400" dirty="0" err="1"/>
              <a:t>керек</a:t>
            </a:r>
            <a:r>
              <a:rPr lang="ru-RU" sz="2400" dirty="0"/>
              <a:t>. </a:t>
            </a:r>
            <a:r>
              <a:rPr lang="ru-RU" sz="2400" dirty="0" err="1"/>
              <a:t>Мұны</a:t>
            </a:r>
            <a:r>
              <a:rPr lang="ru-RU" sz="2400" dirty="0"/>
              <a:t> </a:t>
            </a:r>
            <a:r>
              <a:rPr lang="ru-RU" sz="2400" dirty="0" err="1"/>
              <a:t>қадағалаңыз</a:t>
            </a:r>
            <a:r>
              <a:rPr lang="ru-RU" sz="2400" dirty="0"/>
              <a:t>. </a:t>
            </a:r>
            <a:r>
              <a:rPr lang="ru-RU" sz="2400" dirty="0" err="1"/>
              <a:t>Емтихан</a:t>
            </a:r>
            <a:r>
              <a:rPr lang="ru-RU" sz="2400" dirty="0"/>
              <a:t> </a:t>
            </a:r>
            <a:r>
              <a:rPr lang="ru-RU" sz="2400" dirty="0" err="1"/>
              <a:t>алдында</a:t>
            </a:r>
            <a:r>
              <a:rPr lang="ru-RU" sz="2400" dirty="0"/>
              <a:t> </a:t>
            </a:r>
            <a:r>
              <a:rPr lang="ru-RU" sz="2400" dirty="0" err="1"/>
              <a:t>таңертең</a:t>
            </a:r>
            <a:r>
              <a:rPr lang="ru-RU" sz="2400" dirty="0"/>
              <a:t> </a:t>
            </a:r>
            <a:r>
              <a:rPr lang="ru-RU" sz="2400" dirty="0" err="1"/>
              <a:t>балаңызға</a:t>
            </a:r>
            <a:r>
              <a:rPr lang="ru-RU" sz="2400" dirty="0"/>
              <a:t> глюкоза </a:t>
            </a:r>
            <a:r>
              <a:rPr lang="ru-RU" sz="2400" dirty="0" err="1"/>
              <a:t>мидың</a:t>
            </a:r>
            <a:r>
              <a:rPr lang="ru-RU" sz="2400" dirty="0"/>
              <a:t> </a:t>
            </a:r>
            <a:r>
              <a:rPr lang="ru-RU" sz="2400" dirty="0" err="1"/>
              <a:t>белсенділігін</a:t>
            </a:r>
            <a:r>
              <a:rPr lang="ru-RU" sz="2400" dirty="0"/>
              <a:t> </a:t>
            </a:r>
            <a:r>
              <a:rPr lang="ru-RU" sz="2400" dirty="0" err="1"/>
              <a:t>ынталандыратын</a:t>
            </a:r>
            <a:r>
              <a:rPr lang="ru-RU" sz="2400" dirty="0"/>
              <a:t> </a:t>
            </a:r>
            <a:r>
              <a:rPr lang="ru-RU" sz="2400" dirty="0" err="1"/>
              <a:t>тәтті</a:t>
            </a:r>
            <a:r>
              <a:rPr lang="ru-RU" sz="2400" dirty="0"/>
              <a:t> </a:t>
            </a:r>
            <a:r>
              <a:rPr lang="ru-RU" sz="2400" dirty="0" err="1"/>
              <a:t>нәрсе</a:t>
            </a:r>
            <a:r>
              <a:rPr lang="ru-RU" sz="2400" dirty="0"/>
              <a:t> </a:t>
            </a:r>
            <a:r>
              <a:rPr lang="ru-RU" sz="2400" dirty="0" err="1"/>
              <a:t>беріңіз</a:t>
            </a:r>
            <a:endParaRPr lang="ru-RU" sz="2400" dirty="0"/>
          </a:p>
          <a:p>
            <a:r>
              <a:rPr lang="ru-RU" sz="2400" dirty="0" err="1"/>
              <a:t>Баланың</a:t>
            </a:r>
            <a:r>
              <a:rPr lang="ru-RU" sz="2400" dirty="0"/>
              <a:t>  </a:t>
            </a:r>
            <a:r>
              <a:rPr lang="ru-RU" sz="2400" dirty="0" err="1"/>
              <a:t>өзіне</a:t>
            </a:r>
            <a:r>
              <a:rPr lang="ru-RU" sz="2400" dirty="0"/>
              <a:t> </a:t>
            </a:r>
            <a:r>
              <a:rPr lang="ru-RU" sz="2400" dirty="0" err="1"/>
              <a:t>деген</a:t>
            </a:r>
            <a:r>
              <a:rPr lang="ru-RU" sz="2400" dirty="0"/>
              <a:t> </a:t>
            </a:r>
            <a:r>
              <a:rPr lang="ru-RU" sz="2400" dirty="0" err="1"/>
              <a:t>сенімін</a:t>
            </a:r>
            <a:r>
              <a:rPr lang="ru-RU" sz="2400" dirty="0"/>
              <a:t> </a:t>
            </a:r>
            <a:r>
              <a:rPr lang="ru-RU" sz="2400" dirty="0" err="1"/>
              <a:t>арттыруға</a:t>
            </a:r>
            <a:r>
              <a:rPr lang="ru-RU" sz="2400" dirty="0"/>
              <a:t> </a:t>
            </a:r>
            <a:r>
              <a:rPr lang="ru-RU" sz="2400" dirty="0" err="1"/>
              <a:t>көмектесіңіз</a:t>
            </a:r>
            <a:r>
              <a:rPr lang="ru-RU" sz="2400" dirty="0"/>
              <a:t>, </a:t>
            </a:r>
            <a:r>
              <a:rPr lang="ru-RU" sz="2400" dirty="0" err="1"/>
              <a:t>өйткені</a:t>
            </a:r>
            <a:r>
              <a:rPr lang="ru-RU" sz="2400" dirty="0"/>
              <a:t> бала </a:t>
            </a:r>
            <a:r>
              <a:rPr lang="ru-RU" sz="2400" dirty="0" err="1"/>
              <a:t>сәтсіздіктен</a:t>
            </a:r>
            <a:r>
              <a:rPr lang="ru-RU" sz="2400" dirty="0"/>
              <a:t> </a:t>
            </a:r>
            <a:r>
              <a:rPr lang="ru-RU" sz="2400" dirty="0" err="1"/>
              <a:t>қорыққан</a:t>
            </a:r>
            <a:r>
              <a:rPr lang="ru-RU" sz="2400" dirty="0"/>
              <a:t> </a:t>
            </a:r>
            <a:r>
              <a:rPr lang="ru-RU" sz="2400" dirty="0" err="1"/>
              <a:t>сайын</a:t>
            </a:r>
            <a:r>
              <a:rPr lang="ru-RU" sz="2400" dirty="0"/>
              <a:t>, </a:t>
            </a:r>
            <a:r>
              <a:rPr lang="ru-RU" sz="2400" dirty="0" err="1"/>
              <a:t>оның</a:t>
            </a:r>
            <a:r>
              <a:rPr lang="ru-RU" sz="2400" dirty="0"/>
              <a:t> </a:t>
            </a:r>
            <a:r>
              <a:rPr lang="ru-RU" sz="2400" dirty="0" err="1"/>
              <a:t>қате</a:t>
            </a:r>
            <a:r>
              <a:rPr lang="ru-RU" sz="2400" dirty="0"/>
              <a:t> </a:t>
            </a:r>
            <a:r>
              <a:rPr lang="ru-RU" sz="2400" dirty="0" err="1"/>
              <a:t>жіберу</a:t>
            </a:r>
            <a:r>
              <a:rPr lang="ru-RU" sz="2400" dirty="0"/>
              <a:t> </a:t>
            </a:r>
            <a:r>
              <a:rPr lang="ru-RU" sz="2400" dirty="0" err="1"/>
              <a:t>қаупі</a:t>
            </a:r>
            <a:r>
              <a:rPr lang="ru-RU" sz="2400" dirty="0"/>
              <a:t> арта </a:t>
            </a:r>
            <a:r>
              <a:rPr lang="ru-RU" sz="2400" dirty="0" err="1"/>
              <a:t>береді</a:t>
            </a:r>
            <a:r>
              <a:rPr lang="ru-RU" sz="2400" dirty="0"/>
              <a:t>.</a:t>
            </a:r>
          </a:p>
          <a:p>
            <a:r>
              <a:rPr lang="ru-RU" sz="2400" dirty="0" err="1"/>
              <a:t>Емтиханнан</a:t>
            </a:r>
            <a:r>
              <a:rPr lang="ru-RU" sz="2400" dirty="0"/>
              <a:t> </a:t>
            </a:r>
            <a:r>
              <a:rPr lang="ru-RU" sz="2400" dirty="0" err="1"/>
              <a:t>кейін</a:t>
            </a:r>
            <a:r>
              <a:rPr lang="ru-RU" sz="2400" dirty="0"/>
              <a:t> </a:t>
            </a:r>
            <a:r>
              <a:rPr lang="ru-RU" sz="2400" dirty="0" err="1"/>
              <a:t>баланы</a:t>
            </a:r>
            <a:r>
              <a:rPr lang="ru-RU" sz="2400" dirty="0"/>
              <a:t> </a:t>
            </a:r>
            <a:r>
              <a:rPr lang="ru-RU" sz="2400" dirty="0" err="1"/>
              <a:t>сынамаңыз</a:t>
            </a:r>
            <a:r>
              <a:rPr lang="ru-RU" sz="2400" dirty="0"/>
              <a:t>.</a:t>
            </a:r>
          </a:p>
          <a:p>
            <a:r>
              <a:rPr lang="ru-RU" sz="2400" dirty="0" err="1"/>
              <a:t>Есіңізде</a:t>
            </a:r>
            <a:r>
              <a:rPr lang="ru-RU" sz="2400" dirty="0"/>
              <a:t> </a:t>
            </a:r>
            <a:r>
              <a:rPr lang="ru-RU" sz="2400" dirty="0" err="1"/>
              <a:t>болсын</a:t>
            </a:r>
            <a:r>
              <a:rPr lang="ru-RU" sz="2400" dirty="0"/>
              <a:t>: </a:t>
            </a:r>
            <a:r>
              <a:rPr lang="ru-RU" sz="2400" dirty="0" err="1"/>
              <a:t>ең</a:t>
            </a:r>
            <a:r>
              <a:rPr lang="ru-RU" sz="2400" dirty="0"/>
              <a:t> </a:t>
            </a:r>
            <a:r>
              <a:rPr lang="ru-RU" sz="2400" dirty="0" err="1"/>
              <a:t>бастысы-баланың</a:t>
            </a:r>
            <a:r>
              <a:rPr lang="ru-RU" sz="2400" dirty="0"/>
              <a:t> </a:t>
            </a:r>
            <a:r>
              <a:rPr lang="ru-RU" sz="2400" dirty="0" err="1"/>
              <a:t>үрейі</a:t>
            </a:r>
            <a:r>
              <a:rPr lang="ru-RU" sz="2400" dirty="0"/>
              <a:t> мен </a:t>
            </a:r>
            <a:r>
              <a:rPr lang="ru-RU" sz="2400" dirty="0" err="1"/>
              <a:t>мазасыздығын</a:t>
            </a:r>
            <a:r>
              <a:rPr lang="ru-RU" sz="2400" dirty="0"/>
              <a:t> </a:t>
            </a:r>
            <a:r>
              <a:rPr lang="ru-RU" sz="2400" dirty="0" err="1"/>
              <a:t>азайту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оған</a:t>
            </a:r>
            <a:r>
              <a:rPr lang="ru-RU" sz="2400" dirty="0"/>
              <a:t> </a:t>
            </a:r>
            <a:r>
              <a:rPr lang="ru-RU" sz="2400" dirty="0" err="1"/>
              <a:t>дайындалуы</a:t>
            </a:r>
            <a:r>
              <a:rPr lang="ru-RU" sz="2400" dirty="0"/>
              <a:t>  </a:t>
            </a:r>
            <a:r>
              <a:rPr lang="ru-RU" sz="2400" dirty="0" err="1"/>
              <a:t>үшін</a:t>
            </a:r>
            <a:r>
              <a:rPr lang="ru-RU" sz="2400" dirty="0"/>
              <a:t> </a:t>
            </a:r>
            <a:r>
              <a:rPr lang="ru-RU" sz="2400" dirty="0" err="1"/>
              <a:t>қажетті</a:t>
            </a:r>
            <a:r>
              <a:rPr lang="ru-RU" sz="2400" dirty="0"/>
              <a:t> </a:t>
            </a:r>
            <a:r>
              <a:rPr lang="ru-RU" sz="2400" dirty="0" err="1"/>
              <a:t>жағдайларды</a:t>
            </a:r>
            <a:r>
              <a:rPr lang="ru-RU" sz="2400" dirty="0"/>
              <a:t> </a:t>
            </a:r>
            <a:r>
              <a:rPr lang="ru-RU" sz="2400" dirty="0" err="1"/>
              <a:t>жасау</a:t>
            </a:r>
            <a:endParaRPr lang="ru-RU" sz="2400" dirty="0"/>
          </a:p>
          <a:p>
            <a:r>
              <a:rPr lang="ru-RU" sz="2400" dirty="0" err="1"/>
              <a:t>Емтиханның</a:t>
            </a:r>
            <a:r>
              <a:rPr lang="ru-RU" sz="2400" dirty="0"/>
              <a:t> </a:t>
            </a:r>
            <a:r>
              <a:rPr lang="ru-RU" sz="2400" dirty="0" err="1"/>
              <a:t>нәтижесі</a:t>
            </a:r>
            <a:r>
              <a:rPr lang="ru-RU" sz="2400" dirty="0"/>
              <a:t> </a:t>
            </a:r>
            <a:r>
              <a:rPr lang="ru-RU" sz="2400" dirty="0" err="1"/>
              <a:t>оның</a:t>
            </a:r>
            <a:r>
              <a:rPr lang="ru-RU" sz="2400" dirty="0"/>
              <a:t> </a:t>
            </a:r>
            <a:r>
              <a:rPr lang="ru-RU" sz="2400" dirty="0" err="1"/>
              <a:t>мүмкіндіктерінің</a:t>
            </a:r>
            <a:r>
              <a:rPr lang="ru-RU" sz="2400" dirty="0"/>
              <a:t> </a:t>
            </a:r>
            <a:r>
              <a:rPr lang="ru-RU" sz="2400" dirty="0" err="1"/>
              <a:t>ең</a:t>
            </a:r>
            <a:r>
              <a:rPr lang="ru-RU" sz="2400" dirty="0"/>
              <a:t> </a:t>
            </a:r>
            <a:r>
              <a:rPr lang="ru-RU" sz="2400" dirty="0" err="1"/>
              <a:t>жетілген</a:t>
            </a:r>
            <a:r>
              <a:rPr lang="ru-RU" sz="2400" dirty="0"/>
              <a:t> </a:t>
            </a:r>
            <a:r>
              <a:rPr lang="ru-RU" sz="2400" dirty="0" err="1"/>
              <a:t>өлшемі</a:t>
            </a:r>
            <a:r>
              <a:rPr lang="ru-RU" sz="2400" dirty="0"/>
              <a:t> </a:t>
            </a:r>
            <a:r>
              <a:rPr lang="ru-RU" sz="2400" dirty="0" err="1"/>
              <a:t>емес</a:t>
            </a:r>
            <a:r>
              <a:rPr lang="ru-RU" sz="2400" dirty="0"/>
              <a:t> </a:t>
            </a:r>
            <a:r>
              <a:rPr lang="ru-RU" sz="2400" dirty="0" err="1"/>
              <a:t>екендігі</a:t>
            </a:r>
            <a:r>
              <a:rPr lang="ru-RU" sz="2400" dirty="0"/>
              <a:t> </a:t>
            </a:r>
            <a:r>
              <a:rPr lang="ru-RU" sz="2400" dirty="0" err="1"/>
              <a:t>туралы</a:t>
            </a:r>
            <a:r>
              <a:rPr lang="ru-RU" sz="2400" dirty="0"/>
              <a:t> </a:t>
            </a:r>
            <a:r>
              <a:rPr lang="ru-RU" sz="2400" dirty="0" err="1"/>
              <a:t>пікір</a:t>
            </a:r>
            <a:r>
              <a:rPr lang="ru-RU" sz="2400" dirty="0"/>
              <a:t> </a:t>
            </a:r>
            <a:r>
              <a:rPr lang="ru-RU" sz="2400" dirty="0" err="1"/>
              <a:t>ұялатуға</a:t>
            </a:r>
            <a:r>
              <a:rPr lang="ru-RU" sz="2400" dirty="0"/>
              <a:t> </a:t>
            </a:r>
            <a:r>
              <a:rPr lang="ru-RU" sz="2400" dirty="0" err="1"/>
              <a:t>тырысыңыз</a:t>
            </a:r>
            <a:r>
              <a:rPr lang="ru-RU" sz="2400" dirty="0"/>
              <a:t>. !</a:t>
            </a:r>
          </a:p>
          <a:p>
            <a:r>
              <a:rPr lang="ru-RU" sz="2400" dirty="0" err="1"/>
              <a:t>Табысқа</a:t>
            </a:r>
            <a:r>
              <a:rPr lang="ru-RU" sz="2400" dirty="0"/>
              <a:t> </a:t>
            </a:r>
            <a:r>
              <a:rPr lang="ru-RU" sz="2400" dirty="0" err="1"/>
              <a:t>деген</a:t>
            </a:r>
            <a:r>
              <a:rPr lang="ru-RU" sz="2400" dirty="0"/>
              <a:t> </a:t>
            </a:r>
            <a:r>
              <a:rPr lang="ru-RU" sz="2400" dirty="0" err="1"/>
              <a:t>сенім</a:t>
            </a:r>
            <a:r>
              <a:rPr lang="ru-RU" sz="2400" dirty="0"/>
              <a:t>, </a:t>
            </a:r>
            <a:r>
              <a:rPr lang="ru-RU" sz="2400" dirty="0" err="1"/>
              <a:t>балаңызға</a:t>
            </a:r>
            <a:r>
              <a:rPr lang="ru-RU" sz="2400" dirty="0"/>
              <a:t> </a:t>
            </a:r>
            <a:r>
              <a:rPr lang="ru-RU" sz="2400" dirty="0" err="1"/>
              <a:t>деген</a:t>
            </a:r>
            <a:r>
              <a:rPr lang="ru-RU" sz="2400" dirty="0"/>
              <a:t> </a:t>
            </a:r>
            <a:r>
              <a:rPr lang="ru-RU" sz="2400" dirty="0" err="1"/>
              <a:t>сенім</a:t>
            </a:r>
            <a:r>
              <a:rPr lang="ru-RU" sz="2400" dirty="0"/>
              <a:t>, </a:t>
            </a:r>
            <a:r>
              <a:rPr lang="ru-RU" sz="2400" dirty="0" err="1"/>
              <a:t>оның</a:t>
            </a:r>
            <a:r>
              <a:rPr lang="ru-RU" sz="2400" dirty="0"/>
              <a:t> </a:t>
            </a:r>
            <a:r>
              <a:rPr lang="ru-RU" sz="2400" dirty="0" err="1"/>
              <a:t>мүмкіндіктері</a:t>
            </a:r>
            <a:r>
              <a:rPr lang="ru-RU" sz="2400" dirty="0"/>
              <a:t>, </a:t>
            </a:r>
            <a:r>
              <a:rPr lang="ru-RU" sz="2400" dirty="0" err="1"/>
              <a:t>мадақтау</a:t>
            </a:r>
            <a:r>
              <a:rPr lang="ru-RU" sz="2400" dirty="0"/>
              <a:t> мен </a:t>
            </a:r>
            <a:r>
              <a:rPr lang="ru-RU" sz="2400" dirty="0" err="1"/>
              <a:t>мақұлдау</a:t>
            </a:r>
            <a:r>
              <a:rPr lang="ru-RU" sz="2400" dirty="0"/>
              <a:t> </a:t>
            </a:r>
            <a:r>
              <a:rPr lang="ru-RU" sz="2400" dirty="0" err="1"/>
              <a:t>түріндегі</a:t>
            </a:r>
            <a:r>
              <a:rPr lang="ru-RU" sz="2400" dirty="0"/>
              <a:t> </a:t>
            </a:r>
            <a:r>
              <a:rPr lang="ru-RU" sz="2400" dirty="0" err="1"/>
              <a:t>ынталандырушы</a:t>
            </a:r>
            <a:r>
              <a:rPr lang="ru-RU" sz="2400" dirty="0"/>
              <a:t> </a:t>
            </a:r>
            <a:r>
              <a:rPr lang="ru-RU" sz="2400" dirty="0" err="1"/>
              <a:t>көмек</a:t>
            </a:r>
            <a:r>
              <a:rPr lang="ru-RU" sz="2400" dirty="0"/>
              <a:t> </a:t>
            </a:r>
            <a:r>
              <a:rPr lang="ru-RU" sz="2400" dirty="0" err="1"/>
              <a:t>өте</a:t>
            </a:r>
            <a:r>
              <a:rPr lang="ru-RU" sz="2400" dirty="0"/>
              <a:t> </a:t>
            </a:r>
            <a:r>
              <a:rPr lang="ru-RU" sz="2400" dirty="0" err="1"/>
              <a:t>маңызды</a:t>
            </a:r>
            <a:r>
              <a:rPr lang="ru-RU" sz="2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4008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>
                <a:solidFill>
                  <a:srgbClr val="FFC000"/>
                </a:solidFill>
              </a:rPr>
              <a:t>Назарларыңызға рақмет!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D5FECF5D-3CA8-4FF9-A4D8-C0BD5ECCFD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1608" y="2276872"/>
            <a:ext cx="4953426" cy="329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31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6e665c039e3b2b5c68043e924536971269dc9d9"/>
</p:tagLst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2540</TotalTime>
  <Words>273</Words>
  <Application>Microsoft Office PowerPoint</Application>
  <PresentationFormat>Экран (4:3)</PresentationFormat>
  <Paragraphs>29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Calibri</vt:lpstr>
      <vt:lpstr>Тема Office</vt:lpstr>
      <vt:lpstr>   Емтиханға дайындық кезіндегі ата-аналардың көмегі 9-сынып                                     Өскемен қ. педагог-психологтар қауымдастығы   </vt:lpstr>
      <vt:lpstr>  АТА-АНАЛАРҒА АРНАЛҒАН ЖАДЫНАМА</vt:lpstr>
      <vt:lpstr>Сонымен, баланы қолдау үшін сізге:</vt:lpstr>
      <vt:lpstr>Маңызды!</vt:lpstr>
      <vt:lpstr>Назарларыңызға рақмет!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Мир знаний</dc:title>
  <dc:creator>obstinate</dc:creator>
  <dc:description>Шаблон презентации с сайта https://presentation-creation.ru/</dc:description>
  <cp:lastModifiedBy>Пользователь</cp:lastModifiedBy>
  <cp:revision>1018</cp:revision>
  <dcterms:created xsi:type="dcterms:W3CDTF">2018-02-25T09:09:03Z</dcterms:created>
  <dcterms:modified xsi:type="dcterms:W3CDTF">2021-05-29T16:38:59Z</dcterms:modified>
</cp:coreProperties>
</file>