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4" r:id="rId2"/>
    <p:sldId id="275" r:id="rId3"/>
    <p:sldId id="276" r:id="rId4"/>
    <p:sldId id="278" r:id="rId5"/>
    <p:sldId id="277" r:id="rId6"/>
    <p:sldId id="279" r:id="rId7"/>
    <p:sldId id="280" r:id="rId8"/>
    <p:sldId id="281" r:id="rId9"/>
    <p:sldId id="292" r:id="rId10"/>
    <p:sldId id="282" r:id="rId11"/>
    <p:sldId id="283" r:id="rId12"/>
    <p:sldId id="284" r:id="rId13"/>
    <p:sldId id="285" r:id="rId14"/>
    <p:sldId id="290" r:id="rId15"/>
    <p:sldId id="28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2" autoAdjust="0"/>
  </p:normalViewPr>
  <p:slideViewPr>
    <p:cSldViewPr>
      <p:cViewPr>
        <p:scale>
          <a:sx n="68" d="100"/>
          <a:sy n="68" d="100"/>
        </p:scale>
        <p:origin x="-2874" y="-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BB9DB-A210-48E5-B5E1-4BC2C55D6D11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93524-AD42-4597-89BE-71B0DF0032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79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79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297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405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171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612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816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9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163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458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18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644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6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6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12000" b="1" dirty="0" err="1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ҰБТ-ға</a:t>
            </a:r>
            <a:r>
              <a:rPr lang="ru-RU" sz="120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0" b="1" dirty="0" err="1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дайындық</a:t>
            </a:r>
            <a:r>
              <a:rPr lang="ru-RU" sz="120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0" b="1" dirty="0" err="1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кезіндегі</a:t>
            </a:r>
            <a:endParaRPr lang="ru-RU" sz="12000" b="1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120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0" b="1" dirty="0" err="1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түлектердің</a:t>
            </a:r>
            <a:r>
              <a:rPr lang="ru-RU" sz="120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0" b="1" dirty="0" err="1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ата-аналарына</a:t>
            </a:r>
            <a:endParaRPr lang="ru-RU" sz="12000" b="1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120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0" b="1" dirty="0" err="1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ұсыныстар</a:t>
            </a:r>
            <a:r>
              <a:rPr lang="ru-RU" sz="32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60648"/>
            <a:ext cx="7342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2000" dirty="0">
                <a:solidFill>
                  <a:srgbClr val="002060"/>
                </a:solidFill>
                <a:latin typeface="+mj-lt"/>
              </a:rPr>
              <a:t>Өскемен қаласы әкімдігінің «№15 орта мектебі» КММ</a:t>
            </a:r>
            <a:endParaRPr lang="ru-RU" sz="2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095987"/>
            <a:ext cx="446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000" dirty="0" err="1" smtClean="0">
                <a:solidFill>
                  <a:srgbClr val="002060"/>
                </a:solidFill>
              </a:rPr>
              <a:t>Педагог-психолог:Беккалиева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Г.Е. </a:t>
            </a:r>
          </a:p>
        </p:txBody>
      </p:sp>
      <p:sp>
        <p:nvSpPr>
          <p:cNvPr id="8" name="AutoShape 4" descr="https://c7.hotpng.com/preview/593/593/194/logo-family-reunion-child-home-family-carto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https://headstreams.org/wp-content/uploads/2015/09/A-D-Logo-1024x8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56992"/>
            <a:ext cx="3335311" cy="264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4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095987"/>
            <a:ext cx="31232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. 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04664"/>
            <a:ext cx="8244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</a:pPr>
            <a:r>
              <a:rPr lang="ru-RU" sz="4800" b="1" dirty="0" smtClean="0">
                <a:solidFill>
                  <a:srgbClr val="002060"/>
                </a:solidFill>
              </a:rPr>
              <a:t> 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1235661"/>
            <a:ext cx="79541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400" i="1" dirty="0" smtClean="0">
                <a:solidFill>
                  <a:srgbClr val="002060"/>
                </a:solidFill>
              </a:rPr>
              <a:t>Баланы</a:t>
            </a:r>
            <a:r>
              <a:rPr lang="kk-KZ" sz="2400" i="1" dirty="0" smtClean="0">
                <a:solidFill>
                  <a:srgbClr val="002060"/>
                </a:solidFill>
              </a:rPr>
              <a:t>ң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алатын</a:t>
            </a:r>
            <a:r>
              <a:rPr lang="ru-RU" sz="2400" i="1" dirty="0">
                <a:solidFill>
                  <a:srgbClr val="002060"/>
                </a:solidFill>
              </a:rPr>
              <a:t> балл саны </a:t>
            </a:r>
            <a:r>
              <a:rPr lang="ru-RU" sz="2400" i="1" dirty="0" err="1">
                <a:solidFill>
                  <a:srgbClr val="002060"/>
                </a:solidFill>
              </a:rPr>
              <a:t>туралы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алаңдамаңыз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және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кейін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қандай</a:t>
            </a:r>
            <a:r>
              <a:rPr lang="ru-RU" sz="2400" i="1" dirty="0" smtClean="0">
                <a:solidFill>
                  <a:srgbClr val="002060"/>
                </a:solidFill>
              </a:rPr>
              <a:t> балл </a:t>
            </a:r>
            <a:r>
              <a:rPr lang="ru-RU" sz="2400" i="1" dirty="0" err="1" smtClean="0">
                <a:solidFill>
                  <a:srgbClr val="002060"/>
                </a:solidFill>
              </a:rPr>
              <a:t>алса</a:t>
            </a:r>
            <a:r>
              <a:rPr lang="ru-RU" sz="2400" i="1" dirty="0" smtClean="0">
                <a:solidFill>
                  <a:srgbClr val="002060"/>
                </a:solidFill>
              </a:rPr>
              <a:t> да  </a:t>
            </a:r>
            <a:r>
              <a:rPr lang="ru-RU" sz="2400" i="1" dirty="0" err="1">
                <a:solidFill>
                  <a:srgbClr val="002060"/>
                </a:solidFill>
              </a:rPr>
              <a:t>баланы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сынауға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болмайды</a:t>
            </a:r>
            <a:r>
              <a:rPr lang="ru-RU" sz="2400" i="1" dirty="0">
                <a:solidFill>
                  <a:srgbClr val="002060"/>
                </a:solidFill>
              </a:rPr>
              <a:t>. </a:t>
            </a:r>
            <a:r>
              <a:rPr lang="ru-RU" sz="2400" i="1" dirty="0" err="1">
                <a:solidFill>
                  <a:srgbClr val="002060"/>
                </a:solidFill>
              </a:rPr>
              <a:t>Балаңызға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</a:rPr>
              <a:t>балл </a:t>
            </a:r>
            <a:r>
              <a:rPr lang="ru-RU" sz="2400" i="1" dirty="0">
                <a:solidFill>
                  <a:srgbClr val="002060"/>
                </a:solidFill>
              </a:rPr>
              <a:t>саны </a:t>
            </a:r>
            <a:r>
              <a:rPr lang="ru-RU" sz="2400" i="1" dirty="0" err="1">
                <a:solidFill>
                  <a:srgbClr val="002060"/>
                </a:solidFill>
              </a:rPr>
              <a:t>оның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мүмкіндіктерінің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өлшемі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болып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табылмайды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деген</a:t>
            </a:r>
            <a:r>
              <a:rPr lang="ru-RU" sz="2400" i="1" dirty="0">
                <a:solidFill>
                  <a:srgbClr val="002060"/>
                </a:solidFill>
              </a:rPr>
              <a:t> ой </a:t>
            </a:r>
            <a:r>
              <a:rPr lang="ru-RU" sz="2400" i="1" dirty="0" err="1">
                <a:solidFill>
                  <a:srgbClr val="002060"/>
                </a:solidFill>
              </a:rPr>
              <a:t>білдіріңіз</a:t>
            </a:r>
            <a:r>
              <a:rPr lang="ru-RU" sz="2400" i="1" dirty="0" smtClean="0">
                <a:solidFill>
                  <a:srgbClr val="002060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400" i="1" dirty="0" smtClean="0">
                <a:solidFill>
                  <a:srgbClr val="002060"/>
                </a:solidFill>
              </a:rPr>
              <a:t>ҰБТ </a:t>
            </a:r>
            <a:r>
              <a:rPr lang="ru-RU" sz="2400" i="1" dirty="0" err="1">
                <a:solidFill>
                  <a:srgbClr val="002060"/>
                </a:solidFill>
              </a:rPr>
              <a:t>қарсаңында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баланың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алаңдаушылығын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көтермеңіз</a:t>
            </a:r>
            <a:r>
              <a:rPr lang="ru-RU" sz="2400" i="1" dirty="0">
                <a:solidFill>
                  <a:srgbClr val="002060"/>
                </a:solidFill>
              </a:rPr>
              <a:t>. </a:t>
            </a:r>
            <a:r>
              <a:rPr lang="ru-RU" sz="2400" i="1" dirty="0" err="1">
                <a:solidFill>
                  <a:srgbClr val="002060"/>
                </a:solidFill>
              </a:rPr>
              <a:t>Егер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ересектер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жауапты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сәтте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өз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эмоцияларын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игере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алмаса</a:t>
            </a:r>
            <a:r>
              <a:rPr lang="ru-RU" sz="2400" i="1" dirty="0" smtClean="0">
                <a:solidFill>
                  <a:srgbClr val="002060"/>
                </a:solidFill>
              </a:rPr>
              <a:t>, </a:t>
            </a:r>
            <a:r>
              <a:rPr lang="ru-RU" sz="2400" i="1" dirty="0" err="1">
                <a:solidFill>
                  <a:srgbClr val="002060"/>
                </a:solidFill>
              </a:rPr>
              <a:t>онда</a:t>
            </a:r>
            <a:r>
              <a:rPr lang="ru-RU" sz="2400" i="1" dirty="0">
                <a:solidFill>
                  <a:srgbClr val="002060"/>
                </a:solidFill>
              </a:rPr>
              <a:t> бала </a:t>
            </a:r>
            <a:r>
              <a:rPr lang="ru-RU" sz="2400" i="1" dirty="0" err="1">
                <a:solidFill>
                  <a:srgbClr val="002060"/>
                </a:solidFill>
              </a:rPr>
              <a:t>жас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ерекшелігіне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байланысты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эмоционалды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түрде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азуы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мүмкін</a:t>
            </a:r>
            <a:r>
              <a:rPr lang="ru-RU" sz="2400" i="1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500042"/>
            <a:ext cx="7358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"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Зейінді</a:t>
            </a:r>
            <a:r>
              <a:rPr lang="ru-RU" sz="2400" b="1" i="1" dirty="0" smtClean="0">
                <a:solidFill>
                  <a:srgbClr val="002060"/>
                </a:solidFill>
              </a:rPr>
              <a:t>"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ата-аналардың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ережесі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07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095987"/>
            <a:ext cx="31232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. 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04664"/>
            <a:ext cx="8244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</a:pPr>
            <a:r>
              <a:rPr lang="ru-RU" sz="4800" b="1" dirty="0" smtClean="0">
                <a:solidFill>
                  <a:srgbClr val="002060"/>
                </a:solidFill>
              </a:rPr>
              <a:t> 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1235661"/>
            <a:ext cx="79541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400" i="1" dirty="0" err="1" smtClean="0">
                <a:solidFill>
                  <a:srgbClr val="002060"/>
                </a:solidFill>
              </a:rPr>
              <a:t>Балаңызды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қолдаңыз</a:t>
            </a:r>
            <a:r>
              <a:rPr lang="ru-RU" sz="2400" i="1" dirty="0" smtClean="0">
                <a:solidFill>
                  <a:srgbClr val="002060"/>
                </a:solidFill>
              </a:rPr>
              <a:t>, оны </a:t>
            </a:r>
            <a:r>
              <a:rPr lang="ru-RU" sz="2400" i="1" dirty="0" err="1">
                <a:solidFill>
                  <a:srgbClr val="002060"/>
                </a:solidFill>
              </a:rPr>
              <a:t>жақсы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істері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үшін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мақтаңыз</a:t>
            </a:r>
            <a:r>
              <a:rPr lang="ru-RU" sz="2400" i="1" dirty="0" smtClean="0">
                <a:solidFill>
                  <a:srgbClr val="002060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400" i="1" dirty="0" err="1" smtClean="0">
                <a:solidFill>
                  <a:srgbClr val="002060"/>
                </a:solidFill>
              </a:rPr>
              <a:t>Олардың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өзіне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деген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сенімділігін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арттырыңыз</a:t>
            </a:r>
            <a:r>
              <a:rPr lang="ru-RU" sz="2400" i="1" dirty="0">
                <a:solidFill>
                  <a:srgbClr val="002060"/>
                </a:solidFill>
              </a:rPr>
              <a:t>, </a:t>
            </a:r>
            <a:r>
              <a:rPr lang="ru-RU" sz="2400" i="1" dirty="0" err="1">
                <a:solidFill>
                  <a:srgbClr val="002060"/>
                </a:solidFill>
              </a:rPr>
              <a:t>өйткені</a:t>
            </a:r>
            <a:r>
              <a:rPr lang="ru-RU" sz="2400" i="1" dirty="0">
                <a:solidFill>
                  <a:srgbClr val="002060"/>
                </a:solidFill>
              </a:rPr>
              <a:t> бала </a:t>
            </a:r>
            <a:r>
              <a:rPr lang="ru-RU" sz="2400" i="1" dirty="0" err="1">
                <a:solidFill>
                  <a:srgbClr val="002060"/>
                </a:solidFill>
              </a:rPr>
              <a:t>сәтсіздіктен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неғұрлым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көп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қорыққан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сайын</a:t>
            </a:r>
            <a:r>
              <a:rPr lang="ru-RU" sz="2400" i="1" dirty="0" smtClean="0">
                <a:solidFill>
                  <a:srgbClr val="002060"/>
                </a:solidFill>
              </a:rPr>
              <a:t>, </a:t>
            </a:r>
            <a:r>
              <a:rPr lang="ru-RU" sz="2400" i="1" dirty="0" err="1">
                <a:solidFill>
                  <a:srgbClr val="002060"/>
                </a:solidFill>
              </a:rPr>
              <a:t>соғұрлым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қателіктерге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жол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береді</a:t>
            </a:r>
            <a:r>
              <a:rPr lang="ru-RU" sz="2400" i="1" dirty="0" smtClean="0">
                <a:solidFill>
                  <a:srgbClr val="002060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400" i="1" dirty="0" err="1" smtClean="0">
                <a:solidFill>
                  <a:srgbClr val="002060"/>
                </a:solidFill>
              </a:rPr>
              <a:t>Баланың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көңіл-күйін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бақылаңыз</a:t>
            </a:r>
            <a:r>
              <a:rPr lang="ru-RU" sz="2400" i="1" dirty="0">
                <a:solidFill>
                  <a:srgbClr val="002060"/>
                </a:solidFill>
              </a:rPr>
              <a:t>. </a:t>
            </a:r>
            <a:r>
              <a:rPr lang="ru-RU" sz="2400" i="1" dirty="0" err="1">
                <a:solidFill>
                  <a:srgbClr val="002060"/>
                </a:solidFill>
              </a:rPr>
              <a:t>Сізден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басқа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ешкім</a:t>
            </a:r>
            <a:r>
              <a:rPr lang="ru-RU" sz="2400" i="1" dirty="0">
                <a:solidFill>
                  <a:srgbClr val="002060"/>
                </a:solidFill>
              </a:rPr>
              <a:t> де бала </a:t>
            </a:r>
            <a:r>
              <a:rPr lang="ru-RU" sz="2400" i="1" dirty="0" err="1">
                <a:solidFill>
                  <a:srgbClr val="002060"/>
                </a:solidFill>
              </a:rPr>
              <a:t>жағдайының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нашарлауын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уақытылы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байқай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алмайды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және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алдын</a:t>
            </a:r>
            <a:r>
              <a:rPr lang="ru-RU" sz="2400" i="1" dirty="0">
                <a:solidFill>
                  <a:srgbClr val="002060"/>
                </a:solidFill>
              </a:rPr>
              <a:t> ала </a:t>
            </a:r>
            <a:r>
              <a:rPr lang="ru-RU" sz="2400" i="1" dirty="0" err="1">
                <a:solidFill>
                  <a:srgbClr val="002060"/>
                </a:solidFill>
              </a:rPr>
              <a:t>алмайды</a:t>
            </a:r>
            <a:r>
              <a:rPr lang="ru-RU" sz="2400" i="1" dirty="0">
                <a:solidFill>
                  <a:srgbClr val="002060"/>
                </a:solidFill>
              </a:rPr>
              <a:t>.</a:t>
            </a:r>
            <a:endParaRPr lang="ru-RU" sz="2400" i="1" dirty="0" smtClean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428604"/>
            <a:ext cx="72152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"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Зейінді</a:t>
            </a:r>
            <a:r>
              <a:rPr lang="ru-RU" sz="2400" b="1" i="1" dirty="0" smtClean="0">
                <a:solidFill>
                  <a:srgbClr val="002060"/>
                </a:solidFill>
              </a:rPr>
              <a:t>"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ата-аналардың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ережесі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095987"/>
            <a:ext cx="31232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. 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04664"/>
            <a:ext cx="8244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</a:pPr>
            <a:r>
              <a:rPr lang="ru-RU" sz="4800" b="1" dirty="0" smtClean="0">
                <a:solidFill>
                  <a:srgbClr val="002060"/>
                </a:solidFill>
              </a:rPr>
              <a:t> 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1235661"/>
            <a:ext cx="79541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i="1" dirty="0" err="1" smtClean="0">
                <a:solidFill>
                  <a:srgbClr val="002060"/>
                </a:solidFill>
              </a:rPr>
              <a:t>Баланың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дайындық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тәртібін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бақылаңыз</a:t>
            </a:r>
            <a:r>
              <a:rPr lang="ru-RU" sz="2800" i="1" dirty="0">
                <a:solidFill>
                  <a:srgbClr val="002060"/>
                </a:solidFill>
              </a:rPr>
              <a:t>, </a:t>
            </a:r>
            <a:r>
              <a:rPr lang="ru-RU" sz="2800" i="1" dirty="0" err="1">
                <a:solidFill>
                  <a:srgbClr val="002060"/>
                </a:solidFill>
              </a:rPr>
              <a:t>артық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жүктемеге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жол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бермеңіз</a:t>
            </a:r>
            <a:r>
              <a:rPr lang="ru-RU" sz="2800" i="1" dirty="0" smtClean="0">
                <a:solidFill>
                  <a:srgbClr val="002060"/>
                </a:solidFill>
              </a:rPr>
              <a:t>, </a:t>
            </a:r>
            <a:r>
              <a:rPr lang="ru-RU" sz="2800" i="1" dirty="0" err="1" smtClean="0">
                <a:solidFill>
                  <a:srgbClr val="002060"/>
                </a:solidFill>
              </a:rPr>
              <a:t>оған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міндетті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түрде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</a:rPr>
              <a:t>демалыс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</a:rPr>
              <a:t>жасап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</a:rPr>
              <a:t>отыру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</a:rPr>
              <a:t>керектігін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</a:rPr>
              <a:t>түсіндіріңіз</a:t>
            </a:r>
            <a:r>
              <a:rPr lang="ru-RU" sz="2800" i="1" dirty="0" smtClean="0">
                <a:solidFill>
                  <a:srgbClr val="002060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i="1" dirty="0" err="1" smtClean="0">
                <a:solidFill>
                  <a:srgbClr val="002060"/>
                </a:solidFill>
              </a:rPr>
              <a:t>Үйде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сабақ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үшін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ыңғайлы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орын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қамтамасыз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</a:rPr>
              <a:t>етіңіз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</a:rPr>
              <a:t>және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</a:rPr>
              <a:t>ешкім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кедергі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жасамауын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қадағалаңыз</a:t>
            </a:r>
            <a:r>
              <a:rPr lang="ru-RU" sz="2800" i="1" dirty="0" smtClean="0">
                <a:solidFill>
                  <a:srgbClr val="002060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i="1" dirty="0" smtClean="0">
                <a:solidFill>
                  <a:srgbClr val="002060"/>
                </a:solidFill>
              </a:rPr>
              <a:t>ҰБТ </a:t>
            </a:r>
            <a:r>
              <a:rPr lang="ru-RU" sz="2800" i="1" dirty="0" err="1">
                <a:solidFill>
                  <a:srgbClr val="002060"/>
                </a:solidFill>
              </a:rPr>
              <a:t>қарсаңында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балаға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толыққанды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демалуды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қамтамасыз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етіңіз</a:t>
            </a:r>
            <a:r>
              <a:rPr lang="ru-RU" sz="2800" i="1" dirty="0">
                <a:solidFill>
                  <a:srgbClr val="002060"/>
                </a:solidFill>
              </a:rPr>
              <a:t>, </a:t>
            </a:r>
            <a:r>
              <a:rPr lang="ru-RU" sz="2800" i="1" dirty="0" err="1">
                <a:solidFill>
                  <a:srgbClr val="002060"/>
                </a:solidFill>
              </a:rPr>
              <a:t>ол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демалуға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және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</a:rPr>
              <a:t>дұрыс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</a:rPr>
              <a:t>ұйықтауға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</a:rPr>
              <a:t>тиіс</a:t>
            </a:r>
            <a:r>
              <a:rPr lang="ru-RU" sz="2800" i="1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5126" name="Picture 6" descr="https://avatars.mds.yandex.net/get-pdb/1066918/8b94fd80-70cb-401d-827f-31a2453b2909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869160"/>
            <a:ext cx="2304256" cy="189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85852" y="428604"/>
            <a:ext cx="621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"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Зейінді</a:t>
            </a:r>
            <a:r>
              <a:rPr lang="ru-RU" sz="2400" b="1" i="1" dirty="0" smtClean="0">
                <a:solidFill>
                  <a:srgbClr val="002060"/>
                </a:solidFill>
              </a:rPr>
              <a:t>"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ата-аналардың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ережесі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59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095987"/>
            <a:ext cx="31232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. 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04664"/>
            <a:ext cx="8244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</a:pPr>
            <a:r>
              <a:rPr lang="ru-RU" sz="4800" b="1" dirty="0" smtClean="0">
                <a:solidFill>
                  <a:srgbClr val="002060"/>
                </a:solidFill>
              </a:rPr>
              <a:t> 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10" name="Picture 2" descr="https://qostanay.tv/sites/default/files/news_img/ent_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714620"/>
            <a:ext cx="6572296" cy="356466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28596" y="1071546"/>
            <a:ext cx="8286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</a:rPr>
              <a:t>Егер</a:t>
            </a:r>
            <a:r>
              <a:rPr lang="ru-RU" sz="2000" i="1" dirty="0" smtClean="0">
                <a:solidFill>
                  <a:srgbClr val="002060"/>
                </a:solidFill>
              </a:rPr>
              <a:t> бала </a:t>
            </a:r>
            <a:r>
              <a:rPr lang="ru-RU" sz="2000" i="1" dirty="0" err="1" smtClean="0">
                <a:solidFill>
                  <a:srgbClr val="002060"/>
                </a:solidFill>
              </a:rPr>
              <a:t>тырысса</a:t>
            </a:r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</a:rPr>
              <a:t>және</a:t>
            </a:r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</a:rPr>
              <a:t>көп</a:t>
            </a:r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</a:rPr>
              <a:t>күш</a:t>
            </a:r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</a:rPr>
              <a:t>жұмсаса</a:t>
            </a:r>
            <a:r>
              <a:rPr lang="ru-RU" sz="2000" i="1" dirty="0" smtClean="0">
                <a:solidFill>
                  <a:srgbClr val="002060"/>
                </a:solidFill>
              </a:rPr>
              <a:t>, </a:t>
            </a:r>
            <a:r>
              <a:rPr lang="ru-RU" sz="2000" i="1" dirty="0" err="1" smtClean="0">
                <a:solidFill>
                  <a:srgbClr val="002060"/>
                </a:solidFill>
              </a:rPr>
              <a:t>мадақтау</a:t>
            </a:r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</a:rPr>
              <a:t>керек</a:t>
            </a:r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</a:rPr>
              <a:t>емес</a:t>
            </a:r>
            <a:r>
              <a:rPr lang="ru-RU" sz="2000" i="1" dirty="0" smtClean="0">
                <a:solidFill>
                  <a:srgbClr val="002060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000" i="1" dirty="0" err="1" smtClean="0">
                <a:solidFill>
                  <a:srgbClr val="002060"/>
                </a:solidFill>
              </a:rPr>
              <a:t>Балаңыз</a:t>
            </a:r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</a:rPr>
              <a:t>ҰБТ-де</a:t>
            </a:r>
            <a:r>
              <a:rPr lang="ru-RU" sz="2000" i="1" dirty="0" smtClean="0">
                <a:solidFill>
                  <a:srgbClr val="002060"/>
                </a:solidFill>
              </a:rPr>
              <a:t>  </a:t>
            </a:r>
            <a:r>
              <a:rPr lang="ru-RU" sz="2000" i="1" dirty="0" err="1" smtClean="0">
                <a:solidFill>
                  <a:srgbClr val="002060"/>
                </a:solidFill>
              </a:rPr>
              <a:t>жоғары</a:t>
            </a:r>
            <a:r>
              <a:rPr lang="ru-RU" sz="2000" i="1" dirty="0" smtClean="0">
                <a:solidFill>
                  <a:srgbClr val="002060"/>
                </a:solidFill>
              </a:rPr>
              <a:t> балл </a:t>
            </a:r>
            <a:r>
              <a:rPr lang="ru-RU" sz="2000" i="1" dirty="0" err="1" smtClean="0">
                <a:solidFill>
                  <a:srgbClr val="002060"/>
                </a:solidFill>
              </a:rPr>
              <a:t>алмаса</a:t>
            </a:r>
            <a:r>
              <a:rPr lang="ru-RU" sz="2000" i="1" dirty="0" smtClean="0">
                <a:solidFill>
                  <a:srgbClr val="002060"/>
                </a:solidFill>
              </a:rPr>
              <a:t> да, </a:t>
            </a:r>
          </a:p>
          <a:p>
            <a:r>
              <a:rPr lang="ru-RU" sz="2000" i="1" dirty="0" err="1" smtClean="0">
                <a:solidFill>
                  <a:srgbClr val="002060"/>
                </a:solidFill>
              </a:rPr>
              <a:t>ата-анасы</a:t>
            </a:r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</a:rPr>
              <a:t>үшін</a:t>
            </a:r>
            <a:r>
              <a:rPr lang="ru-RU" sz="2000" i="1" dirty="0" smtClean="0">
                <a:solidFill>
                  <a:srgbClr val="002060"/>
                </a:solidFill>
              </a:rPr>
              <a:t>  </a:t>
            </a:r>
            <a:r>
              <a:rPr lang="ru-RU" sz="2000" i="1" dirty="0" err="1" smtClean="0">
                <a:solidFill>
                  <a:srgbClr val="002060"/>
                </a:solidFill>
              </a:rPr>
              <a:t>оның</a:t>
            </a:r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</a:rPr>
              <a:t>ынтасы</a:t>
            </a:r>
            <a:r>
              <a:rPr lang="ru-RU" sz="2000" i="1" dirty="0" smtClean="0">
                <a:solidFill>
                  <a:srgbClr val="002060"/>
                </a:solidFill>
              </a:rPr>
              <a:t> мен </a:t>
            </a:r>
            <a:r>
              <a:rPr lang="ru-RU" sz="2000" i="1" dirty="0" err="1" smtClean="0">
                <a:solidFill>
                  <a:srgbClr val="002060"/>
                </a:solidFill>
              </a:rPr>
              <a:t>табысты</a:t>
            </a:r>
            <a:r>
              <a:rPr lang="ru-RU" sz="2000" i="1" dirty="0" smtClean="0">
                <a:solidFill>
                  <a:srgbClr val="002060"/>
                </a:solidFill>
              </a:rPr>
              <a:t> болу </a:t>
            </a:r>
            <a:r>
              <a:rPr lang="ru-RU" sz="2000" i="1" dirty="0" err="1" smtClean="0">
                <a:solidFill>
                  <a:srgbClr val="002060"/>
                </a:solidFill>
              </a:rPr>
              <a:t>ниеті</a:t>
            </a:r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</a:rPr>
              <a:t>маңызды</a:t>
            </a:r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</a:rPr>
              <a:t>екенін</a:t>
            </a:r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</a:rPr>
              <a:t>білетін</a:t>
            </a:r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</a:rPr>
              <a:t>болады</a:t>
            </a:r>
            <a:endParaRPr lang="ru-RU" sz="2000" i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73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095987"/>
            <a:ext cx="31232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. 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04664"/>
            <a:ext cx="8244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</a:pPr>
            <a:r>
              <a:rPr lang="ru-RU" sz="4800" b="1" dirty="0" smtClean="0">
                <a:solidFill>
                  <a:srgbClr val="002060"/>
                </a:solidFill>
              </a:rPr>
              <a:t> 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785794"/>
            <a:ext cx="835422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1600" i="1" dirty="0" err="1" smtClean="0">
                <a:solidFill>
                  <a:srgbClr val="002060"/>
                </a:solidFill>
              </a:rPr>
              <a:t>Оның</a:t>
            </a:r>
            <a:r>
              <a:rPr lang="ru-RU" sz="1600" i="1" dirty="0" smtClean="0">
                <a:solidFill>
                  <a:srgbClr val="002060"/>
                </a:solidFill>
              </a:rPr>
              <a:t> </a:t>
            </a:r>
            <a:r>
              <a:rPr lang="ru-RU" sz="1600" i="1" dirty="0" err="1" smtClean="0">
                <a:solidFill>
                  <a:srgbClr val="002060"/>
                </a:solidFill>
              </a:rPr>
              <a:t>күшті</a:t>
            </a:r>
            <a:r>
              <a:rPr lang="ru-RU" sz="1600" i="1" dirty="0" smtClean="0">
                <a:solidFill>
                  <a:srgbClr val="002060"/>
                </a:solidFill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жақтарына</a:t>
            </a:r>
            <a:r>
              <a:rPr lang="ru-RU" sz="1600" b="1" i="1" dirty="0" smtClean="0">
                <a:solidFill>
                  <a:srgbClr val="002060"/>
                </a:solidFill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сүйену</a:t>
            </a:r>
            <a:r>
              <a:rPr lang="ru-RU" sz="1600" b="1" i="1" dirty="0" smtClean="0">
                <a:solidFill>
                  <a:srgbClr val="002060"/>
                </a:solidFill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1600" b="1" i="1" dirty="0" err="1" smtClean="0">
                <a:solidFill>
                  <a:srgbClr val="002060"/>
                </a:solidFill>
              </a:rPr>
              <a:t>Баланың</a:t>
            </a:r>
            <a:r>
              <a:rPr lang="ru-RU" sz="1600" b="1" i="1" dirty="0" smtClean="0">
                <a:solidFill>
                  <a:srgbClr val="002060"/>
                </a:solidFill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сәтсіздіктерін</a:t>
            </a:r>
            <a:r>
              <a:rPr lang="ru-RU" sz="1600" b="1" i="1" dirty="0" smtClean="0">
                <a:solidFill>
                  <a:srgbClr val="002060"/>
                </a:solidFill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есіне</a:t>
            </a:r>
            <a:r>
              <a:rPr lang="ru-RU" sz="1600" b="1" i="1" dirty="0" smtClean="0">
                <a:solidFill>
                  <a:srgbClr val="002060"/>
                </a:solidFill>
              </a:rPr>
              <a:t> сала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бермеңіз</a:t>
            </a:r>
            <a:r>
              <a:rPr lang="ru-RU" sz="1600" b="1" i="1" dirty="0" smtClean="0">
                <a:solidFill>
                  <a:srgbClr val="002060"/>
                </a:solidFill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1600" b="1" i="1" dirty="0" err="1" smtClean="0">
                <a:solidFill>
                  <a:srgbClr val="002060"/>
                </a:solidFill>
              </a:rPr>
              <a:t>Балаға</a:t>
            </a:r>
            <a:r>
              <a:rPr lang="ru-RU" sz="1600" b="1" i="1" dirty="0" smtClean="0">
                <a:solidFill>
                  <a:srgbClr val="002060"/>
                </a:solidFill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деген</a:t>
            </a:r>
            <a:r>
              <a:rPr lang="ru-RU" sz="1600" b="1" i="1" dirty="0" smtClean="0">
                <a:solidFill>
                  <a:srgbClr val="002060"/>
                </a:solidFill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сенімділік</a:t>
            </a:r>
            <a:r>
              <a:rPr lang="ru-RU" sz="1600" b="1" i="1" dirty="0" smtClean="0">
                <a:solidFill>
                  <a:srgbClr val="002060"/>
                </a:solidFill>
              </a:rPr>
              <a:t> 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таныту</a:t>
            </a:r>
            <a:r>
              <a:rPr lang="ru-RU" sz="1600" b="1" i="1" dirty="0" smtClean="0">
                <a:solidFill>
                  <a:srgbClr val="002060"/>
                </a:solidFill>
              </a:rPr>
              <a:t>,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оған</a:t>
            </a:r>
            <a:r>
              <a:rPr lang="ru-RU" sz="1600" b="1" i="1" dirty="0" smtClean="0">
                <a:solidFill>
                  <a:srgbClr val="002060"/>
                </a:solidFill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аяушылық</a:t>
            </a:r>
            <a:r>
              <a:rPr lang="ru-RU" sz="1600" b="1" i="1" dirty="0" smtClean="0">
                <a:solidFill>
                  <a:srgbClr val="002060"/>
                </a:solidFill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білдіру</a:t>
            </a:r>
            <a:r>
              <a:rPr lang="ru-RU" sz="1600" b="1" i="1" dirty="0" smtClean="0">
                <a:solidFill>
                  <a:srgbClr val="002060"/>
                </a:solidFill>
              </a:rPr>
              <a:t>,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оның</a:t>
            </a:r>
            <a:r>
              <a:rPr lang="ru-RU" sz="1600" b="1" i="1" dirty="0" smtClean="0">
                <a:solidFill>
                  <a:srgbClr val="002060"/>
                </a:solidFill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күшіне</a:t>
            </a:r>
            <a:r>
              <a:rPr lang="ru-RU" sz="1600" b="1" i="1" dirty="0" smtClean="0">
                <a:solidFill>
                  <a:srgbClr val="002060"/>
                </a:solidFill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деген</a:t>
            </a:r>
            <a:r>
              <a:rPr lang="ru-RU" sz="1600" b="1" i="1" dirty="0" smtClean="0">
                <a:solidFill>
                  <a:srgbClr val="002060"/>
                </a:solidFill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сенім</a:t>
            </a:r>
            <a:r>
              <a:rPr lang="ru-RU" sz="1600" b="1" i="1" dirty="0" smtClean="0">
                <a:solidFill>
                  <a:srgbClr val="002060"/>
                </a:solidFill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білдіру</a:t>
            </a:r>
            <a:r>
              <a:rPr lang="ru-RU" sz="1600" b="1" i="1" dirty="0" smtClean="0">
                <a:solidFill>
                  <a:srgbClr val="002060"/>
                </a:solidFill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1600" b="1" i="1" dirty="0" err="1" smtClean="0">
                <a:solidFill>
                  <a:srgbClr val="002060"/>
                </a:solidFill>
              </a:rPr>
              <a:t>Үйде</a:t>
            </a:r>
            <a:r>
              <a:rPr lang="ru-RU" sz="1600" b="1" i="1" dirty="0" smtClean="0">
                <a:solidFill>
                  <a:srgbClr val="002060"/>
                </a:solidFill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достық</a:t>
            </a:r>
            <a:r>
              <a:rPr lang="ru-RU" sz="1600" b="1" i="1" dirty="0" smtClean="0">
                <a:solidFill>
                  <a:srgbClr val="002060"/>
                </a:solidFill>
              </a:rPr>
              <a:t> пен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сыйластық</a:t>
            </a:r>
            <a:r>
              <a:rPr lang="ru-RU" sz="1600" b="1" i="1" dirty="0" smtClean="0">
                <a:solidFill>
                  <a:srgbClr val="002060"/>
                </a:solidFill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жағдайын</a:t>
            </a:r>
            <a:r>
              <a:rPr lang="ru-RU" sz="1600" b="1" i="1" dirty="0" smtClean="0">
                <a:solidFill>
                  <a:srgbClr val="002060"/>
                </a:solidFill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құру</a:t>
            </a:r>
            <a:r>
              <a:rPr lang="ru-RU" sz="1600" b="1" i="1" dirty="0" smtClean="0">
                <a:solidFill>
                  <a:srgbClr val="002060"/>
                </a:solidFill>
              </a:rPr>
              <a:t>,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балаға</a:t>
            </a:r>
            <a:r>
              <a:rPr lang="ru-RU" sz="1600" b="1" i="1" dirty="0" smtClean="0">
                <a:solidFill>
                  <a:srgbClr val="002060"/>
                </a:solidFill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деген</a:t>
            </a:r>
            <a:r>
              <a:rPr lang="ru-RU" sz="1600" b="1" i="1" dirty="0" smtClean="0">
                <a:solidFill>
                  <a:srgbClr val="002060"/>
                </a:solidFill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махаббат</a:t>
            </a:r>
            <a:r>
              <a:rPr lang="ru-RU" sz="1600" b="1" i="1" dirty="0" smtClean="0">
                <a:solidFill>
                  <a:srgbClr val="002060"/>
                </a:solidFill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пен</a:t>
            </a:r>
            <a:r>
              <a:rPr lang="ru-RU" sz="1600" b="1" i="1" dirty="0" smtClean="0">
                <a:solidFill>
                  <a:srgbClr val="002060"/>
                </a:solidFill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сыйластықты</a:t>
            </a:r>
            <a:r>
              <a:rPr lang="ru-RU" sz="1600" b="1" i="1" dirty="0" smtClean="0">
                <a:solidFill>
                  <a:srgbClr val="002060"/>
                </a:solidFill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көрсете</a:t>
            </a:r>
            <a:r>
              <a:rPr lang="ru-RU" sz="1600" b="1" i="1" dirty="0" smtClean="0">
                <a:solidFill>
                  <a:srgbClr val="002060"/>
                </a:solidFill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білу</a:t>
            </a:r>
            <a:r>
              <a:rPr lang="ru-RU" sz="1600" b="1" i="1" dirty="0" smtClean="0">
                <a:solidFill>
                  <a:srgbClr val="002060"/>
                </a:solidFill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1600" b="1" i="1" dirty="0" err="1" smtClean="0">
                <a:solidFill>
                  <a:srgbClr val="002060"/>
                </a:solidFill>
              </a:rPr>
              <a:t>Бір</a:t>
            </a:r>
            <a:r>
              <a:rPr lang="ru-RU" sz="1600" b="1" i="1" dirty="0" smtClean="0">
                <a:solidFill>
                  <a:srgbClr val="002060"/>
                </a:solidFill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мезгілде</a:t>
            </a:r>
            <a:r>
              <a:rPr lang="ru-RU" sz="1600" b="1" i="1" dirty="0" smtClean="0">
                <a:solidFill>
                  <a:srgbClr val="002060"/>
                </a:solidFill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қатал</a:t>
            </a:r>
            <a:r>
              <a:rPr lang="ru-RU" sz="1600" b="1" i="1" dirty="0" smtClean="0">
                <a:solidFill>
                  <a:srgbClr val="002060"/>
                </a:solidFill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және</a:t>
            </a:r>
            <a:r>
              <a:rPr lang="ru-RU" sz="1600" b="1" i="1" dirty="0" smtClean="0">
                <a:solidFill>
                  <a:srgbClr val="002060"/>
                </a:solidFill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мейірімді</a:t>
            </a:r>
            <a:r>
              <a:rPr lang="ru-RU" sz="1600" b="1" i="1" dirty="0" smtClean="0">
                <a:solidFill>
                  <a:srgbClr val="002060"/>
                </a:solidFill>
              </a:rPr>
              <a:t> бола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біліңіз</a:t>
            </a:r>
            <a:r>
              <a:rPr lang="ru-RU" sz="1600" b="1" i="1" dirty="0" smtClean="0">
                <a:solidFill>
                  <a:srgbClr val="002060"/>
                </a:solidFill>
              </a:rPr>
              <a:t>,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бірақ</a:t>
            </a:r>
            <a:r>
              <a:rPr lang="ru-RU" sz="1600" b="1" i="1" dirty="0" smtClean="0">
                <a:solidFill>
                  <a:srgbClr val="002060"/>
                </a:solidFill>
              </a:rPr>
              <a:t> судья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рөлін</a:t>
            </a:r>
            <a:r>
              <a:rPr lang="ru-RU" sz="1600" b="1" i="1" dirty="0" smtClean="0">
                <a:solidFill>
                  <a:srgbClr val="002060"/>
                </a:solidFill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ойнамаңыз</a:t>
            </a:r>
            <a:r>
              <a:rPr lang="ru-RU" sz="1600" b="1" i="1" dirty="0" smtClean="0">
                <a:solidFill>
                  <a:srgbClr val="002060"/>
                </a:solidFill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1600" b="1" i="1" dirty="0" err="1" smtClean="0">
                <a:solidFill>
                  <a:srgbClr val="002060"/>
                </a:solidFill>
              </a:rPr>
              <a:t>Балаңызды</a:t>
            </a:r>
            <a:r>
              <a:rPr lang="ru-RU" sz="1600" b="1" i="1" dirty="0" smtClean="0">
                <a:solidFill>
                  <a:srgbClr val="002060"/>
                </a:solidFill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қолдаңыз</a:t>
            </a:r>
            <a:r>
              <a:rPr lang="ru-RU" sz="1600" b="1" i="1" dirty="0" smtClean="0">
                <a:solidFill>
                  <a:srgbClr val="002060"/>
                </a:solidFill>
              </a:rPr>
              <a:t>,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оның</a:t>
            </a:r>
            <a:r>
              <a:rPr lang="ru-RU" sz="1600" b="1" i="1" dirty="0" smtClean="0">
                <a:solidFill>
                  <a:srgbClr val="002060"/>
                </a:solidFill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уайымын</a:t>
            </a:r>
            <a:r>
              <a:rPr lang="ru-RU" sz="1600" b="1" i="1" dirty="0" smtClean="0">
                <a:solidFill>
                  <a:srgbClr val="002060"/>
                </a:solidFill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түсінетініңізді</a:t>
            </a:r>
            <a:r>
              <a:rPr lang="ru-RU" sz="1600" b="1" i="1" dirty="0" smtClean="0">
                <a:solidFill>
                  <a:srgbClr val="002060"/>
                </a:solidFill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көрсетіңіз</a:t>
            </a:r>
            <a:endParaRPr lang="ru-RU" sz="1600" b="1" i="1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i="1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0" name="Picture 2" descr="http://ekaraganda.kz/foto/37cc6654bd0921c44e3db1a173fe31b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071810"/>
            <a:ext cx="5643602" cy="323092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57158" y="357166"/>
            <a:ext cx="8143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Баланы </a:t>
            </a:r>
            <a:r>
              <a:rPr lang="ru-RU" b="1" i="1" dirty="0" err="1" smtClean="0">
                <a:solidFill>
                  <a:srgbClr val="002060"/>
                </a:solidFill>
              </a:rPr>
              <a:t>қолдау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үшін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қажет</a:t>
            </a:r>
            <a:r>
              <a:rPr lang="ru-RU" b="1" i="1" dirty="0" smtClean="0">
                <a:solidFill>
                  <a:srgbClr val="002060"/>
                </a:solidFill>
              </a:rPr>
              <a:t>:</a:t>
            </a:r>
            <a:endParaRPr lang="ru-RU" i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73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095987"/>
            <a:ext cx="31232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. 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04664"/>
            <a:ext cx="8244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</a:pPr>
            <a:r>
              <a:rPr lang="ru-RU" sz="4800" b="1" dirty="0" smtClean="0">
                <a:solidFill>
                  <a:srgbClr val="002060"/>
                </a:solidFill>
              </a:rPr>
              <a:t> 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42984"/>
            <a:ext cx="8244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i="1" dirty="0" smtClean="0">
                <a:solidFill>
                  <a:srgbClr val="002060"/>
                </a:solidFill>
                <a:ea typeface="+mj-ea"/>
                <a:cs typeface="+mj-cs"/>
              </a:rPr>
              <a:t>Бала </a:t>
            </a:r>
            <a:r>
              <a:rPr lang="ru-RU" sz="2800" b="1" i="1" dirty="0" err="1" smtClean="0">
                <a:solidFill>
                  <a:srgbClr val="002060"/>
                </a:solidFill>
                <a:ea typeface="+mj-ea"/>
                <a:cs typeface="+mj-cs"/>
              </a:rPr>
              <a:t>өзі</a:t>
            </a:r>
            <a:r>
              <a:rPr lang="ru-RU" sz="2800" b="1" i="1" dirty="0" smtClean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ea typeface="+mj-ea"/>
                <a:cs typeface="+mj-cs"/>
              </a:rPr>
              <a:t>үшін</a:t>
            </a:r>
            <a:r>
              <a:rPr lang="ru-RU" sz="2800" b="1" i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ea typeface="+mj-ea"/>
                <a:cs typeface="+mj-cs"/>
              </a:rPr>
              <a:t>маңызды</a:t>
            </a:r>
            <a:r>
              <a:rPr lang="ru-RU" sz="2800" b="1" i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ea typeface="+mj-ea"/>
                <a:cs typeface="+mj-cs"/>
              </a:rPr>
              <a:t>деп</a:t>
            </a:r>
            <a:r>
              <a:rPr lang="ru-RU" sz="2800" b="1" i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ea typeface="+mj-ea"/>
                <a:cs typeface="+mj-cs"/>
              </a:rPr>
              <a:t>санайтын</a:t>
            </a:r>
            <a:r>
              <a:rPr lang="ru-RU" sz="2800" b="1" i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ea typeface="+mj-ea"/>
                <a:cs typeface="+mj-cs"/>
              </a:rPr>
              <a:t>адамдардың</a:t>
            </a:r>
            <a:r>
              <a:rPr lang="ru-RU" sz="2800" b="1" i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ea typeface="+mj-ea"/>
                <a:cs typeface="+mj-cs"/>
              </a:rPr>
              <a:t>қолдауымен</a:t>
            </a:r>
            <a:r>
              <a:rPr lang="ru-RU" sz="2800" b="1" i="1" dirty="0" smtClean="0">
                <a:solidFill>
                  <a:srgbClr val="002060"/>
                </a:solidFill>
                <a:ea typeface="+mj-ea"/>
                <a:cs typeface="+mj-cs"/>
              </a:rPr>
              <a:t>  </a:t>
            </a:r>
            <a:r>
              <a:rPr lang="ru-RU" sz="2800" b="1" i="1" dirty="0" err="1">
                <a:solidFill>
                  <a:srgbClr val="002060"/>
                </a:solidFill>
                <a:ea typeface="+mj-ea"/>
                <a:cs typeface="+mj-cs"/>
              </a:rPr>
              <a:t>өмірлік</a:t>
            </a:r>
            <a:r>
              <a:rPr lang="ru-RU" sz="2800" b="1" i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ea typeface="+mj-ea"/>
                <a:cs typeface="+mj-cs"/>
              </a:rPr>
              <a:t>қиындықтарды</a:t>
            </a:r>
            <a:r>
              <a:rPr lang="ru-RU" sz="2800" b="1" i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ea typeface="+mj-ea"/>
                <a:cs typeface="+mj-cs"/>
              </a:rPr>
              <a:t>жеңу</a:t>
            </a:r>
            <a:r>
              <a:rPr lang="ru-RU" sz="2800" b="1" i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ea typeface="+mj-ea"/>
                <a:cs typeface="+mj-cs"/>
              </a:rPr>
              <a:t>қабілетіне</a:t>
            </a:r>
            <a:r>
              <a:rPr lang="ru-RU" sz="2800" b="1" i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ea typeface="+mj-ea"/>
                <a:cs typeface="+mj-cs"/>
              </a:rPr>
              <a:t>ие</a:t>
            </a:r>
            <a:r>
              <a:rPr lang="ru-RU" sz="2800" b="1" i="1" dirty="0" smtClean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ea typeface="+mj-ea"/>
                <a:cs typeface="+mj-cs"/>
              </a:rPr>
              <a:t>болады</a:t>
            </a:r>
            <a:r>
              <a:rPr lang="ru-RU" sz="4000" b="1" i="1" dirty="0" smtClean="0">
                <a:solidFill>
                  <a:srgbClr val="002060"/>
                </a:solidFill>
                <a:ea typeface="+mj-ea"/>
                <a:cs typeface="+mj-cs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404664"/>
            <a:ext cx="82827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i="1" dirty="0">
                <a:solidFill>
                  <a:srgbClr val="C00000"/>
                </a:solidFill>
                <a:latin typeface="+mj-lt"/>
              </a:rPr>
              <a:t>Баланы </a:t>
            </a:r>
            <a:r>
              <a:rPr lang="ru-RU" sz="2800" b="1" i="1" dirty="0" err="1" smtClean="0">
                <a:solidFill>
                  <a:srgbClr val="C00000"/>
                </a:solidFill>
                <a:latin typeface="+mj-lt"/>
              </a:rPr>
              <a:t>қолдау-бұл</a:t>
            </a:r>
            <a:r>
              <a:rPr lang="ru-RU" sz="2800" b="1" i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+mj-lt"/>
              </a:rPr>
              <a:t>оған</a:t>
            </a:r>
            <a:r>
              <a:rPr lang="ru-RU" sz="2800" b="1" i="1" dirty="0">
                <a:solidFill>
                  <a:srgbClr val="C00000"/>
                </a:solidFill>
                <a:latin typeface="+mj-lt"/>
              </a:rPr>
              <a:t> сену.</a:t>
            </a:r>
          </a:p>
        </p:txBody>
      </p:sp>
      <p:pic>
        <p:nvPicPr>
          <p:cNvPr id="5" name="Picture 2" descr="https://azattyq-ruhy.kz/cache/imagine/main_page_full/uploads/news/2020/01/06/5e134d7318b6a53158626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143249"/>
            <a:ext cx="5715040" cy="2928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054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095987"/>
            <a:ext cx="31232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. 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04664"/>
            <a:ext cx="8244408" cy="2886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>
                <a:solidFill>
                  <a:srgbClr val="002060"/>
                </a:solidFill>
                <a:latin typeface="+mj-lt"/>
              </a:rPr>
              <a:t>«Стресс – </a:t>
            </a:r>
            <a:r>
              <a:rPr lang="ru-RU" sz="2400" b="1" i="1" dirty="0" err="1">
                <a:solidFill>
                  <a:srgbClr val="002060"/>
                </a:solidFill>
                <a:latin typeface="+mj-lt"/>
              </a:rPr>
              <a:t>бұл</a:t>
            </a:r>
            <a:r>
              <a:rPr lang="ru-RU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+mj-lt"/>
              </a:rPr>
              <a:t>басыңызда</a:t>
            </a:r>
            <a:r>
              <a:rPr lang="ru-RU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+mj-lt"/>
              </a:rPr>
              <a:t>болған</a:t>
            </a:r>
            <a:r>
              <a:rPr lang="ru-RU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+mj-lt"/>
              </a:rPr>
              <a:t>жағдай</a:t>
            </a:r>
            <a:r>
              <a:rPr lang="ru-RU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+mj-lt"/>
              </a:rPr>
              <a:t>емес</a:t>
            </a:r>
            <a:r>
              <a:rPr lang="ru-RU" sz="2400" b="1" i="1" dirty="0">
                <a:solidFill>
                  <a:srgbClr val="002060"/>
                </a:solidFill>
                <a:latin typeface="+mj-lt"/>
              </a:rPr>
              <a:t>, оны </a:t>
            </a:r>
            <a:r>
              <a:rPr lang="ru-RU" sz="2400" b="1" i="1" dirty="0" err="1">
                <a:solidFill>
                  <a:srgbClr val="002060"/>
                </a:solidFill>
                <a:latin typeface="+mj-lt"/>
              </a:rPr>
              <a:t>сіздің</a:t>
            </a:r>
            <a:r>
              <a:rPr lang="ru-RU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+mj-lt"/>
              </a:rPr>
              <a:t>қалай</a:t>
            </a:r>
            <a:r>
              <a:rPr lang="ru-RU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+mj-lt"/>
              </a:rPr>
              <a:t>қабылдауыңызда</a:t>
            </a:r>
            <a:r>
              <a:rPr lang="ru-RU" sz="2400" b="1" i="1" dirty="0">
                <a:solidFill>
                  <a:srgbClr val="002060"/>
                </a:solidFill>
                <a:latin typeface="+mj-lt"/>
              </a:rPr>
              <a:t> !» </a:t>
            </a:r>
            <a:endParaRPr lang="ru-RU" sz="2400" b="1" i="1" dirty="0" smtClean="0">
              <a:solidFill>
                <a:srgbClr val="002060"/>
              </a:solidFill>
              <a:latin typeface="+mj-lt"/>
            </a:endParaRPr>
          </a:p>
          <a:p>
            <a:pPr lvl="0" algn="ctr"/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                                                                                        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</a:rPr>
              <a:t>Ганс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+mj-lt"/>
              </a:rPr>
              <a:t>Селье</a:t>
            </a:r>
            <a:endParaRPr lang="ru-RU" sz="2400" b="1" i="1" dirty="0">
              <a:solidFill>
                <a:srgbClr val="002060"/>
              </a:solidFill>
              <a:latin typeface="+mj-lt"/>
            </a:endParaRPr>
          </a:p>
          <a:p>
            <a:pPr lvl="0"/>
            <a:endParaRPr lang="ru-RU" sz="2400" i="1" dirty="0">
              <a:solidFill>
                <a:srgbClr val="002060"/>
              </a:solidFill>
              <a:latin typeface="+mj-lt"/>
            </a:endParaRPr>
          </a:p>
          <a:p>
            <a:pPr lvl="0" algn="r"/>
            <a:r>
              <a:rPr lang="ru-RU" sz="2800" i="1" dirty="0" err="1">
                <a:solidFill>
                  <a:srgbClr val="002060"/>
                </a:solidFill>
                <a:latin typeface="+mj-lt"/>
              </a:rPr>
              <a:t>Шығу</a:t>
            </a:r>
            <a:r>
              <a:rPr lang="ru-RU" sz="2800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+mj-lt"/>
              </a:rPr>
              <a:t>жолы</a:t>
            </a:r>
            <a:r>
              <a:rPr lang="ru-RU" sz="2800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+mj-lt"/>
              </a:rPr>
              <a:t>біреу</a:t>
            </a:r>
            <a:r>
              <a:rPr lang="ru-RU" sz="2800" i="1" dirty="0">
                <a:solidFill>
                  <a:srgbClr val="002060"/>
                </a:solidFill>
                <a:latin typeface="+mj-lt"/>
              </a:rPr>
              <a:t>: </a:t>
            </a:r>
            <a:r>
              <a:rPr lang="ru-RU" sz="2800" b="1" i="1" dirty="0" err="1">
                <a:solidFill>
                  <a:srgbClr val="002060"/>
                </a:solidFill>
                <a:latin typeface="+mj-lt"/>
              </a:rPr>
              <a:t>күрес</a:t>
            </a:r>
            <a:endParaRPr lang="ru-RU" sz="2800" b="1" dirty="0">
              <a:solidFill>
                <a:srgbClr val="002060"/>
              </a:solidFill>
              <a:latin typeface="+mj-lt"/>
            </a:endParaRPr>
          </a:p>
          <a:p>
            <a:pPr lvl="0" algn="r">
              <a:spcBef>
                <a:spcPct val="20000"/>
              </a:spcBef>
            </a:pPr>
            <a:r>
              <a:rPr lang="ru-RU" sz="48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AutoShape 10" descr="https://i7.pngguru.com/preview/783/213/76/presentation-clip-art-oth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4" descr="https://static.yk-news.kz/ent8264192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000372"/>
            <a:ext cx="5715040" cy="3286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558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095987"/>
            <a:ext cx="31232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. 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04664"/>
            <a:ext cx="8244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</a:pPr>
            <a:r>
              <a:rPr lang="ru-RU" sz="4800" b="1" dirty="0" smtClean="0">
                <a:solidFill>
                  <a:srgbClr val="002060"/>
                </a:solidFill>
              </a:rPr>
              <a:t> 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260649"/>
            <a:ext cx="7200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Әрбір</a:t>
            </a:r>
            <a:r>
              <a:rPr lang="ru-RU" sz="32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ата-ана</a:t>
            </a:r>
            <a:r>
              <a:rPr lang="ru-RU" sz="32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түсінуі</a:t>
            </a:r>
            <a:r>
              <a:rPr lang="ru-RU" sz="32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тиіс</a:t>
            </a:r>
            <a:r>
              <a:rPr lang="ru-RU" sz="32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:</a:t>
            </a:r>
            <a:br>
              <a:rPr lang="ru-RU" sz="32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endParaRPr lang="ru-RU" sz="2000" b="1" i="1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5800" y="1000108"/>
            <a:ext cx="8134672" cy="240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800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lvl="0"/>
            <a:r>
              <a:rPr lang="ru-RU" sz="2800" i="1" dirty="0" err="1" smtClean="0">
                <a:solidFill>
                  <a:srgbClr val="002060"/>
                </a:solidFill>
              </a:rPr>
              <a:t>Емтихан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>
                <a:solidFill>
                  <a:srgbClr val="002060"/>
                </a:solidFill>
              </a:rPr>
              <a:t>мен ҰБТ </a:t>
            </a:r>
            <a:r>
              <a:rPr lang="ru-RU" sz="2800" i="1" dirty="0" err="1">
                <a:solidFill>
                  <a:srgbClr val="002060"/>
                </a:solidFill>
              </a:rPr>
              <a:t>нәтижелерінің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маңыздылығы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жасөспірімнің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денсаулығы</a:t>
            </a:r>
            <a:r>
              <a:rPr lang="ru-RU" sz="2800" i="1" dirty="0">
                <a:solidFill>
                  <a:srgbClr val="002060"/>
                </a:solidFill>
              </a:rPr>
              <a:t> мен </a:t>
            </a:r>
            <a:r>
              <a:rPr lang="ru-RU" sz="2800" i="1" dirty="0" err="1">
                <a:solidFill>
                  <a:srgbClr val="002060"/>
                </a:solidFill>
              </a:rPr>
              <a:t>оның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эмоционалдық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әл-ауқатына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кесірін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тигізбеуі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тиіс</a:t>
            </a:r>
            <a:r>
              <a:rPr lang="ru-RU" sz="2800" i="1" dirty="0">
                <a:solidFill>
                  <a:srgbClr val="002060"/>
                </a:solidFill>
              </a:rPr>
              <a:t>.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ru-RU" sz="3200" i="1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7736" y="15850130"/>
            <a:ext cx="13499869" cy="900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s://skr.su/uploaded/0f/2b/7d/6a1f15b9474357f8e3dd18a9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3286124"/>
            <a:ext cx="5857916" cy="3143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347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095987"/>
            <a:ext cx="31232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. 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04664"/>
            <a:ext cx="8244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</a:pPr>
            <a:r>
              <a:rPr lang="ru-RU" sz="4800" b="1" dirty="0" smtClean="0">
                <a:solidFill>
                  <a:srgbClr val="002060"/>
                </a:solidFill>
              </a:rPr>
              <a:t> 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43240" y="1000108"/>
            <a:ext cx="44178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rgbClr val="002060"/>
                </a:solidFill>
                <a:latin typeface="+mj-lt"/>
              </a:rPr>
              <a:t>Ата-аналардың</a:t>
            </a:r>
            <a:r>
              <a:rPr lang="ru-RU" sz="32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latin typeface="+mj-lt"/>
              </a:rPr>
              <a:t>қолдау</a:t>
            </a:r>
            <a:r>
              <a:rPr lang="ru-RU" sz="32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latin typeface="+mj-lt"/>
              </a:rPr>
              <a:t>көрсету</a:t>
            </a:r>
            <a:r>
              <a:rPr lang="ru-RU" sz="32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latin typeface="+mj-lt"/>
              </a:rPr>
              <a:t>стратегиясы</a:t>
            </a:r>
            <a:endParaRPr lang="ru-RU" sz="3200" b="1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AutoShape 6" descr="https://www.menoftomorrow.info/wp-content/uploads/2016/10/coupleX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8" descr="https://voladm.gov.ua/img/img-catalog/big/2020021812163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856"/>
            <a:ext cx="2030182" cy="188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s://www.gs.by/wp-content/uploads/2019/06/IMG_8843_novyj-razmer-925x6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286124"/>
            <a:ext cx="5715040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839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095987"/>
            <a:ext cx="31232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. 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04664"/>
            <a:ext cx="8244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</a:pPr>
            <a:r>
              <a:rPr lang="ru-RU" sz="4800" b="1" dirty="0" smtClean="0">
                <a:solidFill>
                  <a:srgbClr val="002060"/>
                </a:solidFill>
              </a:rPr>
              <a:t> 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5800" y="404665"/>
            <a:ext cx="7414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err="1" smtClean="0">
                <a:solidFill>
                  <a:srgbClr val="002060"/>
                </a:solidFill>
                <a:latin typeface="+mj-lt"/>
              </a:rPr>
              <a:t>Бірінші</a:t>
            </a:r>
            <a:r>
              <a:rPr lang="ru-RU" sz="3600" b="1" i="1" dirty="0" smtClean="0">
                <a:solidFill>
                  <a:srgbClr val="002060"/>
                </a:solidFill>
                <a:latin typeface="+mj-lt"/>
              </a:rPr>
              <a:t> стратегия</a:t>
            </a:r>
            <a:endParaRPr lang="ru-RU" sz="3600" b="1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1235661"/>
            <a:ext cx="79541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err="1">
                <a:solidFill>
                  <a:srgbClr val="C00000"/>
                </a:solidFill>
              </a:rPr>
              <a:t>Балаңызға</a:t>
            </a:r>
            <a:r>
              <a:rPr lang="ru-RU" sz="2800" i="1" dirty="0">
                <a:solidFill>
                  <a:srgbClr val="C00000"/>
                </a:solidFill>
              </a:rPr>
              <a:t> </a:t>
            </a:r>
            <a:r>
              <a:rPr lang="ru-RU" sz="2800" i="1" dirty="0" err="1" smtClean="0">
                <a:solidFill>
                  <a:srgbClr val="C00000"/>
                </a:solidFill>
              </a:rPr>
              <a:t>көбірек</a:t>
            </a:r>
            <a:r>
              <a:rPr lang="ru-RU" sz="2800" i="1" dirty="0" smtClean="0">
                <a:solidFill>
                  <a:srgbClr val="C00000"/>
                </a:solidFill>
              </a:rPr>
              <a:t> </a:t>
            </a:r>
            <a:r>
              <a:rPr lang="ru-RU" sz="2800" i="1" dirty="0" err="1" smtClean="0">
                <a:solidFill>
                  <a:srgbClr val="C00000"/>
                </a:solidFill>
              </a:rPr>
              <a:t>мейіріммен</a:t>
            </a:r>
            <a:r>
              <a:rPr lang="ru-RU" sz="2800" i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2800" i="1" dirty="0" err="1" smtClean="0">
                <a:solidFill>
                  <a:srgbClr val="C00000"/>
                </a:solidFill>
              </a:rPr>
              <a:t>қарап</a:t>
            </a:r>
            <a:r>
              <a:rPr lang="ru-RU" sz="2800" i="1" dirty="0">
                <a:solidFill>
                  <a:srgbClr val="C00000"/>
                </a:solidFill>
              </a:rPr>
              <a:t>,</a:t>
            </a:r>
            <a:r>
              <a:rPr lang="ru-RU" sz="2800" i="1" dirty="0" smtClean="0">
                <a:solidFill>
                  <a:srgbClr val="C00000"/>
                </a:solidFill>
              </a:rPr>
              <a:t>  </a:t>
            </a:r>
            <a:r>
              <a:rPr lang="ru-RU" sz="2800" i="1" dirty="0" err="1" smtClean="0">
                <a:solidFill>
                  <a:srgbClr val="C00000"/>
                </a:solidFill>
              </a:rPr>
              <a:t>күлімсіреңіз</a:t>
            </a:r>
            <a:r>
              <a:rPr lang="ru-RU" sz="2800" i="1" dirty="0" smtClean="0">
                <a:solidFill>
                  <a:srgbClr val="C00000"/>
                </a:solidFill>
              </a:rPr>
              <a:t>!</a:t>
            </a:r>
          </a:p>
          <a:p>
            <a:r>
              <a:rPr lang="ru-RU" sz="2800" i="1" dirty="0" err="1" smtClean="0">
                <a:solidFill>
                  <a:srgbClr val="002060"/>
                </a:solidFill>
              </a:rPr>
              <a:t>Күмән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жоқ</a:t>
            </a:r>
            <a:r>
              <a:rPr lang="ru-RU" sz="2800" i="1" dirty="0">
                <a:solidFill>
                  <a:srgbClr val="002060"/>
                </a:solidFill>
              </a:rPr>
              <a:t>, </a:t>
            </a:r>
            <a:r>
              <a:rPr lang="ru-RU" sz="2800" i="1" dirty="0" err="1" smtClean="0">
                <a:solidFill>
                  <a:srgbClr val="002060"/>
                </a:solidFill>
              </a:rPr>
              <a:t>тіпті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</a:rPr>
              <a:t>ешқандай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</a:rPr>
              <a:t>сезімсіз</a:t>
            </a:r>
            <a:r>
              <a:rPr lang="ru-RU" sz="2800" i="1" dirty="0" smtClean="0">
                <a:solidFill>
                  <a:srgbClr val="002060"/>
                </a:solidFill>
              </a:rPr>
              <a:t>  </a:t>
            </a:r>
            <a:r>
              <a:rPr lang="ru-RU" sz="2800" i="1" dirty="0" err="1">
                <a:solidFill>
                  <a:srgbClr val="002060"/>
                </a:solidFill>
              </a:rPr>
              <a:t>айтылған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</a:rPr>
              <a:t>ең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жақсы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</a:rPr>
              <a:t>сөздердің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</a:rPr>
              <a:t>өзі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оның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</a:rPr>
              <a:t>жүрегінде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</a:rPr>
              <a:t>қуаныш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</a:rPr>
              <a:t>тудыра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</a:rPr>
              <a:t>қоймайды</a:t>
            </a:r>
            <a:r>
              <a:rPr lang="ru-RU" sz="2800" i="1" dirty="0" smtClean="0">
                <a:solidFill>
                  <a:srgbClr val="002060"/>
                </a:solidFill>
              </a:rPr>
              <a:t>.</a:t>
            </a:r>
          </a:p>
          <a:p>
            <a:endParaRPr lang="ru-RU" sz="2800" i="1" dirty="0" smtClean="0">
              <a:solidFill>
                <a:srgbClr val="002060"/>
              </a:solidFill>
            </a:endParaRPr>
          </a:p>
          <a:p>
            <a:r>
              <a:rPr lang="ru-RU" sz="2800" i="1" dirty="0" smtClean="0">
                <a:solidFill>
                  <a:srgbClr val="002060"/>
                </a:solidFill>
              </a:rPr>
              <a:t>Адам </a:t>
            </a:r>
            <a:r>
              <a:rPr lang="ru-RU" sz="2800" i="1" dirty="0" err="1">
                <a:solidFill>
                  <a:srgbClr val="002060"/>
                </a:solidFill>
              </a:rPr>
              <a:t>жанының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қақпасы-оның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көзі</a:t>
            </a:r>
            <a:r>
              <a:rPr lang="ru-RU" sz="2800" i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2800" i="1" dirty="0" err="1" smtClean="0">
                <a:solidFill>
                  <a:srgbClr val="002060"/>
                </a:solidFill>
              </a:rPr>
              <a:t>Көзді</a:t>
            </a:r>
            <a:r>
              <a:rPr lang="ru-RU" sz="2800" i="1" dirty="0" smtClean="0">
                <a:solidFill>
                  <a:srgbClr val="002060"/>
                </a:solidFill>
              </a:rPr>
              <a:t>  </a:t>
            </a:r>
            <a:r>
              <a:rPr lang="ru-RU" sz="2800" i="1" dirty="0" err="1" smtClean="0">
                <a:solidFill>
                  <a:srgbClr val="002060"/>
                </a:solidFill>
              </a:rPr>
              <a:t>күлімсірететін</a:t>
            </a:r>
            <a:r>
              <a:rPr lang="ru-RU" sz="2800" i="1" dirty="0" smtClean="0">
                <a:solidFill>
                  <a:srgbClr val="002060"/>
                </a:solidFill>
              </a:rPr>
              <a:t> – </a:t>
            </a:r>
            <a:r>
              <a:rPr lang="ru-RU" sz="2800" i="1" dirty="0" err="1" smtClean="0">
                <a:solidFill>
                  <a:srgbClr val="002060"/>
                </a:solidFill>
              </a:rPr>
              <a:t>мейірім</a:t>
            </a:r>
            <a:r>
              <a:rPr lang="ru-RU" sz="2800" i="1" dirty="0" smtClean="0">
                <a:solidFill>
                  <a:srgbClr val="002060"/>
                </a:solidFill>
              </a:rPr>
              <a:t> мен </a:t>
            </a:r>
            <a:r>
              <a:rPr lang="ru-RU" sz="2800" i="1" dirty="0" err="1" smtClean="0">
                <a:solidFill>
                  <a:srgbClr val="002060"/>
                </a:solidFill>
              </a:rPr>
              <a:t>күлкі</a:t>
            </a:r>
            <a:r>
              <a:rPr lang="ru-RU" sz="2800" i="1" dirty="0" smtClean="0">
                <a:solidFill>
                  <a:srgbClr val="002060"/>
                </a:solidFill>
              </a:rPr>
              <a:t>!</a:t>
            </a:r>
          </a:p>
          <a:p>
            <a:r>
              <a:rPr lang="ru-RU" sz="2800" i="1" dirty="0" err="1" smtClean="0">
                <a:solidFill>
                  <a:srgbClr val="002060"/>
                </a:solidFill>
              </a:rPr>
              <a:t>Сондықтан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күлімсіреуді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ұмытпаңыз</a:t>
            </a:r>
            <a:r>
              <a:rPr lang="ru-RU" sz="2800" i="1" dirty="0" smtClean="0">
                <a:solidFill>
                  <a:srgbClr val="002060"/>
                </a:solidFill>
              </a:rPr>
              <a:t>!</a:t>
            </a:r>
          </a:p>
          <a:p>
            <a:r>
              <a:rPr lang="ru-RU" sz="2800" i="1" dirty="0" err="1" smtClean="0">
                <a:solidFill>
                  <a:srgbClr val="002060"/>
                </a:solidFill>
              </a:rPr>
              <a:t>Сіздің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көзіңізден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</a:rPr>
              <a:t>құйылған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</a:rPr>
              <a:t>жарық</a:t>
            </a:r>
            <a:r>
              <a:rPr lang="ru-RU" sz="2800" i="1" dirty="0" smtClean="0">
                <a:solidFill>
                  <a:srgbClr val="002060"/>
                </a:solidFill>
              </a:rPr>
              <a:t> -</a:t>
            </a:r>
            <a:r>
              <a:rPr lang="ru-RU" sz="2800" i="1" dirty="0" err="1" smtClean="0">
                <a:solidFill>
                  <a:srgbClr val="002060"/>
                </a:solidFill>
              </a:rPr>
              <a:t>сіздің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</a:rPr>
              <a:t>балаңызға</a:t>
            </a:r>
            <a:r>
              <a:rPr lang="ru-RU" sz="2800" i="1" dirty="0" smtClean="0">
                <a:solidFill>
                  <a:srgbClr val="002060"/>
                </a:solidFill>
              </a:rPr>
              <a:t>  </a:t>
            </a:r>
            <a:r>
              <a:rPr lang="ru-RU" sz="2800" i="1" dirty="0" err="1">
                <a:solidFill>
                  <a:srgbClr val="002060"/>
                </a:solidFill>
              </a:rPr>
              <a:t>деген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махаббатыңыз</a:t>
            </a:r>
            <a:r>
              <a:rPr lang="ru-RU" sz="2800" i="1" dirty="0">
                <a:solidFill>
                  <a:srgbClr val="00206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5871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095987"/>
            <a:ext cx="31232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. 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04664"/>
            <a:ext cx="8244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</a:pPr>
            <a:r>
              <a:rPr lang="ru-RU" sz="4800" b="1" dirty="0" smtClean="0">
                <a:solidFill>
                  <a:srgbClr val="002060"/>
                </a:solidFill>
              </a:rPr>
              <a:t> 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5800" y="404665"/>
            <a:ext cx="7414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err="1" smtClean="0">
                <a:solidFill>
                  <a:srgbClr val="002060"/>
                </a:solidFill>
                <a:latin typeface="+mj-lt"/>
              </a:rPr>
              <a:t>Екінші</a:t>
            </a:r>
            <a:r>
              <a:rPr lang="ru-RU" sz="3600" b="1" i="1" dirty="0" smtClean="0">
                <a:solidFill>
                  <a:srgbClr val="002060"/>
                </a:solidFill>
                <a:latin typeface="+mj-lt"/>
              </a:rPr>
              <a:t> стратегия</a:t>
            </a:r>
            <a:endParaRPr lang="ru-RU" sz="3600" b="1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1235661"/>
            <a:ext cx="79541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err="1" smtClean="0">
                <a:solidFill>
                  <a:srgbClr val="C00000"/>
                </a:solidFill>
              </a:rPr>
              <a:t>Балаңызбен</a:t>
            </a:r>
            <a:r>
              <a:rPr lang="ru-RU" sz="2800" i="1" dirty="0" smtClean="0">
                <a:solidFill>
                  <a:srgbClr val="C00000"/>
                </a:solidFill>
              </a:rPr>
              <a:t> </a:t>
            </a:r>
            <a:r>
              <a:rPr lang="ru-RU" sz="2800" i="1" dirty="0" err="1" smtClean="0">
                <a:solidFill>
                  <a:srgbClr val="C00000"/>
                </a:solidFill>
              </a:rPr>
              <a:t>көбірек</a:t>
            </a:r>
            <a:r>
              <a:rPr lang="ru-RU" sz="2800" i="1" dirty="0" smtClean="0">
                <a:solidFill>
                  <a:srgbClr val="C00000"/>
                </a:solidFill>
              </a:rPr>
              <a:t> </a:t>
            </a:r>
            <a:r>
              <a:rPr lang="ru-RU" sz="2800" i="1" dirty="0" err="1" smtClean="0">
                <a:solidFill>
                  <a:srgbClr val="C00000"/>
                </a:solidFill>
              </a:rPr>
              <a:t>сөйлесіңіз</a:t>
            </a:r>
            <a:r>
              <a:rPr lang="ru-RU" sz="2800" i="1" dirty="0" smtClean="0">
                <a:solidFill>
                  <a:srgbClr val="C00000"/>
                </a:solidFill>
              </a:rPr>
              <a:t>!</a:t>
            </a:r>
          </a:p>
          <a:p>
            <a:r>
              <a:rPr lang="ru-RU" sz="2800" i="1" dirty="0" err="1">
                <a:solidFill>
                  <a:srgbClr val="002060"/>
                </a:solidFill>
              </a:rPr>
              <a:t>Оның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сұрақтарына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жауап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беріңіз</a:t>
            </a:r>
            <a:r>
              <a:rPr lang="ru-RU" sz="2800" i="1" dirty="0" smtClean="0">
                <a:solidFill>
                  <a:srgbClr val="002060"/>
                </a:solidFill>
              </a:rPr>
              <a:t>!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Оның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</a:rPr>
              <a:t>алаңдаушылығын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және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</a:rPr>
              <a:t>қорқынышын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талқылаңыз</a:t>
            </a:r>
            <a:r>
              <a:rPr lang="ru-RU" sz="2800" i="1" dirty="0" smtClean="0">
                <a:solidFill>
                  <a:srgbClr val="002060"/>
                </a:solidFill>
              </a:rPr>
              <a:t>.</a:t>
            </a:r>
          </a:p>
          <a:p>
            <a:endParaRPr lang="ru-RU" sz="2800" i="1" dirty="0" smtClean="0">
              <a:solidFill>
                <a:srgbClr val="002060"/>
              </a:solidFill>
            </a:endParaRPr>
          </a:p>
          <a:p>
            <a:r>
              <a:rPr lang="ru-RU" sz="2800" i="1" dirty="0" err="1" smtClean="0">
                <a:solidFill>
                  <a:srgbClr val="002060"/>
                </a:solidFill>
              </a:rPr>
              <a:t>Балаңызбен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сөйлесуге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</a:rPr>
              <a:t>уақыт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</a:rPr>
              <a:t>табыңыз</a:t>
            </a:r>
            <a:r>
              <a:rPr lang="ru-RU" sz="2800" i="1" dirty="0" smtClean="0">
                <a:solidFill>
                  <a:srgbClr val="002060"/>
                </a:solidFill>
              </a:rPr>
              <a:t>! </a:t>
            </a:r>
          </a:p>
          <a:p>
            <a:r>
              <a:rPr lang="ru-RU" sz="2800" i="1" dirty="0" err="1" smtClean="0">
                <a:solidFill>
                  <a:srgbClr val="C00000"/>
                </a:solidFill>
              </a:rPr>
              <a:t>Дәл</a:t>
            </a:r>
            <a:r>
              <a:rPr lang="ru-RU" sz="2800" i="1" dirty="0" smtClean="0">
                <a:solidFill>
                  <a:srgbClr val="C00000"/>
                </a:solidFill>
              </a:rPr>
              <a:t> </a:t>
            </a:r>
            <a:r>
              <a:rPr lang="ru-RU" sz="2800" i="1" dirty="0" err="1">
                <a:solidFill>
                  <a:srgbClr val="C00000"/>
                </a:solidFill>
              </a:rPr>
              <a:t>қ</a:t>
            </a:r>
            <a:r>
              <a:rPr lang="ru-RU" sz="2800" i="1" dirty="0" err="1" smtClean="0">
                <a:solidFill>
                  <a:srgbClr val="C00000"/>
                </a:solidFill>
              </a:rPr>
              <a:t>азір</a:t>
            </a:r>
            <a:r>
              <a:rPr lang="ru-RU" sz="2800" i="1" dirty="0" smtClean="0">
                <a:solidFill>
                  <a:srgbClr val="C00000"/>
                </a:solidFill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</a:rPr>
              <a:t>онымен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</a:rPr>
              <a:t>сөйлесу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</a:rPr>
              <a:t>оған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</a:rPr>
              <a:t>қажет</a:t>
            </a:r>
            <a:r>
              <a:rPr lang="ru-RU" sz="2800" i="1" dirty="0" smtClean="0">
                <a:solidFill>
                  <a:srgbClr val="002060"/>
                </a:solidFill>
              </a:rPr>
              <a:t>. </a:t>
            </a:r>
          </a:p>
          <a:p>
            <a:r>
              <a:rPr lang="ru-RU" sz="2800" i="1" dirty="0" err="1" smtClean="0">
                <a:solidFill>
                  <a:srgbClr val="C00000"/>
                </a:solidFill>
              </a:rPr>
              <a:t>Дәл</a:t>
            </a:r>
            <a:r>
              <a:rPr lang="ru-RU" sz="2800" i="1" dirty="0" smtClean="0">
                <a:solidFill>
                  <a:srgbClr val="C00000"/>
                </a:solidFill>
              </a:rPr>
              <a:t> </a:t>
            </a:r>
            <a:r>
              <a:rPr lang="ru-RU" sz="2800" i="1" dirty="0" err="1" smtClean="0">
                <a:solidFill>
                  <a:srgbClr val="C00000"/>
                </a:solidFill>
              </a:rPr>
              <a:t>қазір</a:t>
            </a:r>
            <a:r>
              <a:rPr lang="ru-RU" sz="2800" i="1" dirty="0" smtClean="0">
                <a:solidFill>
                  <a:srgbClr val="C00000"/>
                </a:solidFill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</a:rPr>
              <a:t>ол</a:t>
            </a:r>
            <a:r>
              <a:rPr lang="ru-RU" sz="2800" i="1" dirty="0" smtClean="0">
                <a:solidFill>
                  <a:srgbClr val="002060"/>
                </a:solidFill>
              </a:rPr>
              <a:t> бала </a:t>
            </a:r>
            <a:r>
              <a:rPr lang="ru-RU" sz="2800" i="1" dirty="0" err="1" smtClean="0">
                <a:solidFill>
                  <a:srgbClr val="002060"/>
                </a:solidFill>
              </a:rPr>
              <a:t>үшін</a:t>
            </a:r>
            <a:r>
              <a:rPr lang="ru-RU" sz="2800" i="1" dirty="0" smtClean="0">
                <a:solidFill>
                  <a:srgbClr val="002060"/>
                </a:solidFill>
              </a:rPr>
              <a:t>  </a:t>
            </a:r>
            <a:r>
              <a:rPr lang="ru-RU" sz="2800" i="1" dirty="0" err="1">
                <a:solidFill>
                  <a:srgbClr val="002060"/>
                </a:solidFill>
              </a:rPr>
              <a:t>өте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құнды</a:t>
            </a:r>
            <a:r>
              <a:rPr lang="ru-RU" sz="2800" i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Бала </a:t>
            </a:r>
            <a:r>
              <a:rPr lang="ru-RU" sz="2800" i="1" dirty="0" err="1">
                <a:solidFill>
                  <a:srgbClr val="002060"/>
                </a:solidFill>
              </a:rPr>
              <a:t>өмір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бойы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сіздің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</a:rPr>
              <a:t>зейінділігіңізді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</a:rPr>
              <a:t>есінде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</a:rPr>
              <a:t>сақтайды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және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ол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үшін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әрдайым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smtClean="0">
                <a:solidFill>
                  <a:srgbClr val="002060"/>
                </a:solidFill>
              </a:rPr>
              <a:t>риза </a:t>
            </a:r>
            <a:r>
              <a:rPr lang="ru-RU" sz="2800" i="1" dirty="0" err="1" smtClean="0">
                <a:solidFill>
                  <a:srgbClr val="002060"/>
                </a:solidFill>
              </a:rPr>
              <a:t>болады</a:t>
            </a:r>
            <a:r>
              <a:rPr lang="ru-RU" sz="2800" i="1" dirty="0" smtClean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303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095987"/>
            <a:ext cx="31232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. 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04664"/>
            <a:ext cx="8244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</a:pPr>
            <a:r>
              <a:rPr lang="ru-RU" sz="4800" b="1" dirty="0" smtClean="0">
                <a:solidFill>
                  <a:srgbClr val="002060"/>
                </a:solidFill>
              </a:rPr>
              <a:t> 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5800" y="404665"/>
            <a:ext cx="7414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err="1" smtClean="0">
                <a:solidFill>
                  <a:srgbClr val="002060"/>
                </a:solidFill>
                <a:latin typeface="+mj-lt"/>
              </a:rPr>
              <a:t>Үшінші</a:t>
            </a:r>
            <a:r>
              <a:rPr lang="ru-RU" sz="3600" b="1" i="1" dirty="0" smtClean="0">
                <a:solidFill>
                  <a:srgbClr val="002060"/>
                </a:solidFill>
                <a:latin typeface="+mj-lt"/>
              </a:rPr>
              <a:t> стратегия</a:t>
            </a:r>
            <a:endParaRPr lang="ru-RU" sz="3600" b="1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1235661"/>
            <a:ext cx="79541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ru-RU" sz="2800" i="1" dirty="0" err="1" smtClean="0">
                <a:solidFill>
                  <a:srgbClr val="C00000"/>
                </a:solidFill>
              </a:rPr>
              <a:t>Балаңызды</a:t>
            </a:r>
            <a:r>
              <a:rPr lang="ru-RU" sz="2800" i="1" dirty="0" smtClean="0">
                <a:solidFill>
                  <a:srgbClr val="C00000"/>
                </a:solidFill>
              </a:rPr>
              <a:t> </a:t>
            </a:r>
            <a:r>
              <a:rPr lang="ru-RU" sz="2800" i="1" dirty="0" err="1" smtClean="0">
                <a:solidFill>
                  <a:srgbClr val="C00000"/>
                </a:solidFill>
              </a:rPr>
              <a:t>жиі</a:t>
            </a:r>
            <a:r>
              <a:rPr lang="ru-RU" sz="2800" i="1" dirty="0" smtClean="0">
                <a:solidFill>
                  <a:srgbClr val="C00000"/>
                </a:solidFill>
              </a:rPr>
              <a:t> </a:t>
            </a:r>
            <a:r>
              <a:rPr lang="ru-RU" sz="2800" i="1" dirty="0" err="1" smtClean="0">
                <a:solidFill>
                  <a:srgbClr val="C00000"/>
                </a:solidFill>
              </a:rPr>
              <a:t>құшақтаңыз</a:t>
            </a:r>
            <a:r>
              <a:rPr lang="ru-RU" sz="2800" i="1" dirty="0" smtClean="0">
                <a:solidFill>
                  <a:srgbClr val="C00000"/>
                </a:solidFill>
              </a:rPr>
              <a:t>!</a:t>
            </a:r>
          </a:p>
          <a:p>
            <a:r>
              <a:rPr lang="ru-RU" sz="2800" i="1" dirty="0" err="1" smtClean="0">
                <a:solidFill>
                  <a:srgbClr val="002060"/>
                </a:solidFill>
              </a:rPr>
              <a:t>Балаңызды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</a:rPr>
              <a:t>жиі</a:t>
            </a:r>
            <a:r>
              <a:rPr lang="ru-RU" sz="2800" i="1" dirty="0" smtClean="0">
                <a:solidFill>
                  <a:srgbClr val="002060"/>
                </a:solidFill>
              </a:rPr>
              <a:t>  </a:t>
            </a:r>
            <a:r>
              <a:rPr lang="ru-RU" sz="2800" i="1" dirty="0" err="1">
                <a:solidFill>
                  <a:srgbClr val="002060"/>
                </a:solidFill>
              </a:rPr>
              <a:t>құшақтаңыз-физикалық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байланыс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тыныштандырудың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сенімді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құралы</a:t>
            </a:r>
            <a:r>
              <a:rPr lang="ru-RU" sz="2800" i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"</a:t>
            </a:r>
            <a:r>
              <a:rPr lang="ru-RU" sz="2800" b="1" i="1" dirty="0" err="1">
                <a:solidFill>
                  <a:srgbClr val="002060"/>
                </a:solidFill>
              </a:rPr>
              <a:t>Өмір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сүру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үшін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баланы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күніне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төрт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рет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құшақтау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қажет</a:t>
            </a:r>
            <a:r>
              <a:rPr lang="ru-RU" sz="2800" b="1" i="1" dirty="0">
                <a:solidFill>
                  <a:srgbClr val="002060"/>
                </a:solidFill>
              </a:rPr>
              <a:t>, </a:t>
            </a:r>
            <a:r>
              <a:rPr lang="ru-RU" sz="2800" b="1" i="1" dirty="0" err="1">
                <a:solidFill>
                  <a:srgbClr val="002060"/>
                </a:solidFill>
              </a:rPr>
              <a:t>қалыпты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дамуы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үшін</a:t>
            </a:r>
            <a:r>
              <a:rPr lang="ru-RU" sz="2800" b="1" i="1" dirty="0">
                <a:solidFill>
                  <a:srgbClr val="002060"/>
                </a:solidFill>
              </a:rPr>
              <a:t> – он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екі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рет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құшақтау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керек</a:t>
            </a:r>
            <a:r>
              <a:rPr lang="ru-RU" sz="2800" b="1" i="1" dirty="0" smtClean="0">
                <a:solidFill>
                  <a:srgbClr val="002060"/>
                </a:solidFill>
              </a:rPr>
              <a:t>" </a:t>
            </a:r>
            <a:r>
              <a:rPr lang="ru-RU" sz="2800" i="1" dirty="0">
                <a:solidFill>
                  <a:srgbClr val="002060"/>
                </a:solidFill>
              </a:rPr>
              <a:t>(В. Сатир</a:t>
            </a:r>
            <a:r>
              <a:rPr lang="ru-RU" sz="2800" i="1" dirty="0" smtClean="0">
                <a:solidFill>
                  <a:srgbClr val="002060"/>
                </a:solidFill>
              </a:rPr>
              <a:t>)</a:t>
            </a:r>
          </a:p>
          <a:p>
            <a:r>
              <a:rPr lang="ru-RU" sz="2800" i="1" dirty="0" err="1" smtClean="0">
                <a:solidFill>
                  <a:srgbClr val="002060"/>
                </a:solidFill>
              </a:rPr>
              <a:t>Бұл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оңай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көрінеді</a:t>
            </a:r>
            <a:r>
              <a:rPr lang="ru-RU" sz="2800" i="1" dirty="0">
                <a:solidFill>
                  <a:srgbClr val="002060"/>
                </a:solidFill>
              </a:rPr>
              <a:t>! Ал </a:t>
            </a:r>
            <a:r>
              <a:rPr lang="ru-RU" sz="2800" i="1" dirty="0" err="1" smtClean="0">
                <a:solidFill>
                  <a:srgbClr val="002060"/>
                </a:solidFill>
              </a:rPr>
              <a:t>өмірде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</a:rPr>
              <a:t>күйбең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</a:rPr>
              <a:t>тірлікпен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</a:rPr>
              <a:t>жүгіріп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</a:rPr>
              <a:t>жүріп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</a:rPr>
              <a:t>туған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</a:rPr>
              <a:t>баламызды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құшақтап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үлгермейміз</a:t>
            </a:r>
            <a:r>
              <a:rPr lang="ru-RU" sz="2800" i="1" dirty="0">
                <a:solidFill>
                  <a:srgbClr val="002060"/>
                </a:solidFill>
              </a:rPr>
              <a:t>!</a:t>
            </a:r>
            <a:endParaRPr lang="ru-RU" sz="2800" i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28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095987"/>
            <a:ext cx="31232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. 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04664"/>
            <a:ext cx="8244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</a:pPr>
            <a:r>
              <a:rPr lang="ru-RU" sz="4800" b="1" dirty="0" smtClean="0">
                <a:solidFill>
                  <a:srgbClr val="002060"/>
                </a:solidFill>
              </a:rPr>
              <a:t> 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5800" y="404665"/>
            <a:ext cx="7414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err="1" smtClean="0">
                <a:solidFill>
                  <a:srgbClr val="002060"/>
                </a:solidFill>
                <a:latin typeface="+mj-lt"/>
              </a:rPr>
              <a:t>Төртінші</a:t>
            </a:r>
            <a:r>
              <a:rPr lang="ru-RU" sz="3600" b="1" i="1" dirty="0" smtClean="0">
                <a:solidFill>
                  <a:srgbClr val="002060"/>
                </a:solidFill>
                <a:latin typeface="+mj-lt"/>
              </a:rPr>
              <a:t> стратегия</a:t>
            </a:r>
            <a:endParaRPr lang="ru-RU" sz="3600" b="1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1235661"/>
            <a:ext cx="79541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Баланы </a:t>
            </a:r>
            <a:r>
              <a:rPr lang="ru-RU" sz="2800" b="1" i="1" dirty="0" err="1">
                <a:solidFill>
                  <a:srgbClr val="C00000"/>
                </a:solidFill>
              </a:rPr>
              <a:t>д</a:t>
            </a:r>
            <a:r>
              <a:rPr lang="ru-RU" sz="2800" b="1" i="1" dirty="0" err="1" smtClean="0">
                <a:solidFill>
                  <a:srgbClr val="C00000"/>
                </a:solidFill>
              </a:rPr>
              <a:t>ұрыс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жолға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бағыттайтын</a:t>
            </a:r>
            <a:r>
              <a:rPr lang="ru-RU" sz="2800" b="1" i="1" dirty="0" smtClean="0">
                <a:solidFill>
                  <a:srgbClr val="C00000"/>
                </a:solidFill>
              </a:rPr>
              <a:t>,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тыныштандыратын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және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өзіне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деген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сенімділікті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нығайтатын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уәждемелерді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</a:rPr>
              <a:t>а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йтып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отырыңыз</a:t>
            </a:r>
            <a:r>
              <a:rPr lang="ru-RU" sz="2800" b="1" i="1" dirty="0" smtClean="0">
                <a:solidFill>
                  <a:srgbClr val="C00000"/>
                </a:solidFill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i="1" dirty="0" smtClean="0">
                <a:solidFill>
                  <a:srgbClr val="002060"/>
                </a:solidFill>
              </a:rPr>
              <a:t>" Сен бар </a:t>
            </a:r>
            <a:r>
              <a:rPr lang="ru-RU" sz="2800" i="1" dirty="0" err="1" smtClean="0">
                <a:solidFill>
                  <a:srgbClr val="002060"/>
                </a:solidFill>
              </a:rPr>
              <a:t>қиындықты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</a:rPr>
              <a:t>жеңесің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деп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сенемін</a:t>
            </a:r>
            <a:r>
              <a:rPr lang="ru-RU" sz="2800" i="1" dirty="0">
                <a:solidFill>
                  <a:srgbClr val="002060"/>
                </a:solidFill>
              </a:rPr>
              <a:t>! </a:t>
            </a:r>
            <a:r>
              <a:rPr lang="ru-RU" sz="2800" i="1" dirty="0" err="1">
                <a:solidFill>
                  <a:srgbClr val="002060"/>
                </a:solidFill>
              </a:rPr>
              <a:t>Барлығы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жақсы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болады</a:t>
            </a:r>
            <a:r>
              <a:rPr lang="ru-RU" sz="2800" i="1" dirty="0" smtClean="0">
                <a:solidFill>
                  <a:srgbClr val="002060"/>
                </a:solidFill>
              </a:rPr>
              <a:t>!»,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i="1" dirty="0" smtClean="0">
                <a:solidFill>
                  <a:srgbClr val="002060"/>
                </a:solidFill>
              </a:rPr>
              <a:t>«</a:t>
            </a:r>
            <a:r>
              <a:rPr lang="ru-RU" sz="2800" i="1" dirty="0" err="1" smtClean="0">
                <a:solidFill>
                  <a:srgbClr val="002060"/>
                </a:solidFill>
              </a:rPr>
              <a:t>Ештеңеге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</a:rPr>
              <a:t>алаңдама</a:t>
            </a:r>
            <a:r>
              <a:rPr lang="ru-RU" sz="2800" i="1" dirty="0" smtClean="0">
                <a:solidFill>
                  <a:srgbClr val="002060"/>
                </a:solidFill>
              </a:rPr>
              <a:t>! Сен-</a:t>
            </a:r>
            <a:r>
              <a:rPr lang="ru-RU" sz="2800" i="1" dirty="0" err="1" smtClean="0">
                <a:solidFill>
                  <a:srgbClr val="002060"/>
                </a:solidFill>
              </a:rPr>
              <a:t>ақылды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және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</a:rPr>
              <a:t>мықтысың</a:t>
            </a:r>
            <a:r>
              <a:rPr lang="ru-RU" sz="2800" i="1" dirty="0" smtClean="0">
                <a:solidFill>
                  <a:srgbClr val="002060"/>
                </a:solidFill>
              </a:rPr>
              <a:t>! </a:t>
            </a:r>
            <a:r>
              <a:rPr lang="ru-RU" sz="2800" i="1" dirty="0">
                <a:solidFill>
                  <a:srgbClr val="002060"/>
                </a:solidFill>
              </a:rPr>
              <a:t>Мен </a:t>
            </a:r>
            <a:r>
              <a:rPr lang="ru-RU" sz="2800" i="1" dirty="0" err="1">
                <a:solidFill>
                  <a:srgbClr val="002060"/>
                </a:solidFill>
              </a:rPr>
              <a:t>сені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мақтан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тұтамын</a:t>
            </a:r>
            <a:r>
              <a:rPr lang="ru-RU" sz="2800" i="1" dirty="0" smtClean="0">
                <a:solidFill>
                  <a:srgbClr val="002060"/>
                </a:solidFill>
              </a:rPr>
              <a:t>!"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i="1" dirty="0" smtClean="0">
                <a:solidFill>
                  <a:srgbClr val="002060"/>
                </a:solidFill>
              </a:rPr>
              <a:t>«</a:t>
            </a:r>
            <a:r>
              <a:rPr lang="ru-RU" sz="2800" i="1" dirty="0" err="1" smtClean="0">
                <a:solidFill>
                  <a:srgbClr val="002060"/>
                </a:solidFill>
              </a:rPr>
              <a:t>Қандай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</a:rPr>
              <a:t>жағдай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</a:rPr>
              <a:t>болмасын</a:t>
            </a:r>
            <a:r>
              <a:rPr lang="ru-RU" sz="2800" i="1" dirty="0" smtClean="0">
                <a:solidFill>
                  <a:srgbClr val="002060"/>
                </a:solidFill>
              </a:rPr>
              <a:t>, </a:t>
            </a:r>
            <a:r>
              <a:rPr lang="ru-RU" sz="2800" i="1" dirty="0" err="1">
                <a:solidFill>
                  <a:srgbClr val="002060"/>
                </a:solidFill>
              </a:rPr>
              <a:t>біз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сені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жақсы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көреміз</a:t>
            </a:r>
            <a:r>
              <a:rPr lang="ru-RU" sz="2800" i="1" dirty="0" smtClean="0">
                <a:solidFill>
                  <a:srgbClr val="002060"/>
                </a:solidFill>
              </a:rPr>
              <a:t>! Сен </a:t>
            </a:r>
            <a:r>
              <a:rPr lang="ru-RU" sz="2800" i="1" dirty="0" err="1">
                <a:solidFill>
                  <a:srgbClr val="002060"/>
                </a:solidFill>
              </a:rPr>
              <a:t>біз</a:t>
            </a:r>
            <a:r>
              <a:rPr lang="ru-RU" sz="2800" i="1" dirty="0">
                <a:solidFill>
                  <a:srgbClr val="002060"/>
                </a:solidFill>
              </a:rPr>
              <a:t> </a:t>
            </a:r>
            <a:r>
              <a:rPr lang="ru-RU" sz="2800" i="1" dirty="0" err="1">
                <a:solidFill>
                  <a:srgbClr val="002060"/>
                </a:solidFill>
              </a:rPr>
              <a:t>үшін</a:t>
            </a:r>
            <a:r>
              <a:rPr lang="ru-RU" sz="2800" i="1" dirty="0">
                <a:solidFill>
                  <a:srgbClr val="002060"/>
                </a:solidFill>
              </a:rPr>
              <a:t> – </a:t>
            </a:r>
            <a:r>
              <a:rPr lang="ru-RU" sz="2800" i="1" dirty="0" err="1" smtClean="0">
                <a:solidFill>
                  <a:srgbClr val="002060"/>
                </a:solidFill>
              </a:rPr>
              <a:t>бәрінен</a:t>
            </a:r>
            <a:r>
              <a:rPr lang="ru-RU" sz="2800" i="1" dirty="0" smtClean="0">
                <a:solidFill>
                  <a:srgbClr val="002060"/>
                </a:solidFill>
              </a:rPr>
              <a:t> де </a:t>
            </a:r>
            <a:r>
              <a:rPr lang="ru-RU" sz="2800" i="1" dirty="0" err="1" smtClean="0">
                <a:solidFill>
                  <a:srgbClr val="002060"/>
                </a:solidFill>
              </a:rPr>
              <a:t>қымбатсың</a:t>
            </a:r>
            <a:r>
              <a:rPr lang="ru-RU" sz="2800" i="1" dirty="0" smtClean="0">
                <a:solidFill>
                  <a:srgbClr val="002060"/>
                </a:solidFill>
              </a:rPr>
              <a:t>!»</a:t>
            </a:r>
          </a:p>
        </p:txBody>
      </p:sp>
    </p:spTree>
    <p:extLst>
      <p:ext uri="{BB962C8B-B14F-4D97-AF65-F5344CB8AC3E}">
        <p14:creationId xmlns:p14="http://schemas.microsoft.com/office/powerpoint/2010/main" val="215814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5800" y="2130425"/>
            <a:ext cx="7772400" cy="308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095987"/>
            <a:ext cx="31232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. 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04664"/>
            <a:ext cx="8244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</a:pPr>
            <a:r>
              <a:rPr lang="ru-RU" sz="4800" b="1" dirty="0" smtClean="0">
                <a:solidFill>
                  <a:srgbClr val="002060"/>
                </a:solidFill>
              </a:rPr>
              <a:t> 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1285860"/>
            <a:ext cx="72866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i="1" dirty="0" err="1" smtClean="0">
                <a:solidFill>
                  <a:srgbClr val="002060"/>
                </a:solidFill>
              </a:rPr>
              <a:t>Баланың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тамақтануына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назар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аударыңыз</a:t>
            </a:r>
            <a:r>
              <a:rPr lang="ru-RU" i="1" dirty="0" smtClean="0">
                <a:solidFill>
                  <a:srgbClr val="002060"/>
                </a:solidFill>
              </a:rPr>
              <a:t>: </a:t>
            </a:r>
            <a:r>
              <a:rPr lang="ru-RU" i="1" dirty="0" err="1" smtClean="0">
                <a:solidFill>
                  <a:srgbClr val="002060"/>
                </a:solidFill>
              </a:rPr>
              <a:t>қарқынды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ақыл-ой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шиеленісі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кезінде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оған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қоректік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және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әр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түрлі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тағам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және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дәрумендердің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теңдестірілген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кешені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қажет</a:t>
            </a:r>
            <a:r>
              <a:rPr lang="ru-RU" i="1" dirty="0" smtClean="0">
                <a:solidFill>
                  <a:srgbClr val="002060"/>
                </a:solidFill>
              </a:rPr>
              <a:t>. </a:t>
            </a:r>
            <a:r>
              <a:rPr lang="ru-RU" i="1" dirty="0" err="1" smtClean="0">
                <a:solidFill>
                  <a:srgbClr val="002060"/>
                </a:solidFill>
              </a:rPr>
              <a:t>Балық</a:t>
            </a:r>
            <a:r>
              <a:rPr lang="ru-RU" i="1" dirty="0" smtClean="0">
                <a:solidFill>
                  <a:srgbClr val="002060"/>
                </a:solidFill>
              </a:rPr>
              <a:t>, </a:t>
            </a:r>
            <a:r>
              <a:rPr lang="ru-RU" i="1" dirty="0" err="1" smtClean="0">
                <a:solidFill>
                  <a:srgbClr val="002060"/>
                </a:solidFill>
              </a:rPr>
              <a:t>сүзбе</a:t>
            </a:r>
            <a:r>
              <a:rPr lang="ru-RU" i="1" dirty="0" smtClean="0">
                <a:solidFill>
                  <a:srgbClr val="002060"/>
                </a:solidFill>
              </a:rPr>
              <a:t>, </a:t>
            </a:r>
            <a:r>
              <a:rPr lang="ru-RU" i="1" dirty="0" err="1" smtClean="0">
                <a:solidFill>
                  <a:srgbClr val="002060"/>
                </a:solidFill>
              </a:rPr>
              <a:t>жаңғақ</a:t>
            </a:r>
            <a:r>
              <a:rPr lang="ru-RU" i="1" dirty="0" smtClean="0">
                <a:solidFill>
                  <a:srgbClr val="002060"/>
                </a:solidFill>
              </a:rPr>
              <a:t>, </a:t>
            </a:r>
            <a:r>
              <a:rPr lang="ru-RU" i="1" dirty="0" err="1" smtClean="0">
                <a:solidFill>
                  <a:srgbClr val="002060"/>
                </a:solidFill>
              </a:rPr>
              <a:t>өрік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және</a:t>
            </a:r>
            <a:r>
              <a:rPr lang="ru-RU" i="1" dirty="0" smtClean="0">
                <a:solidFill>
                  <a:srgbClr val="002060"/>
                </a:solidFill>
              </a:rPr>
              <a:t> т.б. </a:t>
            </a:r>
            <a:r>
              <a:rPr lang="ru-RU" i="1" dirty="0" err="1" smtClean="0">
                <a:solidFill>
                  <a:srgbClr val="002060"/>
                </a:solidFill>
              </a:rPr>
              <a:t>сияқты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өнімдер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мидың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жұмысын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жақсартады</a:t>
            </a:r>
            <a:r>
              <a:rPr lang="ru-RU" i="1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45410" y="857232"/>
            <a:ext cx="3653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"</a:t>
            </a:r>
            <a:r>
              <a:rPr lang="ru-RU" b="1" i="1" dirty="0" err="1" smtClean="0">
                <a:solidFill>
                  <a:srgbClr val="002060"/>
                </a:solidFill>
              </a:rPr>
              <a:t>Зейінді</a:t>
            </a:r>
            <a:r>
              <a:rPr lang="ru-RU" b="1" i="1" dirty="0" smtClean="0">
                <a:solidFill>
                  <a:srgbClr val="002060"/>
                </a:solidFill>
              </a:rPr>
              <a:t>" </a:t>
            </a:r>
            <a:r>
              <a:rPr lang="ru-RU" b="1" i="1" dirty="0" err="1" smtClean="0">
                <a:solidFill>
                  <a:srgbClr val="002060"/>
                </a:solidFill>
              </a:rPr>
              <a:t>ата-аналардың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ережесі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3" name="Picture 6" descr="https://fitnessi.ru/wp-content/uploads/2019/02/Tablitsa-sovmestimosti-produkt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143248"/>
            <a:ext cx="5715040" cy="3028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814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</TotalTime>
  <Words>630</Words>
  <Application>Microsoft Office PowerPoint</Application>
  <PresentationFormat>Экран (4:3)</PresentationFormat>
  <Paragraphs>95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родителям выпускников  при подготовке к ЕНТ</dc:title>
  <dc:creator>user</dc:creator>
  <cp:lastModifiedBy>Пользователь Windows</cp:lastModifiedBy>
  <cp:revision>72</cp:revision>
  <dcterms:created xsi:type="dcterms:W3CDTF">2020-05-10T13:37:13Z</dcterms:created>
  <dcterms:modified xsi:type="dcterms:W3CDTF">2020-05-14T10:13:14Z</dcterms:modified>
</cp:coreProperties>
</file>