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06.05.2020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06.05.2020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06.05.2020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06.05.2020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06.05.2020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357166"/>
            <a:ext cx="6408712" cy="504056"/>
          </a:xfrm>
        </p:spPr>
        <p:txBody>
          <a:bodyPr>
            <a:noAutofit/>
          </a:bodyPr>
          <a:lstStyle/>
          <a:p>
            <a:pPr algn="r"/>
            <a:r>
              <a:rPr lang="ru-RU" sz="1800" b="0" dirty="0" smtClean="0">
                <a:solidFill>
                  <a:srgbClr val="002060"/>
                </a:solidFill>
                <a:latin typeface="Calibri" pitchFamily="34" charset="0"/>
                <a:cs typeface="Calibri" pitchFamily="34" charset="0"/>
              </a:rPr>
              <a:t>«</a:t>
            </a:r>
            <a:r>
              <a:rPr lang="ru-RU" sz="1800" b="0" dirty="0" err="1" smtClean="0">
                <a:solidFill>
                  <a:srgbClr val="002060"/>
                </a:solidFill>
                <a:latin typeface="Calibri" pitchFamily="34" charset="0"/>
                <a:cs typeface="Calibri" pitchFamily="34" charset="0"/>
              </a:rPr>
              <a:t>Өскемен</a:t>
            </a:r>
            <a:r>
              <a:rPr lang="ru-RU" sz="1800" b="0" dirty="0" smtClean="0">
                <a:solidFill>
                  <a:srgbClr val="002060"/>
                </a:solidFill>
                <a:latin typeface="Calibri" pitchFamily="34" charset="0"/>
                <a:cs typeface="Calibri" pitchFamily="34" charset="0"/>
              </a:rPr>
              <a:t> </a:t>
            </a:r>
            <a:r>
              <a:rPr lang="ru-RU" sz="1800" b="0" dirty="0" err="1">
                <a:solidFill>
                  <a:srgbClr val="002060"/>
                </a:solidFill>
                <a:latin typeface="Calibri" pitchFamily="34" charset="0"/>
                <a:cs typeface="Calibri" pitchFamily="34" charset="0"/>
              </a:rPr>
              <a:t>қаласының</a:t>
            </a:r>
            <a:r>
              <a:rPr lang="ru-RU" sz="1800" b="0" dirty="0">
                <a:solidFill>
                  <a:srgbClr val="002060"/>
                </a:solidFill>
                <a:latin typeface="Calibri" pitchFamily="34" charset="0"/>
                <a:cs typeface="Calibri" pitchFamily="34" charset="0"/>
              </a:rPr>
              <a:t> </a:t>
            </a:r>
            <a:r>
              <a:rPr lang="ru-RU" sz="1800" b="0" dirty="0" err="1">
                <a:solidFill>
                  <a:srgbClr val="002060"/>
                </a:solidFill>
                <a:latin typeface="Calibri" pitchFamily="34" charset="0"/>
                <a:cs typeface="Calibri" pitchFamily="34" charset="0"/>
              </a:rPr>
              <a:t>білім</a:t>
            </a:r>
            <a:r>
              <a:rPr lang="ru-RU" sz="1800" b="0" dirty="0">
                <a:solidFill>
                  <a:srgbClr val="002060"/>
                </a:solidFill>
                <a:latin typeface="Calibri" pitchFamily="34" charset="0"/>
                <a:cs typeface="Calibri" pitchFamily="34" charset="0"/>
              </a:rPr>
              <a:t> беру </a:t>
            </a:r>
            <a:r>
              <a:rPr lang="ru-RU" sz="1800" b="0" dirty="0" err="1" smtClean="0">
                <a:solidFill>
                  <a:srgbClr val="002060"/>
                </a:solidFill>
                <a:latin typeface="Calibri" pitchFamily="34" charset="0"/>
                <a:cs typeface="Calibri" pitchFamily="34" charset="0"/>
              </a:rPr>
              <a:t>бөлімі</a:t>
            </a:r>
            <a:r>
              <a:rPr lang="kk-KZ" sz="1800" b="0" dirty="0" smtClean="0">
                <a:solidFill>
                  <a:srgbClr val="002060"/>
                </a:solidFill>
                <a:latin typeface="Calibri" pitchFamily="34" charset="0"/>
                <a:cs typeface="Calibri" pitchFamily="34" charset="0"/>
              </a:rPr>
              <a:t>» ММ</a:t>
            </a:r>
            <a:endParaRPr lang="ru-RU" sz="1800" b="0" dirty="0">
              <a:solidFill>
                <a:srgbClr val="002060"/>
              </a:solidFill>
              <a:latin typeface="Calibri" pitchFamily="34" charset="0"/>
              <a:cs typeface="Calibri" pitchFamily="34" charset="0"/>
            </a:endParaRPr>
          </a:p>
        </p:txBody>
      </p:sp>
      <p:sp>
        <p:nvSpPr>
          <p:cNvPr id="3" name="Подзаголовок 2"/>
          <p:cNvSpPr>
            <a:spLocks noGrp="1"/>
          </p:cNvSpPr>
          <p:nvPr>
            <p:ph type="subTitle" idx="1"/>
          </p:nvPr>
        </p:nvSpPr>
        <p:spPr>
          <a:xfrm>
            <a:off x="2411760" y="1556792"/>
            <a:ext cx="6046440" cy="1008112"/>
          </a:xfrm>
        </p:spPr>
        <p:txBody>
          <a:bodyPr>
            <a:normAutofit/>
          </a:bodyPr>
          <a:lstStyle/>
          <a:p>
            <a:pPr algn="ctr"/>
            <a:r>
              <a:rPr lang="ru-RU" sz="2400" dirty="0" err="1">
                <a:solidFill>
                  <a:srgbClr val="002060"/>
                </a:solidFill>
                <a:latin typeface="Calibri" pitchFamily="34" charset="0"/>
                <a:cs typeface="Calibri" pitchFamily="34" charset="0"/>
              </a:rPr>
              <a:t>Баланың</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өзін-өзі</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бағалауын</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қалай</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арттыруға</a:t>
            </a:r>
            <a:r>
              <a:rPr lang="ru-RU" sz="2400" dirty="0">
                <a:solidFill>
                  <a:srgbClr val="002060"/>
                </a:solidFill>
                <a:latin typeface="Calibri" pitchFamily="34" charset="0"/>
                <a:cs typeface="Calibri" pitchFamily="34" charset="0"/>
              </a:rPr>
              <a:t> </a:t>
            </a:r>
            <a:r>
              <a:rPr lang="ru-RU" sz="2400" dirty="0" err="1">
                <a:solidFill>
                  <a:srgbClr val="002060"/>
                </a:solidFill>
                <a:latin typeface="Calibri" pitchFamily="34" charset="0"/>
                <a:cs typeface="Calibri" pitchFamily="34" charset="0"/>
              </a:rPr>
              <a:t>болады</a:t>
            </a:r>
            <a:r>
              <a:rPr lang="ru-RU" sz="2400" dirty="0">
                <a:solidFill>
                  <a:srgbClr val="002060"/>
                </a:solidFill>
                <a:latin typeface="Calibri" pitchFamily="34" charset="0"/>
                <a:cs typeface="Calibri" pitchFamily="34" charset="0"/>
              </a:rPr>
              <a:t>?</a:t>
            </a:r>
          </a:p>
        </p:txBody>
      </p:sp>
      <p:pic>
        <p:nvPicPr>
          <p:cNvPr id="1026" name="Picture 2" descr="https://avatars.mds.yandex.net/get-zen_doc/1708203/pub_5dbbe3969c944600ada3d4a3_5dbbe9623642b600adb410e9/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856115"/>
            <a:ext cx="4176464" cy="278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8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92888" cy="3429353"/>
          </a:xfrm>
        </p:spPr>
        <p:txBody>
          <a:bodyPr>
            <a:normAutofit fontScale="90000"/>
          </a:bodyPr>
          <a:lstStyle/>
          <a:p>
            <a:pPr algn="ct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b="1" i="1" dirty="0" smtClean="0"/>
              <a:t/>
            </a:r>
            <a:br>
              <a:rPr lang="kk-KZ" b="1" i="1" dirty="0" smtClean="0"/>
            </a:br>
            <a:r>
              <a:rPr lang="kk-KZ" b="1" i="1" dirty="0"/>
              <a:t/>
            </a:r>
            <a:br>
              <a:rPr lang="kk-KZ" b="1" i="1" dirty="0"/>
            </a:br>
            <a:r>
              <a:rPr lang="kk-KZ" sz="2700" b="1" i="1" dirty="0" smtClean="0"/>
              <a:t/>
            </a:r>
            <a:br>
              <a:rPr lang="kk-KZ" sz="2700" b="1" i="1" dirty="0" smtClean="0"/>
            </a:br>
            <a:r>
              <a:rPr lang="kk-KZ" sz="2200" b="1" i="1" dirty="0" smtClean="0">
                <a:solidFill>
                  <a:srgbClr val="C00000"/>
                </a:solidFill>
                <a:latin typeface="Calibri" pitchFamily="34" charset="0"/>
                <a:cs typeface="Calibri" pitchFamily="34" charset="0"/>
              </a:rPr>
              <a:t>                                                           </a:t>
            </a:r>
            <a:r>
              <a:rPr lang="kk-KZ" sz="2000" b="1" dirty="0" smtClean="0">
                <a:solidFill>
                  <a:srgbClr val="C00000"/>
                </a:solidFill>
                <a:latin typeface="Calibri" pitchFamily="34" charset="0"/>
                <a:cs typeface="Calibri" pitchFamily="34" charset="0"/>
              </a:rPr>
              <a:t>«Көмектесіңіз»</a:t>
            </a:r>
            <a:br>
              <a:rPr lang="kk-KZ" sz="2000" b="1" dirty="0" smtClean="0">
                <a:solidFill>
                  <a:srgbClr val="C0000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 </a:t>
            </a:r>
            <a:r>
              <a:rPr lang="kk-KZ" sz="2000" b="1" dirty="0">
                <a:solidFill>
                  <a:srgbClr val="002060"/>
                </a:solidFill>
                <a:latin typeface="Calibri" pitchFamily="34" charset="0"/>
                <a:cs typeface="Calibri" pitchFamily="34" charset="0"/>
              </a:rPr>
              <a:t>Баламен сөйлесіңіз</a:t>
            </a:r>
            <a:r>
              <a:rPr lang="kk-KZ" sz="2000" b="1" dirty="0" smtClean="0">
                <a:solidFill>
                  <a:srgbClr val="002060"/>
                </a:solidFill>
                <a:latin typeface="Calibri" pitchFamily="34" charset="0"/>
                <a:cs typeface="Calibri" pitchFamily="34" charset="0"/>
              </a:rPr>
              <a:t>, оның сыртқы келбеті, мінезіндегі жақсы қасиеттерін және кемшілік тұстарын  жазуды сұраңыз.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Сіз балаңыздың  өз мінезі немесе келбетіндегі  кемшіліктерін жақсы қасиеттеріне қарағанда көбірек жазғанын байқайсыз.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Осы сәтте  балаңыздың жақсы қасиеттерін есіне </a:t>
            </a:r>
            <a:r>
              <a:rPr lang="kk-KZ" sz="2000" b="1" dirty="0">
                <a:solidFill>
                  <a:srgbClr val="002060"/>
                </a:solidFill>
                <a:latin typeface="Calibri" pitchFamily="34" charset="0"/>
                <a:cs typeface="Calibri" pitchFamily="34" charset="0"/>
              </a:rPr>
              <a:t>салыңыз. </a:t>
            </a:r>
            <a:r>
              <a:rPr lang="kk-KZ" sz="2000" b="1" dirty="0" smtClean="0">
                <a:solidFill>
                  <a:srgbClr val="002060"/>
                </a:solidFill>
                <a:latin typeface="Calibri" pitchFamily="34" charset="0"/>
                <a:cs typeface="Calibri" pitchFamily="34" charset="0"/>
              </a:rPr>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Нәтижесінде  әрине</a:t>
            </a:r>
            <a:r>
              <a:rPr lang="kk-KZ" sz="2000" b="1" dirty="0">
                <a:solidFill>
                  <a:srgbClr val="002060"/>
                </a:solidFill>
                <a:latin typeface="Calibri" pitchFamily="34" charset="0"/>
                <a:cs typeface="Calibri" pitchFamily="34" charset="0"/>
              </a:rPr>
              <a:t>, </a:t>
            </a:r>
            <a:r>
              <a:rPr lang="kk-KZ" sz="2000" b="1" dirty="0" smtClean="0">
                <a:solidFill>
                  <a:srgbClr val="002060"/>
                </a:solidFill>
                <a:latin typeface="Calibri" pitchFamily="34" charset="0"/>
                <a:cs typeface="Calibri" pitchFamily="34" charset="0"/>
              </a:rPr>
              <a:t> жақсы қасиеттері </a:t>
            </a:r>
            <a:r>
              <a:rPr lang="kk-KZ" sz="2000" b="1" dirty="0">
                <a:solidFill>
                  <a:srgbClr val="002060"/>
                </a:solidFill>
                <a:latin typeface="Calibri" pitchFamily="34" charset="0"/>
                <a:cs typeface="Calibri" pitchFamily="34" charset="0"/>
              </a:rPr>
              <a:t>әлдеқайда көп болады. </a:t>
            </a:r>
            <a:r>
              <a:rPr lang="kk-KZ" sz="2000" b="1" dirty="0" smtClean="0">
                <a:solidFill>
                  <a:srgbClr val="002060"/>
                </a:solidFill>
                <a:latin typeface="Calibri" pitchFamily="34" charset="0"/>
                <a:cs typeface="Calibri" pitchFamily="34" charset="0"/>
              </a:rPr>
              <a:t/>
            </a:r>
            <a:br>
              <a:rPr lang="kk-KZ" sz="2000" b="1" dirty="0" smtClean="0">
                <a:solidFill>
                  <a:srgbClr val="002060"/>
                </a:solidFill>
                <a:latin typeface="Calibri" pitchFamily="34" charset="0"/>
                <a:cs typeface="Calibri" pitchFamily="34" charset="0"/>
              </a:rPr>
            </a:br>
            <a:r>
              <a:rPr lang="kk-KZ" sz="2000" b="1" dirty="0" smtClean="0">
                <a:solidFill>
                  <a:srgbClr val="002060"/>
                </a:solidFill>
                <a:latin typeface="Calibri" pitchFamily="34" charset="0"/>
                <a:cs typeface="Calibri" pitchFamily="34" charset="0"/>
              </a:rPr>
              <a:t>Сонымен</a:t>
            </a:r>
            <a:r>
              <a:rPr lang="kk-KZ" sz="2000" b="1" dirty="0">
                <a:solidFill>
                  <a:srgbClr val="002060"/>
                </a:solidFill>
                <a:latin typeface="Calibri" pitchFamily="34" charset="0"/>
                <a:cs typeface="Calibri" pitchFamily="34" charset="0"/>
              </a:rPr>
              <a:t>, бірінші тапсырманы біз орындап үлгердік: жасөспірім </a:t>
            </a:r>
            <a:r>
              <a:rPr lang="kk-KZ" sz="2000" b="1" dirty="0" smtClean="0">
                <a:solidFill>
                  <a:srgbClr val="002060"/>
                </a:solidFill>
                <a:latin typeface="Calibri" pitchFamily="34" charset="0"/>
                <a:cs typeface="Calibri" pitchFamily="34" charset="0"/>
              </a:rPr>
              <a:t>өзі ойлағандай </a:t>
            </a:r>
            <a:r>
              <a:rPr lang="kk-KZ" sz="2000" b="1" dirty="0">
                <a:solidFill>
                  <a:srgbClr val="002060"/>
                </a:solidFill>
                <a:latin typeface="Calibri" pitchFamily="34" charset="0"/>
                <a:cs typeface="Calibri" pitchFamily="34" charset="0"/>
              </a:rPr>
              <a:t>жаман емес екенін түсіндік.</a:t>
            </a:r>
            <a:r>
              <a:rPr lang="kk-KZ" sz="2200" dirty="0" smtClean="0">
                <a:solidFill>
                  <a:srgbClr val="C00000"/>
                </a:solidFill>
              </a:rPr>
              <a:t/>
            </a:r>
            <a:br>
              <a:rPr lang="kk-KZ" sz="2200" dirty="0" smtClean="0">
                <a:solidFill>
                  <a:srgbClr val="C00000"/>
                </a:solidFill>
              </a:rPr>
            </a:br>
            <a:r>
              <a:rPr lang="kk-KZ" b="1" dirty="0" smtClean="0"/>
              <a:t/>
            </a:r>
            <a:br>
              <a:rPr lang="kk-KZ" b="1" dirty="0" smtClean="0"/>
            </a:br>
            <a:endParaRPr lang="ru-RU" b="1" dirty="0"/>
          </a:p>
        </p:txBody>
      </p:sp>
      <p:pic>
        <p:nvPicPr>
          <p:cNvPr id="5" name="Picture 2" descr=" "/>
          <p:cNvPicPr>
            <a:picLocks noChangeAspect="1" noChangeArrowheads="1"/>
          </p:cNvPicPr>
          <p:nvPr/>
        </p:nvPicPr>
        <p:blipFill>
          <a:blip r:embed="rId2"/>
          <a:srcRect/>
          <a:stretch>
            <a:fillRect/>
          </a:stretch>
        </p:blipFill>
        <p:spPr bwMode="auto">
          <a:xfrm>
            <a:off x="1714480" y="3357562"/>
            <a:ext cx="5786478" cy="3237027"/>
          </a:xfrm>
          <a:prstGeom prst="rect">
            <a:avLst/>
          </a:prstGeom>
          <a:noFill/>
        </p:spPr>
      </p:pic>
    </p:spTree>
    <p:extLst>
      <p:ext uri="{BB962C8B-B14F-4D97-AF65-F5344CB8AC3E}">
        <p14:creationId xmlns:p14="http://schemas.microsoft.com/office/powerpoint/2010/main" val="4282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1138138"/>
          </a:xfrm>
        </p:spPr>
        <p:txBody>
          <a:bodyPr>
            <a:normAutofit fontScale="90000"/>
          </a:bodyPr>
          <a:lstStyle/>
          <a:p>
            <a:pPr algn="ctr"/>
            <a:r>
              <a:rPr lang="ru-RU" sz="1800" b="1" dirty="0" err="1" smtClean="0">
                <a:latin typeface="Calibri" pitchFamily="34" charset="0"/>
                <a:cs typeface="Calibri" pitchFamily="34" charset="0"/>
              </a:rPr>
              <a:t>Екінші</a:t>
            </a:r>
            <a:r>
              <a:rPr lang="ru-RU" sz="1800" b="1" dirty="0" smtClean="0">
                <a:latin typeface="Calibri" pitchFamily="34" charset="0"/>
                <a:cs typeface="Calibri" pitchFamily="34" charset="0"/>
              </a:rPr>
              <a:t> </a:t>
            </a:r>
            <a:r>
              <a:rPr lang="ru-RU" sz="1800" b="1" dirty="0" err="1">
                <a:latin typeface="Calibri" pitchFamily="34" charset="0"/>
                <a:cs typeface="Calibri" pitchFamily="34" charset="0"/>
              </a:rPr>
              <a:t>міндет-оған</a:t>
            </a:r>
            <a:r>
              <a:rPr lang="ru-RU" sz="1800" b="1" dirty="0">
                <a:latin typeface="Calibri" pitchFamily="34" charset="0"/>
                <a:cs typeface="Calibri" pitchFamily="34" charset="0"/>
              </a:rPr>
              <a:t> </a:t>
            </a:r>
            <a:r>
              <a:rPr lang="ru-RU" sz="1800" b="1" dirty="0" err="1">
                <a:latin typeface="Calibri" pitchFamily="34" charset="0"/>
                <a:cs typeface="Calibri" pitchFamily="34" charset="0"/>
              </a:rPr>
              <a:t>кемшіліктерді</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жеңуге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көмектесу</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    </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Оны </a:t>
            </a:r>
            <a:r>
              <a:rPr lang="ru-RU" sz="1800" b="1" dirty="0" err="1">
                <a:latin typeface="Calibri" pitchFamily="34" charset="0"/>
                <a:cs typeface="Calibri" pitchFamily="34" charset="0"/>
              </a:rPr>
              <a:t>қандай</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жолмен</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жеңе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алады</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және</a:t>
            </a:r>
            <a:r>
              <a:rPr lang="ru-RU" sz="1800" b="1" dirty="0">
                <a:latin typeface="Calibri" pitchFamily="34" charset="0"/>
                <a:cs typeface="Calibri" pitchFamily="34" charset="0"/>
              </a:rPr>
              <a:t> </a:t>
            </a:r>
            <a:r>
              <a:rPr lang="ru-RU" sz="1800" b="1" dirty="0" err="1">
                <a:latin typeface="Calibri" pitchFamily="34" charset="0"/>
                <a:cs typeface="Calibri" pitchFamily="34" charset="0"/>
              </a:rPr>
              <a:t>ол</a:t>
            </a:r>
            <a:r>
              <a:rPr lang="ru-RU" sz="1800" b="1" dirty="0">
                <a:latin typeface="Calibri" pitchFamily="34" charset="0"/>
                <a:cs typeface="Calibri" pitchFamily="34" charset="0"/>
              </a:rPr>
              <a:t> </a:t>
            </a:r>
            <a:r>
              <a:rPr lang="ru-RU" sz="1800" b="1" dirty="0" err="1">
                <a:latin typeface="Calibri" pitchFamily="34" charset="0"/>
                <a:cs typeface="Calibri" pitchFamily="34" charset="0"/>
              </a:rPr>
              <a:t>мұны</a:t>
            </a:r>
            <a:r>
              <a:rPr lang="ru-RU" sz="1800" b="1" dirty="0">
                <a:latin typeface="Calibri" pitchFamily="34" charset="0"/>
                <a:cs typeface="Calibri" pitchFamily="34" charset="0"/>
              </a:rPr>
              <a:t> </a:t>
            </a:r>
            <a:r>
              <a:rPr lang="ru-RU" sz="1800" b="1" dirty="0" err="1">
                <a:latin typeface="Calibri" pitchFamily="34" charset="0"/>
                <a:cs typeface="Calibri" pitchFamily="34" charset="0"/>
              </a:rPr>
              <a:t>жасауға</a:t>
            </a:r>
            <a:r>
              <a:rPr lang="ru-RU" sz="1800" b="1" dirty="0">
                <a:latin typeface="Calibri" pitchFamily="34" charset="0"/>
                <a:cs typeface="Calibri" pitchFamily="34" charset="0"/>
              </a:rPr>
              <a:t> </a:t>
            </a:r>
            <a:r>
              <a:rPr lang="ru-RU" sz="1800" b="1" dirty="0" err="1">
                <a:latin typeface="Calibri" pitchFamily="34" charset="0"/>
                <a:cs typeface="Calibri" pitchFamily="34" charset="0"/>
              </a:rPr>
              <a:t>дайын</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ба </a:t>
            </a:r>
            <a:r>
              <a:rPr lang="ru-RU" sz="1800" b="1" dirty="0" err="1" smtClean="0">
                <a:latin typeface="Calibri" pitchFamily="34" charset="0"/>
                <a:cs typeface="Calibri" pitchFamily="34" charset="0"/>
              </a:rPr>
              <a:t>деп</a:t>
            </a:r>
            <a:r>
              <a:rPr lang="ru-RU" sz="1800" b="1" dirty="0" smtClean="0">
                <a:latin typeface="Calibri" pitchFamily="34" charset="0"/>
                <a:cs typeface="Calibri" pitchFamily="34" charset="0"/>
              </a:rPr>
              <a:t>  </a:t>
            </a:r>
            <a:r>
              <a:rPr lang="ru-RU" sz="1800" b="1" dirty="0" err="1">
                <a:latin typeface="Calibri" pitchFamily="34" charset="0"/>
                <a:cs typeface="Calibri" pitchFamily="34" charset="0"/>
              </a:rPr>
              <a:t>сұраңыз</a:t>
            </a:r>
            <a:r>
              <a:rPr lang="ru-RU" sz="1800" b="1" dirty="0">
                <a:latin typeface="Calibri" pitchFamily="34" charset="0"/>
                <a:cs typeface="Calibri" pitchFamily="34" charset="0"/>
              </a:rPr>
              <a:t>. </a:t>
            </a:r>
            <a:r>
              <a:rPr lang="ru-RU" sz="1800" b="1" dirty="0" smtClean="0">
                <a:latin typeface="Calibri" pitchFamily="34" charset="0"/>
                <a:cs typeface="Calibri" pitchFamily="34" charset="0"/>
              </a:rPr>
              <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Оны </a:t>
            </a:r>
            <a:r>
              <a:rPr lang="ru-RU" sz="1800" b="1" dirty="0" err="1" smtClean="0">
                <a:latin typeface="Calibri" pitchFamily="34" charset="0"/>
                <a:cs typeface="Calibri" pitchFamily="34" charset="0"/>
              </a:rPr>
              <a:t>бұл</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жолда</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қолдаңыз</a:t>
            </a:r>
            <a:r>
              <a:rPr lang="ru-RU" sz="1800" b="1" dirty="0" smtClean="0">
                <a:latin typeface="Calibri" pitchFamily="34" charset="0"/>
                <a:cs typeface="Calibri" pitchFamily="34" charset="0"/>
              </a:rPr>
              <a:t>, </a:t>
            </a:r>
            <a:r>
              <a:rPr lang="ru-RU" sz="1800" b="1" dirty="0" err="1" smtClean="0">
                <a:latin typeface="Calibri" pitchFamily="34" charset="0"/>
                <a:cs typeface="Calibri" pitchFamily="34" charset="0"/>
              </a:rPr>
              <a:t>көмектесіңіз</a:t>
            </a:r>
            <a:r>
              <a:rPr lang="ru-RU" sz="1800" b="1" dirty="0">
                <a:latin typeface="Calibri" pitchFamily="34" charset="0"/>
                <a:cs typeface="Calibri" pitchFamily="34" charset="0"/>
              </a:rPr>
              <a:t>.</a:t>
            </a:r>
          </a:p>
        </p:txBody>
      </p:sp>
      <p:pic>
        <p:nvPicPr>
          <p:cNvPr id="3074" name="Picture 2" descr="https://www.todaysrdh.com/wp-content/uploads/2019/10/dental-patient-sha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92896"/>
            <a:ext cx="5312161" cy="35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9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426170"/>
          </a:xfrm>
        </p:spPr>
        <p:txBody>
          <a:bodyPr>
            <a:normAutofit/>
          </a:bodyPr>
          <a:lstStyle/>
          <a:p>
            <a:pPr algn="ctr"/>
            <a:r>
              <a:rPr lang="ru-RU" sz="2000" dirty="0" smtClean="0">
                <a:solidFill>
                  <a:srgbClr val="002060"/>
                </a:solidFill>
              </a:rPr>
              <a:t> </a:t>
            </a:r>
            <a:r>
              <a:rPr lang="ru-RU" sz="1800" dirty="0" smtClean="0">
                <a:solidFill>
                  <a:srgbClr val="002060"/>
                </a:solidFill>
              </a:rPr>
              <a:t> </a:t>
            </a:r>
            <a:r>
              <a:rPr lang="ru-RU" sz="1800" b="1" dirty="0" err="1" smtClean="0">
                <a:solidFill>
                  <a:srgbClr val="002060"/>
                </a:solidFill>
                <a:latin typeface="Calibri" pitchFamily="34" charset="0"/>
                <a:cs typeface="Calibri" pitchFamily="34" charset="0"/>
              </a:rPr>
              <a:t>Балаңыздың</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бойындағы</a:t>
            </a:r>
            <a:r>
              <a:rPr lang="ru-RU" sz="1800" b="1" dirty="0" smtClean="0">
                <a:solidFill>
                  <a:srgbClr val="002060"/>
                </a:solidFill>
                <a:latin typeface="Calibri" pitchFamily="34" charset="0"/>
                <a:cs typeface="Calibri" pitchFamily="34" charset="0"/>
              </a:rPr>
              <a:t> бар </a:t>
            </a:r>
            <a:r>
              <a:rPr lang="ru-RU" sz="1800" b="1" dirty="0" err="1">
                <a:solidFill>
                  <a:srgbClr val="002060"/>
                </a:solidFill>
                <a:latin typeface="Calibri" pitchFamily="34" charset="0"/>
                <a:cs typeface="Calibri" pitchFamily="34" charset="0"/>
              </a:rPr>
              <a:t>ең</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жақсы</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қасиеттерін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зерттеуге</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тырысыңыз</a:t>
            </a:r>
            <a:r>
              <a:rPr lang="ru-RU" sz="1800" b="1" dirty="0">
                <a:solidFill>
                  <a:srgbClr val="002060"/>
                </a:solidFill>
                <a:latin typeface="Calibri" pitchFamily="34" charset="0"/>
                <a:cs typeface="Calibri" pitchFamily="34" charset="0"/>
              </a:rPr>
              <a:t>. </a:t>
            </a:r>
            <a:r>
              <a:rPr lang="ru-RU" sz="1800" b="1" dirty="0" smtClean="0">
                <a:solidFill>
                  <a:srgbClr val="002060"/>
                </a:solidFill>
                <a:latin typeface="Calibri" pitchFamily="34" charset="0"/>
                <a:cs typeface="Calibri" pitchFamily="34" charset="0"/>
              </a:rPr>
              <a:t/>
            </a:r>
            <a:br>
              <a:rPr lang="ru-RU" sz="1800" b="1" dirty="0" smtClean="0">
                <a:solidFill>
                  <a:srgbClr val="002060"/>
                </a:solidFill>
                <a:latin typeface="Calibri" pitchFamily="34" charset="0"/>
                <a:cs typeface="Calibri" pitchFamily="34" charset="0"/>
              </a:rPr>
            </a:br>
            <a:r>
              <a:rPr lang="ru-RU" sz="1800" b="1" dirty="0" err="1" smtClean="0">
                <a:solidFill>
                  <a:srgbClr val="002060"/>
                </a:solidFill>
                <a:latin typeface="Calibri" pitchFamily="34" charset="0"/>
                <a:cs typeface="Calibri" pitchFamily="34" charset="0"/>
              </a:rPr>
              <a:t>Ол</a:t>
            </a:r>
            <a:r>
              <a:rPr lang="ru-RU" sz="1800" b="1" dirty="0" smtClean="0">
                <a:solidFill>
                  <a:srgbClr val="002060"/>
                </a:solidFill>
                <a:latin typeface="Calibri" pitchFamily="34" charset="0"/>
                <a:cs typeface="Calibri" pitchFamily="34" charset="0"/>
              </a:rPr>
              <a:t> </a:t>
            </a:r>
            <a:r>
              <a:rPr lang="ru-RU" sz="1800" b="1" dirty="0">
                <a:solidFill>
                  <a:srgbClr val="002060"/>
                </a:solidFill>
                <a:latin typeface="Calibri" pitchFamily="34" charset="0"/>
                <a:cs typeface="Calibri" pitchFamily="34" charset="0"/>
              </a:rPr>
              <a:t>оны </a:t>
            </a:r>
            <a:r>
              <a:rPr lang="ru-RU" sz="1800" b="1" dirty="0" err="1">
                <a:solidFill>
                  <a:srgbClr val="002060"/>
                </a:solidFill>
                <a:latin typeface="Calibri" pitchFamily="34" charset="0"/>
                <a:cs typeface="Calibri" pitchFamily="34" charset="0"/>
              </a:rPr>
              <a:t>қалай</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дамыта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алады</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деп</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ойлаңыз</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Өз</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қабілетін</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көрсетуге</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көмектесетін</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істі</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табуға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көмектесіңіз</a:t>
            </a:r>
            <a:r>
              <a:rPr lang="ru-RU" sz="1800" dirty="0">
                <a:solidFill>
                  <a:srgbClr val="002060"/>
                </a:solidFill>
              </a:rPr>
              <a:t>.</a:t>
            </a:r>
          </a:p>
        </p:txBody>
      </p:sp>
      <p:pic>
        <p:nvPicPr>
          <p:cNvPr id="4" name="Picture 2" descr="https://s3-eu-west-1.amazonaws.com/wbm.thumbnail/all/296842_640.jpg"/>
          <p:cNvPicPr>
            <a:picLocks noChangeAspect="1" noChangeArrowheads="1"/>
          </p:cNvPicPr>
          <p:nvPr/>
        </p:nvPicPr>
        <p:blipFill>
          <a:blip r:embed="rId2"/>
          <a:srcRect/>
          <a:stretch>
            <a:fillRect/>
          </a:stretch>
        </p:blipFill>
        <p:spPr bwMode="auto">
          <a:xfrm>
            <a:off x="2000232" y="2357430"/>
            <a:ext cx="5000628" cy="3619505"/>
          </a:xfrm>
          <a:prstGeom prst="rect">
            <a:avLst/>
          </a:prstGeom>
          <a:noFill/>
        </p:spPr>
      </p:pic>
    </p:spTree>
    <p:extLst>
      <p:ext uri="{BB962C8B-B14F-4D97-AF65-F5344CB8AC3E}">
        <p14:creationId xmlns:p14="http://schemas.microsoft.com/office/powerpoint/2010/main" val="165214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1786210"/>
          </a:xfrm>
        </p:spPr>
        <p:txBody>
          <a:bodyPr>
            <a:normAutofit/>
          </a:bodyPr>
          <a:lstStyle/>
          <a:p>
            <a:pPr algn="ctr"/>
            <a:r>
              <a:rPr lang="ru-RU" sz="1800" dirty="0" smtClean="0">
                <a:solidFill>
                  <a:srgbClr val="002060"/>
                </a:solidFill>
              </a:rPr>
              <a:t> </a:t>
            </a:r>
            <a:r>
              <a:rPr lang="ru-RU" sz="1800" b="1" dirty="0" err="1">
                <a:solidFill>
                  <a:srgbClr val="002060"/>
                </a:solidFill>
                <a:latin typeface="Calibri" pitchFamily="34" charset="0"/>
                <a:cs typeface="Calibri" pitchFamily="34" charset="0"/>
              </a:rPr>
              <a:t>Жасөспірім</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басқа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адамдарға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ұқсауға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тырыспауы</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керек</a:t>
            </a:r>
            <a:r>
              <a:rPr lang="ru-RU" sz="1800" b="1" dirty="0">
                <a:solidFill>
                  <a:srgbClr val="002060"/>
                </a:solidFill>
                <a:latin typeface="Calibri" pitchFamily="34" charset="0"/>
                <a:cs typeface="Calibri" pitchFamily="34" charset="0"/>
              </a:rPr>
              <a:t>. </a:t>
            </a:r>
            <a:r>
              <a:rPr lang="ru-RU" sz="1800" b="1" dirty="0" smtClean="0">
                <a:solidFill>
                  <a:srgbClr val="002060"/>
                </a:solidFill>
                <a:latin typeface="Calibri" pitchFamily="34" charset="0"/>
                <a:cs typeface="Calibri" pitchFamily="34" charset="0"/>
              </a:rPr>
              <a:t>Оны </a:t>
            </a:r>
            <a:r>
              <a:rPr lang="ru-RU" sz="1800" b="1" dirty="0" err="1" smtClean="0">
                <a:solidFill>
                  <a:srgbClr val="002060"/>
                </a:solidFill>
                <a:latin typeface="Calibri" pitchFamily="34" charset="0"/>
                <a:cs typeface="Calibri" pitchFamily="34" charset="0"/>
              </a:rPr>
              <a:t>құрдастарымен</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салыстырмаңыз</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Тек </a:t>
            </a:r>
            <a:r>
              <a:rPr lang="ru-RU" sz="1800" b="1" dirty="0" err="1">
                <a:solidFill>
                  <a:srgbClr val="002060"/>
                </a:solidFill>
                <a:latin typeface="Calibri" pitchFamily="34" charset="0"/>
                <a:cs typeface="Calibri" pitchFamily="34" charset="0"/>
              </a:rPr>
              <a:t>өз</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нәтижесін</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өзінің</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жетістіктерімен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салыстыра</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отырып</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қана</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табысқа</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жететініне</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сендіруге</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болады</a:t>
            </a:r>
            <a:r>
              <a:rPr lang="ru-RU" sz="1800" b="1" dirty="0" smtClean="0">
                <a:solidFill>
                  <a:srgbClr val="002060"/>
                </a:solidFill>
                <a:latin typeface="Calibri" pitchFamily="34" charset="0"/>
                <a:cs typeface="Calibri" pitchFamily="34" charset="0"/>
              </a:rPr>
              <a:t>.</a:t>
            </a:r>
            <a:br>
              <a:rPr lang="ru-RU" sz="1800" b="1" dirty="0" smtClean="0">
                <a:solidFill>
                  <a:srgbClr val="002060"/>
                </a:solidFill>
                <a:latin typeface="Calibri" pitchFamily="34" charset="0"/>
                <a:cs typeface="Calibri" pitchFamily="34" charset="0"/>
              </a:rPr>
            </a:b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Балаға</a:t>
            </a:r>
            <a:r>
              <a:rPr lang="ru-RU" sz="1800" b="1" dirty="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ол</a:t>
            </a:r>
            <a:r>
              <a:rPr lang="ru-RU" sz="1800" b="1" dirty="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басқалардан</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артық</a:t>
            </a:r>
            <a:r>
              <a:rPr lang="ru-RU" sz="1800" b="1" dirty="0" smtClean="0">
                <a:solidFill>
                  <a:srgbClr val="002060"/>
                </a:solidFill>
                <a:latin typeface="Calibri" pitchFamily="34" charset="0"/>
                <a:cs typeface="Calibri" pitchFamily="34" charset="0"/>
              </a:rPr>
              <a:t> та </a:t>
            </a:r>
            <a:r>
              <a:rPr lang="ru-RU" sz="1800" b="1" dirty="0" err="1" smtClean="0">
                <a:solidFill>
                  <a:srgbClr val="002060"/>
                </a:solidFill>
                <a:latin typeface="Calibri" pitchFamily="34" charset="0"/>
                <a:cs typeface="Calibri" pitchFamily="34" charset="0"/>
              </a:rPr>
              <a:t>емес</a:t>
            </a:r>
            <a:r>
              <a:rPr lang="ru-RU" sz="1800" b="1" dirty="0" smtClean="0">
                <a:solidFill>
                  <a:srgbClr val="002060"/>
                </a:solidFill>
                <a:latin typeface="Calibri" pitchFamily="34" charset="0"/>
                <a:cs typeface="Calibri" pitchFamily="34" charset="0"/>
              </a:rPr>
              <a:t>, кем де </a:t>
            </a:r>
            <a:r>
              <a:rPr lang="ru-RU" sz="1800" b="1" dirty="0" err="1" smtClean="0">
                <a:solidFill>
                  <a:srgbClr val="002060"/>
                </a:solidFill>
                <a:latin typeface="Calibri" pitchFamily="34" charset="0"/>
                <a:cs typeface="Calibri" pitchFamily="34" charset="0"/>
              </a:rPr>
              <a:t>емес</a:t>
            </a:r>
            <a:r>
              <a:rPr lang="ru-RU" sz="1800" b="1" dirty="0" smtClean="0">
                <a:solidFill>
                  <a:srgbClr val="002060"/>
                </a:solidFill>
                <a:latin typeface="Calibri" pitchFamily="34" charset="0"/>
                <a:cs typeface="Calibri" pitchFamily="34" charset="0"/>
              </a:rPr>
              <a:t> </a:t>
            </a:r>
            <a:r>
              <a:rPr lang="ru-RU" sz="1800" b="1" dirty="0" err="1" smtClean="0">
                <a:solidFill>
                  <a:srgbClr val="002060"/>
                </a:solidFill>
                <a:latin typeface="Calibri" pitchFamily="34" charset="0"/>
                <a:cs typeface="Calibri" pitchFamily="34" charset="0"/>
              </a:rPr>
              <a:t>екенін</a:t>
            </a:r>
            <a:r>
              <a:rPr lang="ru-RU" sz="1800" b="1" dirty="0" smtClean="0">
                <a:solidFill>
                  <a:srgbClr val="002060"/>
                </a:solidFill>
                <a:latin typeface="Calibri" pitchFamily="34" charset="0"/>
                <a:cs typeface="Calibri" pitchFamily="34" charset="0"/>
              </a:rPr>
              <a:t> </a:t>
            </a:r>
            <a:r>
              <a:rPr lang="ru-RU" sz="1800" b="1" dirty="0" err="1">
                <a:solidFill>
                  <a:srgbClr val="002060"/>
                </a:solidFill>
                <a:latin typeface="Calibri" pitchFamily="34" charset="0"/>
                <a:cs typeface="Calibri" pitchFamily="34" charset="0"/>
              </a:rPr>
              <a:t>қайталаңыз</a:t>
            </a:r>
            <a:r>
              <a:rPr lang="ru-RU" sz="1800" b="1" dirty="0">
                <a:solidFill>
                  <a:srgbClr val="002060"/>
                </a:solidFill>
                <a:latin typeface="Calibri" pitchFamily="34" charset="0"/>
                <a:cs typeface="Calibri" pitchFamily="34" charset="0"/>
              </a:rPr>
              <a:t> </a:t>
            </a:r>
            <a:r>
              <a:rPr lang="ru-RU" sz="1800" b="1" dirty="0" smtClean="0">
                <a:latin typeface="Calibri" pitchFamily="34" charset="0"/>
                <a:cs typeface="Calibri" pitchFamily="34" charset="0"/>
              </a:rPr>
              <a:t>,</a:t>
            </a:r>
            <a:br>
              <a:rPr lang="ru-RU" sz="1800" b="1" dirty="0" smtClean="0">
                <a:latin typeface="Calibri" pitchFamily="34" charset="0"/>
                <a:cs typeface="Calibri" pitchFamily="34" charset="0"/>
              </a:rPr>
            </a:br>
            <a:r>
              <a:rPr lang="ru-RU" sz="1800" b="1" dirty="0" smtClean="0">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ол</a:t>
            </a:r>
            <a:r>
              <a:rPr lang="ru-RU" sz="1800" b="1" dirty="0">
                <a:solidFill>
                  <a:srgbClr val="C00000"/>
                </a:solidFill>
                <a:latin typeface="Calibri" pitchFamily="34" charset="0"/>
                <a:cs typeface="Calibri" pitchFamily="34" charset="0"/>
              </a:rPr>
              <a:t> </a:t>
            </a:r>
            <a:r>
              <a:rPr lang="ru-RU" sz="1800" b="1" dirty="0" err="1" smtClean="0">
                <a:solidFill>
                  <a:srgbClr val="C00000"/>
                </a:solidFill>
                <a:latin typeface="Calibri" pitchFamily="34" charset="0"/>
                <a:cs typeface="Calibri" pitchFamily="34" charset="0"/>
              </a:rPr>
              <a:t>ешкімге</a:t>
            </a:r>
            <a:r>
              <a:rPr lang="ru-RU" sz="1800" b="1" dirty="0" smtClean="0">
                <a:solidFill>
                  <a:srgbClr val="C00000"/>
                </a:solidFill>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ұқсамайтын</a:t>
            </a:r>
            <a:r>
              <a:rPr lang="ru-RU" sz="1800" b="1" dirty="0">
                <a:solidFill>
                  <a:srgbClr val="C00000"/>
                </a:solidFill>
                <a:latin typeface="Calibri" pitchFamily="34" charset="0"/>
                <a:cs typeface="Calibri" pitchFamily="34" charset="0"/>
              </a:rPr>
              <a:t>, </a:t>
            </a:r>
            <a:r>
              <a:rPr lang="ru-RU" sz="1800" b="1" dirty="0" err="1">
                <a:solidFill>
                  <a:srgbClr val="C00000"/>
                </a:solidFill>
                <a:latin typeface="Calibri" pitchFamily="34" charset="0"/>
                <a:cs typeface="Calibri" pitchFamily="34" charset="0"/>
              </a:rPr>
              <a:t>бірегей</a:t>
            </a:r>
            <a:r>
              <a:rPr lang="ru-RU" sz="1800" b="1" dirty="0">
                <a:solidFill>
                  <a:srgbClr val="C00000"/>
                </a:solidFill>
                <a:latin typeface="Calibri" pitchFamily="34" charset="0"/>
                <a:cs typeface="Calibri" pitchFamily="34" charset="0"/>
              </a:rPr>
              <a:t>.</a:t>
            </a:r>
          </a:p>
        </p:txBody>
      </p:sp>
      <p:pic>
        <p:nvPicPr>
          <p:cNvPr id="4" name="Picture 2" descr="https://kidsinmadrid.com/wp-content/uploads/2011/02/what-is-stuttering.jpg"/>
          <p:cNvPicPr>
            <a:picLocks noChangeAspect="1" noChangeArrowheads="1"/>
          </p:cNvPicPr>
          <p:nvPr/>
        </p:nvPicPr>
        <p:blipFill>
          <a:blip r:embed="rId2"/>
          <a:srcRect/>
          <a:stretch>
            <a:fillRect/>
          </a:stretch>
        </p:blipFill>
        <p:spPr bwMode="auto">
          <a:xfrm>
            <a:off x="1857356" y="2928934"/>
            <a:ext cx="5429288" cy="3286148"/>
          </a:xfrm>
          <a:prstGeom prst="rect">
            <a:avLst/>
          </a:prstGeom>
          <a:noFill/>
        </p:spPr>
      </p:pic>
    </p:spTree>
    <p:extLst>
      <p:ext uri="{BB962C8B-B14F-4D97-AF65-F5344CB8AC3E}">
        <p14:creationId xmlns:p14="http://schemas.microsoft.com/office/powerpoint/2010/main" val="70547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err="1" smtClean="0">
                <a:solidFill>
                  <a:srgbClr val="002060"/>
                </a:solidFill>
                <a:latin typeface="Calibri" pitchFamily="34" charset="0"/>
                <a:cs typeface="Calibri" pitchFamily="34" charset="0"/>
              </a:rPr>
              <a:t>Балаңызға</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ең</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бірінші</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өзін</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сыйлауды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бағалауды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үйретіңіз</a:t>
            </a:r>
            <a:r>
              <a:rPr lang="ru-RU" sz="2000" b="1" dirty="0" smtClean="0">
                <a:solidFill>
                  <a:srgbClr val="002060"/>
                </a:solidFill>
                <a:latin typeface="Calibri" pitchFamily="34" charset="0"/>
                <a:cs typeface="Calibri" pitchFamily="34" charset="0"/>
              </a:rPr>
              <a:t>, </a:t>
            </a:r>
            <a:br>
              <a:rPr lang="ru-RU" sz="2000" b="1" dirty="0" smtClean="0">
                <a:solidFill>
                  <a:srgbClr val="002060"/>
                </a:solidFill>
                <a:latin typeface="Calibri" pitchFamily="34" charset="0"/>
                <a:cs typeface="Calibri" pitchFamily="34" charset="0"/>
              </a:rPr>
            </a:br>
            <a:r>
              <a:rPr lang="ru-RU" sz="2000" b="1" dirty="0" err="1" smtClean="0">
                <a:solidFill>
                  <a:srgbClr val="002060"/>
                </a:solidFill>
                <a:latin typeface="Calibri" pitchFamily="34" charset="0"/>
                <a:cs typeface="Calibri" pitchFamily="34" charset="0"/>
              </a:rPr>
              <a:t>сонда</a:t>
            </a:r>
            <a:r>
              <a:rPr lang="ru-RU" sz="2000" b="1" dirty="0" smtClean="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ол</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басқаларды</a:t>
            </a:r>
            <a:r>
              <a:rPr lang="ru-RU" sz="2000" b="1" dirty="0">
                <a:solidFill>
                  <a:srgbClr val="002060"/>
                </a:solidFill>
                <a:latin typeface="Calibri" pitchFamily="34" charset="0"/>
                <a:cs typeface="Calibri" pitchFamily="34" charset="0"/>
              </a:rPr>
              <a:t> </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бағалайды</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құрмет</a:t>
            </a:r>
            <a:r>
              <a:rPr lang="ru-RU" sz="2000" b="1" dirty="0" smtClean="0">
                <a:solidFill>
                  <a:srgbClr val="002060"/>
                </a:solidFill>
                <a:latin typeface="Calibri" pitchFamily="34" charset="0"/>
                <a:cs typeface="Calibri" pitchFamily="34" charset="0"/>
              </a:rPr>
              <a:t> </a:t>
            </a:r>
            <a:r>
              <a:rPr lang="ru-RU" sz="2000" b="1" dirty="0" err="1" smtClean="0">
                <a:solidFill>
                  <a:srgbClr val="002060"/>
                </a:solidFill>
                <a:latin typeface="Calibri" pitchFamily="34" charset="0"/>
                <a:cs typeface="Calibri" pitchFamily="34" charset="0"/>
              </a:rPr>
              <a:t>тұтады</a:t>
            </a:r>
            <a:r>
              <a:rPr lang="ru-RU" sz="2000" b="1" dirty="0" smtClean="0">
                <a:solidFill>
                  <a:srgbClr val="002060"/>
                </a:solidFill>
                <a:latin typeface="Calibri" pitchFamily="34" charset="0"/>
                <a:cs typeface="Calibri" pitchFamily="34" charset="0"/>
              </a:rPr>
              <a:t>.</a:t>
            </a:r>
            <a:br>
              <a:rPr lang="ru-RU" sz="2000" b="1" dirty="0" smtClean="0">
                <a:solidFill>
                  <a:srgbClr val="002060"/>
                </a:solidFill>
                <a:latin typeface="Calibri" pitchFamily="34" charset="0"/>
                <a:cs typeface="Calibri" pitchFamily="34" charset="0"/>
              </a:rPr>
            </a:br>
            <a:r>
              <a:rPr lang="ru-RU" sz="2000" b="1" dirty="0" smtClean="0">
                <a:solidFill>
                  <a:srgbClr val="002060"/>
                </a:solidFill>
                <a:latin typeface="Calibri" pitchFamily="34" charset="0"/>
                <a:cs typeface="Calibri" pitchFamily="34" charset="0"/>
              </a:rPr>
              <a:t> </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ең</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алдымен</a:t>
            </a:r>
            <a:r>
              <a:rPr lang="ru-RU" sz="2000" b="1" dirty="0">
                <a:solidFill>
                  <a:srgbClr val="002060"/>
                </a:solidFill>
                <a:latin typeface="Calibri" pitchFamily="34" charset="0"/>
                <a:cs typeface="Calibri" pitchFamily="34" charset="0"/>
              </a:rPr>
              <a:t> </a:t>
            </a:r>
            <a:r>
              <a:rPr lang="ru-RU" sz="2000" b="1" dirty="0" err="1">
                <a:solidFill>
                  <a:srgbClr val="002060"/>
                </a:solidFill>
                <a:latin typeface="Calibri" pitchFamily="34" charset="0"/>
                <a:cs typeface="Calibri" pitchFamily="34" charset="0"/>
              </a:rPr>
              <a:t>сізді</a:t>
            </a:r>
            <a:r>
              <a:rPr lang="ru-RU" sz="2000" b="1" dirty="0">
                <a:solidFill>
                  <a:srgbClr val="002060"/>
                </a:solidFill>
                <a:latin typeface="Calibri" pitchFamily="34" charset="0"/>
                <a:cs typeface="Calibri" pitchFamily="34" charset="0"/>
              </a:rPr>
              <a:t>)</a:t>
            </a:r>
          </a:p>
        </p:txBody>
      </p:sp>
      <p:pic>
        <p:nvPicPr>
          <p:cNvPr id="6146" name="Picture 2" descr="https://course-space.com/sites/default/files/750X385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761" y="2348880"/>
            <a:ext cx="5487566" cy="28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32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TotalTime>
  <Words>52</Words>
  <Application>Microsoft Office PowerPoint</Application>
  <PresentationFormat>Экран (4:3)</PresentationFormat>
  <Paragraphs>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Эркер</vt:lpstr>
      <vt:lpstr>«Өскемен қаласының білім беру бөлімі» ММ</vt:lpstr>
      <vt:lpstr>                                                                          «Көмектесіңіз»  Баламен сөйлесіңіз, оның сыртқы келбеті, мінезіндегі жақсы қасиеттерін және кемшілік тұстарын  жазуды сұраңыз.  Сіз балаңыздың  өз мінезі немесе келбетіндегі  кемшіліктерін жақсы қасиеттеріне қарағанда көбірек жазғанын байқайсыз.  Осы сәтте  балаңыздың жақсы қасиеттерін есіне салыңыз.  Нәтижесінде  әрине,  жақсы қасиеттері әлдеқайда көп болады.  Сонымен, бірінші тапсырманы біз орындап үлгердік: жасөспірім өзі ойлағандай жаман емес екенін түсіндік.  </vt:lpstr>
      <vt:lpstr>Екінші міндет-оған кемшіліктерді жеңуге көмектесу.      Оны қандай жолмен жеңе алады және ол мұны жасауға дайын ба деп  сұраңыз.  Оны бұл жолда  қолдаңыз, көмектесіңіз.</vt:lpstr>
      <vt:lpstr>  Балаңыздың бойындағы бар ең жақсы қасиеттерін зерттеуге тырысыңыз.  Ол оны қалай дамыта алады деп ойлаңыз.  Өз қабілетін көрсетуге көмектесетін істі табуға көмектесіңіз.</vt:lpstr>
      <vt:lpstr> Жасөспірім басқа адамдарға ұқсауға тырыспауы керек. Оны құрдастарымен салыстырмаңыз.  Тек өз нәтижесін өзінің жетістіктерімен салыстыра отырып қана  табысқа жететініне  сендіруге болады.  Балаға ол басқалардан артық та емес, кем де емес екенін қайталаңыз ,  ол ешкімге ұқсамайтын, бірегей.</vt:lpstr>
      <vt:lpstr>Балаңызға   ең бірінші өзін сыйлауды, бағалауды үйретіңіз,  сонда  ол басқаларды  бағалайды, құрмет тұтады.  ( ең алдымен сізді)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образования г. Усть-Каменогорска</dc:title>
  <dc:creator>user</dc:creator>
  <cp:lastModifiedBy>Пользователь Windows</cp:lastModifiedBy>
  <cp:revision>18</cp:revision>
  <dcterms:created xsi:type="dcterms:W3CDTF">2020-04-23T15:26:28Z</dcterms:created>
  <dcterms:modified xsi:type="dcterms:W3CDTF">2020-05-06T11:52:11Z</dcterms:modified>
</cp:coreProperties>
</file>