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4" r:id="rId4"/>
    <p:sldId id="265" r:id="rId5"/>
    <p:sldId id="266" r:id="rId6"/>
    <p:sldId id="268" r:id="rId7"/>
    <p:sldId id="275" r:id="rId8"/>
    <p:sldId id="271" r:id="rId9"/>
    <p:sldId id="27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2574" y="-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290" y="2357430"/>
            <a:ext cx="6643734" cy="144655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Жасөспірімнің</a:t>
            </a: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психикалық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 err="1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денсаулығы</a:t>
            </a:r>
            <a:endParaRPr lang="ru-RU" sz="3200" b="1" dirty="0" smtClean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786" y="142852"/>
            <a:ext cx="3319778" cy="43088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endParaRPr lang="ru-RU" sz="2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Похудение: чем поможет психолог? | Сайт психолога Светланы Пилюгино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4071942"/>
            <a:ext cx="1944216" cy="196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857356" y="857233"/>
            <a:ext cx="5715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«Өскемен қаласының білім беру бөлімі» ММ</a:t>
            </a:r>
            <a:endParaRPr lang="ru-RU" b="1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57687" y="6046272"/>
            <a:ext cx="3929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k-KZ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Ата- аналарға кеңес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81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25668"/>
          </a:xfrm>
        </p:spPr>
        <p:txBody>
          <a:bodyPr>
            <a:noAutofit/>
          </a:bodyPr>
          <a:lstStyle/>
          <a:p>
            <a:pPr algn="just"/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  <a:solidFill>
            <a:srgbClr val="92D050"/>
          </a:solidFill>
        </p:spPr>
        <p:txBody>
          <a:bodyPr/>
          <a:lstStyle/>
          <a:p>
            <a:r>
              <a:rPr lang="kk-KZ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Балаға берілетін бірінші тәрбие ата-анасын, туған –туысын, жолдасын сыйлауға үйретуден басталады. Себебі ата-анасын сыйламаған бала жолдасына да , қоғамға да пайда келтіре алмайды .</a:t>
            </a:r>
          </a:p>
          <a:p>
            <a:r>
              <a:rPr lang="kk-KZ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Ы. Алтынсарин</a:t>
            </a:r>
            <a:endParaRPr 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8" name="Picture 4" descr="https://www.syl.ru/misc/i/ai/393611/25878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643182"/>
            <a:ext cx="4643470" cy="321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836713"/>
            <a:ext cx="85689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just">
              <a:spcAft>
                <a:spcPts val="1200"/>
              </a:spcAft>
            </a:pPr>
            <a:r>
              <a:rPr lang="kk-KZ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marL="90170" algn="just">
              <a:spcAft>
                <a:spcPts val="1200"/>
              </a:spcAft>
            </a:pPr>
            <a:r>
              <a:rPr lang="kk-KZ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dirty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76672"/>
            <a:ext cx="8208912" cy="429861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000"/>
              </a:spcAft>
              <a:buFontTx/>
              <a:buChar char="-"/>
            </a:pP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Баламен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жиі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сөйлесіңіз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оған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түсініксіз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жағдайларды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тыйым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салулар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мен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шектеулердің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мәнін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түсіндіріңіз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marL="285750" indent="-285750" algn="just">
              <a:spcAft>
                <a:spcPts val="1000"/>
              </a:spcAft>
              <a:buFontTx/>
              <a:buChar char="-"/>
            </a:pP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Балаға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өз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ниеттерін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сезімдерін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және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уайымдылығын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ауызша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білдіруді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үйренуге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көмектесіңіз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marL="285750" indent="-285750" algn="just">
              <a:spcAft>
                <a:spcPts val="1000"/>
              </a:spcAft>
              <a:buFontTx/>
              <a:buChar char="-"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Басқа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адамдардың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мінез-құлқын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түсінуге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және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өз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мінез-құлқын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түсіндіруді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үйренуге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көмектесіңіз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marL="285750" indent="-285750" algn="just">
              <a:spcAft>
                <a:spcPts val="1000"/>
              </a:spcAft>
              <a:buFontTx/>
              <a:buChar char="-"/>
            </a:pP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Баланың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күшті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жақтарына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сүйеніп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өзіне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сенімділігін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арттырыңыз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marL="285750" indent="-285750" algn="just">
              <a:spcAft>
                <a:spcPts val="1000"/>
              </a:spcAft>
              <a:buFontTx/>
              <a:buChar char="-"/>
            </a:pP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Тәрбиелік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әсер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ету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ретінде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жазадан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гөрі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жылулық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танытып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көтермелеуді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жиі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қолданыңыз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.</a:t>
            </a:r>
            <a:endParaRPr lang="en-US" sz="2400" b="1" dirty="0">
              <a:solidFill>
                <a:srgbClr val="7030A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82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719" y="938229"/>
            <a:ext cx="8280920" cy="3168352"/>
          </a:xfrm>
        </p:spPr>
        <p:txBody>
          <a:bodyPr>
            <a:normAutofit/>
          </a:bodyPr>
          <a:lstStyle/>
          <a:p>
            <a:pPr marL="0" lvl="0" indent="0" algn="just">
              <a:spcAft>
                <a:spcPts val="1200"/>
              </a:spcAft>
              <a:buNone/>
            </a:pPr>
            <a:endParaRPr lang="ru-RU" sz="2000" dirty="0">
              <a:latin typeface="Times New Roman"/>
              <a:ea typeface="Calibri"/>
              <a:cs typeface="Times New Roman"/>
            </a:endParaRPr>
          </a:p>
          <a:p>
            <a:pPr>
              <a:buFont typeface="Wingdings" panose="05000000000000000000" pitchFamily="2" charset="2"/>
              <a:buChar char="q"/>
            </a:pPr>
            <a:endParaRPr lang="ru-RU" dirty="0"/>
          </a:p>
        </p:txBody>
      </p:sp>
      <p:sp>
        <p:nvSpPr>
          <p:cNvPr id="5" name="AutoShape 4" descr="семья векторные изображения, графика и иллюстрации - 123R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семья векторные изображения, графика и иллюстрации - 123R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612775" y="571480"/>
            <a:ext cx="8031191" cy="216982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ts val="268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Психикалық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денсаулық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белгілері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lvl="0" indent="-342900" algn="just">
              <a:lnSpc>
                <a:spcPts val="268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Өзіне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құрмет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lvl="0" indent="-342900" algn="just">
              <a:lnSpc>
                <a:spcPts val="268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Сәтсіздікті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бастан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өткере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білу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lvl="0" indent="-342900" algn="just">
              <a:lnSpc>
                <a:spcPts val="268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Стресспен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тиімді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күрес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lvl="0" indent="-342900" algn="just">
              <a:lnSpc>
                <a:spcPts val="268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Басқа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адамдарға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қамқорлық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lvl="0" indent="-342900" algn="just">
              <a:lnSpc>
                <a:spcPts val="268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Басқа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адамдармен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қарым-қатынас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сапасы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www.leila-khrapunova.com/wp-content/uploads/2018/04/abljazov-s-semei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286124"/>
            <a:ext cx="4357719" cy="3033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108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63272" cy="3311798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l"/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Психикалық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денсаулық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жүйке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жүйесінің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жағдайына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тұлғалық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ерекшеліктеріне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отбасындағы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жағдайға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құрдастарымен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өзара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қарым-қатынасқа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байланысты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929066"/>
            <a:ext cx="8363272" cy="2197097"/>
          </a:xfrm>
        </p:spPr>
        <p:txBody>
          <a:bodyPr>
            <a:normAutofit/>
          </a:bodyPr>
          <a:lstStyle/>
          <a:p>
            <a:pPr marL="0" lvl="0" indent="0" algn="just">
              <a:spcAft>
                <a:spcPts val="1200"/>
              </a:spcAft>
              <a:buNone/>
            </a:pPr>
            <a:endParaRPr lang="ru-RU" sz="2000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endParaRPr lang="ru-RU" sz="2000" dirty="0"/>
          </a:p>
        </p:txBody>
      </p:sp>
      <p:pic>
        <p:nvPicPr>
          <p:cNvPr id="5" name="Picture 2" descr="https://ehonews.kz/wp-content/uploads/2019/02/IMG_20190221_232119_3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3643314"/>
            <a:ext cx="4357718" cy="2643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761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632848" cy="3011486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l">
              <a:lnSpc>
                <a:spcPts val="201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Баланың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психикалық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денсаулығын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қалай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сақтау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баламен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сөйлесуге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әрқашан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уақыт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табыңыз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мәселелерін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бірге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талқылаңыз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қиындықтарына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назар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аударыңыз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бөлісіңіз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талқылаңыз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кеңестер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беріңіз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im0-tub-kz.yandex.net/i?id=1bcdaf03acdd221b2197d6f885e6473b&amp;n=1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28860" y="3429000"/>
            <a:ext cx="4643470" cy="2857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446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1486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l">
              <a:spcBef>
                <a:spcPts val="420"/>
              </a:spcBef>
              <a:spcAft>
                <a:spcPts val="0"/>
              </a:spcAft>
            </a:pPr>
            <a:r>
              <a:rPr lang="ru-RU" sz="2200" b="1" dirty="0" smtClean="0"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Miriam Fixed" panose="020B0509050101010101" pitchFamily="49" charset="-79"/>
              </a:rPr>
              <a:t/>
            </a:r>
            <a:br>
              <a:rPr lang="ru-RU" sz="2200" b="1" dirty="0" smtClean="0"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Miriam Fixed" panose="020B0509050101010101" pitchFamily="49" charset="-79"/>
              </a:rPr>
            </a:br>
            <a:r>
              <a:rPr lang="ru-RU" sz="2200" b="1" dirty="0" smtClean="0"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Miriam Fixed" panose="020B0509050101010101" pitchFamily="49" charset="-79"/>
              </a:rPr>
              <a:t/>
            </a:r>
            <a:br>
              <a:rPr lang="ru-RU" sz="2200" b="1" dirty="0" smtClean="0"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Miriam Fixed" panose="020B0509050101010101" pitchFamily="49" charset="-79"/>
              </a:rPr>
            </a:br>
            <a:r>
              <a:rPr lang="ru-RU" sz="2200" b="1" dirty="0" smtClean="0"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Miriam Fixed" panose="020B0509050101010101" pitchFamily="49" charset="-79"/>
              </a:rPr>
              <a:t/>
            </a:r>
            <a:br>
              <a:rPr lang="ru-RU" sz="2200" b="1" dirty="0" smtClean="0"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Miriam Fixed" panose="020B0509050101010101" pitchFamily="49" charset="-79"/>
              </a:rPr>
            </a:br>
            <a:r>
              <a:rPr lang="ru-RU" sz="2200" b="1" dirty="0" smtClean="0"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Miriam Fixed" panose="020B0509050101010101" pitchFamily="49" charset="-79"/>
              </a:rPr>
              <a:t/>
            </a:r>
            <a:br>
              <a:rPr lang="ru-RU" sz="2200" b="1" dirty="0" smtClean="0"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Miriam Fixed" panose="020B0509050101010101" pitchFamily="49" charset="-79"/>
              </a:rPr>
            </a:br>
            <a:r>
              <a:rPr lang="ru-RU" sz="2200" b="1" dirty="0" smtClean="0"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Miriam Fixed" panose="020B0509050101010101" pitchFamily="49" charset="-79"/>
              </a:rPr>
              <a:t>-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Баланы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басқалармен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одан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да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табысты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балалармен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салыстырмаңыз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,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бұл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арқылы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сіз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баланың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өзін-өзі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бағалауын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төмендетесіз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 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Баланы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өзінің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табысты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істерімен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салыстырып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сенімділік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танытыңыз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 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-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Балаңызбен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сөйлескен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кезде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өзіңіздің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бет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әлпетіңіздегі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сипатты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қадағалаңыз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Түйілген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қабақ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ашулы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көздер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бұндай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түрде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әңгіме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құру-жасөспірімнің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психикалық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жағдайына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теріс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әсер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етеді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b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kk-KZ" sz="2400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kk-KZ" sz="2400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Miriam Fixed" panose="020B0509050101010101" pitchFamily="49" charset="-79"/>
              </a:rPr>
              <a:t/>
            </a:r>
            <a:br>
              <a:rPr lang="ru-RU" sz="2200" b="1" dirty="0" smtClean="0"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Miriam Fixed" panose="020B0509050101010101" pitchFamily="49" charset="-79"/>
              </a:rPr>
            </a:br>
            <a:r>
              <a:rPr lang="ru-RU" sz="2200" b="1" dirty="0" smtClean="0"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Miriam Fixed" panose="020B0509050101010101" pitchFamily="49" charset="-79"/>
              </a:rPr>
              <a:t/>
            </a:r>
            <a:br>
              <a:rPr lang="ru-RU" sz="2200" b="1" dirty="0" smtClean="0"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Miriam Fixed" panose="020B0509050101010101" pitchFamily="49" charset="-79"/>
              </a:rPr>
            </a:b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pompanobeachfl.gov/assets/images/content/page_specific/new_resident/shutterstock_159954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87172" y="-15216317"/>
            <a:ext cx="36261628" cy="571503"/>
          </a:xfrm>
          <a:prstGeom prst="rect">
            <a:avLst/>
          </a:prstGeom>
          <a:noFill/>
        </p:spPr>
      </p:pic>
      <p:pic>
        <p:nvPicPr>
          <p:cNvPr id="2052" name="Picture 4" descr="https://im0-tub-kz.yandex.net/i?id=27884aad7932da0b1fc8e6142ab3155f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3643314"/>
            <a:ext cx="4572000" cy="2571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836713"/>
            <a:ext cx="85689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just">
              <a:spcAft>
                <a:spcPts val="1200"/>
              </a:spcAft>
            </a:pPr>
            <a:r>
              <a:rPr lang="kk-KZ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marL="90170" algn="just">
              <a:spcAft>
                <a:spcPts val="1200"/>
              </a:spcAft>
            </a:pPr>
            <a:r>
              <a:rPr lang="kk-KZ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dirty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76672"/>
            <a:ext cx="8208912" cy="429861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000"/>
              </a:spcAft>
              <a:buFontTx/>
              <a:buChar char="-"/>
            </a:pP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Баламен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жиі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сөйлесіңіз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оған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түсініксіз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жағдайларды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тыйым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салулар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мен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шектеулердің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мәнін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түсіндіріңіз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marL="285750" indent="-285750" algn="just">
              <a:spcAft>
                <a:spcPts val="1000"/>
              </a:spcAft>
              <a:buFontTx/>
              <a:buChar char="-"/>
            </a:pP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Балаға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өз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ниеттерін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сезімдерін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және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уайымдылығын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ауызша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білдіруді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үйренуге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көмектесіңіз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marL="285750" indent="-285750" algn="just">
              <a:spcAft>
                <a:spcPts val="1000"/>
              </a:spcAft>
              <a:buFontTx/>
              <a:buChar char="-"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Басқа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адамдардың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мінез-құлқын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түсінуге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және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өз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мінез-құлқын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түсіндіруді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үйренуге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көмектесіңіз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marL="285750" indent="-285750" algn="just">
              <a:spcAft>
                <a:spcPts val="1000"/>
              </a:spcAft>
              <a:buFontTx/>
              <a:buChar char="-"/>
            </a:pP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Баланың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күшті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жақтарына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сүйеніп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өзіне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сенімділігін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арттырыңыз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marL="285750" indent="-285750" algn="just">
              <a:spcAft>
                <a:spcPts val="1000"/>
              </a:spcAft>
              <a:buFontTx/>
              <a:buChar char="-"/>
            </a:pP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Тәрбиелік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әсер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ету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ретінде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жазадан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гөрі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жылулық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танытып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көтермелеуді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жиі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қолданыңыз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.</a:t>
            </a:r>
            <a:endParaRPr lang="en-US" sz="2400" b="1" dirty="0">
              <a:solidFill>
                <a:srgbClr val="7030A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82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3286148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just"/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Жасөспірімнің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психикалық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денсаулығы-бұл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әрбір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бала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өзінің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жеке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әлеуетін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іске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асыра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алатын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күнделікті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міндеттерді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орындай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алатын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нәтижелі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оқитын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қоғамдық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үй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міндеттерін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орындай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алатын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әл-ауқат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жағдайы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10" descr="https://globalmsk.ru/usr/upload/15386231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4000504"/>
            <a:ext cx="4203687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233</Words>
  <Application>Microsoft Office PowerPoint</Application>
  <PresentationFormat>Экран (4:3)</PresentationFormat>
  <Paragraphs>30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Психикалық денсаулық:  - жүйке жүйесінің жағдайына;  -тұлғалық ерекшеліктеріне;  - отбасындағы жағдайға;  құрдастарымен өзара қарым-қатынасқа байланысты.;</vt:lpstr>
      <vt:lpstr>  Баланың психикалық денсаулығын қалай сақтау         керек :  - баламен сөйлесуге әрқашан уақыт табыңыз; - оның мәселелерін бірге талқылаңыз;  - оның қиындықтарына назар аударыңыз:  - ой бөлісіңіз, талқылаңыз, кеңестер беріңіз;</vt:lpstr>
      <vt:lpstr>    - Баланы басқалармен, одан да табысты балалармен салыстырмаңыз , бұл арқылы сіз баланың өзін-өзі бағалауын төмендетесіз.  - Баланы өзінің табысты істерімен салыстырып, сенімділік танытыңыз.   -Балаңызбен сөйлескен кезде өзіңіздің бет әлпетіңіздегі сипатты  қадағалаңыз. Түйілген қабақ, ашулы көздер, бұндай түрде әңгіме құру-жасөспірімнің психикалық жағдайына теріс әсер етеді.    </vt:lpstr>
      <vt:lpstr>Презентация PowerPoint</vt:lpstr>
      <vt:lpstr>Жасөспірімнің психикалық денсаулығы-бұл әрбір бала өзінің жеке әлеуетін іске асыра алатын, күнделікті міндеттерді орындай алатын, нәтижелі оқитын, қоғамдық және үй міндеттерін орындай алатын әл-ауқат жағдайы.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105</cp:revision>
  <dcterms:created xsi:type="dcterms:W3CDTF">2020-03-28T04:26:49Z</dcterms:created>
  <dcterms:modified xsi:type="dcterms:W3CDTF">2020-04-27T11:35:47Z</dcterms:modified>
</cp:coreProperties>
</file>