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60" r:id="rId4"/>
    <p:sldId id="257" r:id="rId5"/>
    <p:sldId id="259" r:id="rId6"/>
    <p:sldId id="262" r:id="rId7"/>
    <p:sldId id="263" r:id="rId8"/>
    <p:sldId id="261"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0911DA99-B171-4D07-B8DB-D3160874F00C}" type="datetimeFigureOut">
              <a:rPr lang="ru-RU" smtClean="0"/>
              <a:t>25.02.2025</a:t>
            </a:fld>
            <a:endParaRPr lang="ru-RU"/>
          </a:p>
        </p:txBody>
      </p:sp>
      <p:sp>
        <p:nvSpPr>
          <p:cNvPr id="5" name="Footer Placeholder 4"/>
          <p:cNvSpPr>
            <a:spLocks noGrp="1"/>
          </p:cNvSpPr>
          <p:nvPr>
            <p:ph type="ftr" sz="quarter" idx="11"/>
          </p:nvPr>
        </p:nvSpPr>
        <p:spPr>
          <a:xfrm>
            <a:off x="1174044" y="5357592"/>
            <a:ext cx="5034845" cy="365125"/>
          </a:xfrm>
        </p:spPr>
        <p:txBody>
          <a:bodyPr/>
          <a:lstStyle/>
          <a:p>
            <a:endParaRPr lang="ru-RU"/>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C9904557-D802-41A7-B4F9-4C54B630C4E6}"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911DA99-B171-4D07-B8DB-D3160874F00C}" type="datetimeFigureOut">
              <a:rPr lang="ru-RU" smtClean="0"/>
              <a:t>25.02.2025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904557-D802-41A7-B4F9-4C54B630C4E6}"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911DA99-B171-4D07-B8DB-D3160874F00C}" type="datetimeFigureOut">
              <a:rPr lang="ru-RU" smtClean="0"/>
              <a:t>25.02.2025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904557-D802-41A7-B4F9-4C54B630C4E6}"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911DA99-B171-4D07-B8DB-D3160874F00C}" type="datetimeFigureOut">
              <a:rPr lang="ru-RU" smtClean="0"/>
              <a:t>25.02.2025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904557-D802-41A7-B4F9-4C54B630C4E6}"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11DA99-B171-4D07-B8DB-D3160874F00C}" type="datetimeFigureOut">
              <a:rPr lang="ru-RU" smtClean="0"/>
              <a:t>25.02.2025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904557-D802-41A7-B4F9-4C54B630C4E6}"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0911DA99-B171-4D07-B8DB-D3160874F00C}" type="datetimeFigureOut">
              <a:rPr lang="ru-RU" smtClean="0"/>
              <a:t>25.02.2025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9904557-D802-41A7-B4F9-4C54B630C4E6}" type="slidenum">
              <a:rPr lang="ru-RU" smtClean="0"/>
              <a:t>‹#›</a:t>
            </a:fld>
            <a:endParaRPr lang="ru-RU"/>
          </a:p>
        </p:txBody>
      </p:sp>
      <p:sp>
        <p:nvSpPr>
          <p:cNvPr id="9" name="Content Placeholder 8"/>
          <p:cNvSpPr>
            <a:spLocks noGrp="1"/>
          </p:cNvSpPr>
          <p:nvPr>
            <p:ph sz="quarter" idx="13"/>
          </p:nvPr>
        </p:nvSpPr>
        <p:spPr>
          <a:xfrm>
            <a:off x="1298448" y="2121407"/>
            <a:ext cx="3200400" cy="360273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0911DA99-B171-4D07-B8DB-D3160874F00C}" type="datetimeFigureOut">
              <a:rPr lang="ru-RU" smtClean="0"/>
              <a:t>25.02.2025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9904557-D802-41A7-B4F9-4C54B630C4E6}" type="slidenum">
              <a:rPr lang="ru-RU" smtClean="0"/>
              <a:t>‹#›</a:t>
            </a:fld>
            <a:endParaRPr lang="ru-RU"/>
          </a:p>
        </p:txBody>
      </p:sp>
      <p:sp>
        <p:nvSpPr>
          <p:cNvPr id="11" name="Content Placeholder 10"/>
          <p:cNvSpPr>
            <a:spLocks noGrp="1"/>
          </p:cNvSpPr>
          <p:nvPr>
            <p:ph sz="quarter" idx="13"/>
          </p:nvPr>
        </p:nvSpPr>
        <p:spPr>
          <a:xfrm>
            <a:off x="1298448" y="2944368"/>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0911DA99-B171-4D07-B8DB-D3160874F00C}" type="datetimeFigureOut">
              <a:rPr lang="ru-RU" smtClean="0"/>
              <a:t>25.02.2025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9904557-D802-41A7-B4F9-4C54B630C4E6}"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11DA99-B171-4D07-B8DB-D3160874F00C}" type="datetimeFigureOut">
              <a:rPr lang="ru-RU" smtClean="0"/>
              <a:t>25.02.2025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9904557-D802-41A7-B4F9-4C54B630C4E6}"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ru-RU" smtClean="0"/>
              <a:t>Образец заголовка</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rot="60000">
            <a:off x="6341698" y="5885672"/>
            <a:ext cx="1213821" cy="365125"/>
          </a:xfrm>
        </p:spPr>
        <p:txBody>
          <a:bodyPr/>
          <a:lstStyle/>
          <a:p>
            <a:fld id="{0911DA99-B171-4D07-B8DB-D3160874F00C}" type="datetimeFigureOut">
              <a:rPr lang="ru-RU" smtClean="0"/>
              <a:t>25.02.2025</a:t>
            </a:fld>
            <a:endParaRPr lang="ru-RU"/>
          </a:p>
        </p:txBody>
      </p:sp>
      <p:sp>
        <p:nvSpPr>
          <p:cNvPr id="6" name="Footer Placeholder 5"/>
          <p:cNvSpPr>
            <a:spLocks noGrp="1"/>
          </p:cNvSpPr>
          <p:nvPr>
            <p:ph type="ftr" sz="quarter" idx="11"/>
          </p:nvPr>
        </p:nvSpPr>
        <p:spPr>
          <a:xfrm rot="-60000">
            <a:off x="914554" y="5829261"/>
            <a:ext cx="3522607" cy="365125"/>
          </a:xfrm>
        </p:spPr>
        <p:txBody>
          <a:bodyPr/>
          <a:lstStyle/>
          <a:p>
            <a:endParaRPr lang="ru-RU"/>
          </a:p>
        </p:txBody>
      </p:sp>
      <p:sp>
        <p:nvSpPr>
          <p:cNvPr id="7" name="Slide Number Placeholder 6"/>
          <p:cNvSpPr>
            <a:spLocks noGrp="1"/>
          </p:cNvSpPr>
          <p:nvPr>
            <p:ph type="sldNum" sz="quarter" idx="12"/>
          </p:nvPr>
        </p:nvSpPr>
        <p:spPr>
          <a:xfrm rot="60000">
            <a:off x="7557313" y="5896961"/>
            <a:ext cx="554023" cy="365125"/>
          </a:xfrm>
        </p:spPr>
        <p:txBody>
          <a:bodyPr/>
          <a:lstStyle/>
          <a:p>
            <a:fld id="{C9904557-D802-41A7-B4F9-4C54B630C4E6}"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rot="60000">
            <a:off x="6345936" y="5888737"/>
            <a:ext cx="1213821" cy="365125"/>
          </a:xfrm>
        </p:spPr>
        <p:txBody>
          <a:bodyPr/>
          <a:lstStyle/>
          <a:p>
            <a:fld id="{0911DA99-B171-4D07-B8DB-D3160874F00C}" type="datetimeFigureOut">
              <a:rPr lang="ru-RU" smtClean="0"/>
              <a:t>25.02.2025</a:t>
            </a:fld>
            <a:endParaRPr lang="ru-RU"/>
          </a:p>
        </p:txBody>
      </p:sp>
      <p:sp>
        <p:nvSpPr>
          <p:cNvPr id="6" name="Footer Placeholder 5"/>
          <p:cNvSpPr>
            <a:spLocks noGrp="1"/>
          </p:cNvSpPr>
          <p:nvPr>
            <p:ph type="ftr" sz="quarter" idx="11"/>
          </p:nvPr>
        </p:nvSpPr>
        <p:spPr>
          <a:xfrm rot="-60000">
            <a:off x="914569" y="5831037"/>
            <a:ext cx="3319043" cy="365125"/>
          </a:xfrm>
        </p:spPr>
        <p:txBody>
          <a:bodyPr/>
          <a:lstStyle/>
          <a:p>
            <a:endParaRPr lang="ru-RU"/>
          </a:p>
        </p:txBody>
      </p:sp>
      <p:sp>
        <p:nvSpPr>
          <p:cNvPr id="7" name="Slide Number Placeholder 6"/>
          <p:cNvSpPr>
            <a:spLocks noGrp="1"/>
          </p:cNvSpPr>
          <p:nvPr>
            <p:ph type="sldNum" sz="quarter" idx="12"/>
          </p:nvPr>
        </p:nvSpPr>
        <p:spPr>
          <a:xfrm rot="60000">
            <a:off x="7562089" y="5900026"/>
            <a:ext cx="554023" cy="365125"/>
          </a:xfrm>
        </p:spPr>
        <p:txBody>
          <a:bodyPr/>
          <a:lstStyle/>
          <a:p>
            <a:fld id="{C9904557-D802-41A7-B4F9-4C54B630C4E6}"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0911DA99-B171-4D07-B8DB-D3160874F00C}" type="datetimeFigureOut">
              <a:rPr lang="ru-RU" smtClean="0"/>
              <a:t>25.02.2025</a:t>
            </a:fld>
            <a:endParaRPr lang="ru-RU"/>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ru-RU"/>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C9904557-D802-41A7-B4F9-4C54B630C4E6}"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533"/>
          <a:stretch/>
        </p:blipFill>
        <p:spPr bwMode="auto">
          <a:xfrm flipH="1">
            <a:off x="1043608" y="1268759"/>
            <a:ext cx="2841874" cy="4068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Прямоугольник 2"/>
          <p:cNvSpPr/>
          <p:nvPr/>
        </p:nvSpPr>
        <p:spPr>
          <a:xfrm>
            <a:off x="3885482" y="1196752"/>
            <a:ext cx="4646958"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kk-KZ" sz="3600" b="1" dirty="0"/>
              <a:t>Әбеков Сармырза</a:t>
            </a:r>
            <a:endParaRPr lang="ru-RU" sz="3600" dirty="0"/>
          </a:p>
          <a:p>
            <a:pPr algn="ctr"/>
            <a:r>
              <a:rPr lang="en-US" sz="3600" b="1" dirty="0" smtClean="0">
                <a:ln w="11430">
                  <a:solidFill>
                    <a:schemeClr val="accent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kk-KZ" sz="3600" b="1" dirty="0" smtClean="0">
                <a:ln w="11430">
                  <a:solidFill>
                    <a:schemeClr val="accent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1924-2004 жж.</a:t>
            </a:r>
            <a:r>
              <a:rPr lang="en-US" sz="3600" b="1" dirty="0" smtClean="0">
                <a:ln w="11430">
                  <a:solidFill>
                    <a:schemeClr val="accent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ru-RU" sz="3600" b="1" cap="none" spc="0" dirty="0">
              <a:ln w="11430">
                <a:solidFill>
                  <a:schemeClr val="accent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Прямоугольник 3"/>
          <p:cNvSpPr/>
          <p:nvPr/>
        </p:nvSpPr>
        <p:spPr>
          <a:xfrm>
            <a:off x="3779912" y="2852936"/>
            <a:ext cx="4602304" cy="95410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kk-KZ" sz="2800" b="1" spc="50" dirty="0" smtClean="0">
                <a:ln w="11430"/>
                <a:solidFill>
                  <a:srgbClr val="0070C0"/>
                </a:solidFill>
                <a:effectLst>
                  <a:outerShdw blurRad="76200" dist="50800" dir="5400000" algn="tl" rotWithShape="0">
                    <a:srgbClr val="000000">
                      <a:alpha val="65000"/>
                    </a:srgbClr>
                  </a:outerShdw>
                </a:effectLst>
              </a:rPr>
              <a:t>Ұлы Отан Соғысының ардагері</a:t>
            </a:r>
            <a:endParaRPr lang="ru-RU" sz="2800" b="1" spc="50" dirty="0">
              <a:ln w="11430"/>
              <a:solidFill>
                <a:srgbClr val="0070C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28090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пк\Desktop\Сармырза Абеков\ф.342, оп.7, д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9" t="2099" b="1928"/>
          <a:stretch/>
        </p:blipFill>
        <p:spPr bwMode="auto">
          <a:xfrm>
            <a:off x="899592" y="764704"/>
            <a:ext cx="7344816" cy="5213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д.5</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610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пк\Desktop\Сармырза Абеков\ф.342, оп.7, д6,3.jpg"/>
          <p:cNvPicPr>
            <a:picLocks noChangeAspect="1" noChangeArrowheads="1"/>
          </p:cNvPicPr>
          <p:nvPr/>
        </p:nvPicPr>
        <p:blipFill rotWithShape="1">
          <a:blip r:embed="rId2">
            <a:extLst>
              <a:ext uri="{28A0092B-C50C-407E-A947-70E740481C1C}">
                <a14:useLocalDpi xmlns:a14="http://schemas.microsoft.com/office/drawing/2010/main" val="0"/>
              </a:ext>
            </a:extLst>
          </a:blip>
          <a:srcRect l="1831" t="2622" b="5455"/>
          <a:stretch/>
        </p:blipFill>
        <p:spPr bwMode="auto">
          <a:xfrm>
            <a:off x="932154" y="807868"/>
            <a:ext cx="7438741" cy="53574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пк\Desktop\Сармырза Абеков\ф.342, оп.7, д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96" y="654596"/>
            <a:ext cx="4514316" cy="35671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7" name="Picture 3" descr="C:\Users\пк\Desktop\Сармырза Абеков\ф.342, оп.7, д6,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5" t="5352" b="9705"/>
          <a:stretch/>
        </p:blipFill>
        <p:spPr bwMode="auto">
          <a:xfrm>
            <a:off x="971600" y="3233411"/>
            <a:ext cx="4464496" cy="30300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д.6</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063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д.7</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C:\Users\пк\Desktop\Сармырза Абеков\ф.342, оп.7, д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39" b="3982"/>
          <a:stretch/>
        </p:blipFill>
        <p:spPr bwMode="auto">
          <a:xfrm>
            <a:off x="1011291" y="764704"/>
            <a:ext cx="7089101" cy="51956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110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пк\Desktop\Сармырза Абеков\ф.342, оп.7, д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46" t="4000" b="4259"/>
          <a:stretch/>
        </p:blipFill>
        <p:spPr bwMode="auto">
          <a:xfrm>
            <a:off x="539552" y="782460"/>
            <a:ext cx="7920880" cy="56141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д.8</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3074" name="Picture 2" descr="C:\Users\пк\Desktop\Сармырза Абеков\ф.342, оп.7, д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28" y="947439"/>
            <a:ext cx="5250730" cy="39302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443096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пк\Desktop\Сармырза Абеков\ф.342, оп.7, д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240" b="50000"/>
          <a:stretch/>
        </p:blipFill>
        <p:spPr bwMode="auto">
          <a:xfrm>
            <a:off x="251520" y="980728"/>
            <a:ext cx="4151828" cy="2808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2" descr="C:\Users\пк\Desktop\Сармырза Абеков\ф.342, оп.7, д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240" t="50000"/>
          <a:stretch/>
        </p:blipFill>
        <p:spPr bwMode="auto">
          <a:xfrm>
            <a:off x="4452620" y="836712"/>
            <a:ext cx="4151828" cy="2808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2" descr="C:\Users\пк\Desktop\Сармырза Абеков\ф.342, оп.7, д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70" t="25823" r="53354" b="1"/>
          <a:stretch/>
        </p:blipFill>
        <p:spPr bwMode="auto">
          <a:xfrm rot="5400000">
            <a:off x="3185903" y="2813876"/>
            <a:ext cx="2824679" cy="41662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д.9</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918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пк\Desktop\0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13" t="3111" r="3604" b="968"/>
          <a:stretch/>
        </p:blipFill>
        <p:spPr bwMode="auto">
          <a:xfrm rot="5400000">
            <a:off x="1474188" y="-676921"/>
            <a:ext cx="6192689" cy="821184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д.10</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5122" name="Picture 2" descr="C:\Users\пк\Desktop\Сармырза Абеков\ф.342, оп.7, д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48680"/>
            <a:ext cx="4752528" cy="41388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420281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д.11</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6146" name="Picture 2" descr="C:\Users\пк\Desktop\Сармырза Абеков\ф.342, оп.7, д11.jpg"/>
          <p:cNvPicPr>
            <a:picLocks noChangeAspect="1" noChangeArrowheads="1"/>
          </p:cNvPicPr>
          <p:nvPr/>
        </p:nvPicPr>
        <p:blipFill rotWithShape="1">
          <a:blip r:embed="rId2">
            <a:extLst>
              <a:ext uri="{28A0092B-C50C-407E-A947-70E740481C1C}">
                <a14:useLocalDpi xmlns:a14="http://schemas.microsoft.com/office/drawing/2010/main" val="0"/>
              </a:ext>
            </a:extLst>
          </a:blip>
          <a:srcRect t="2534" b="5801"/>
          <a:stretch/>
        </p:blipFill>
        <p:spPr bwMode="auto">
          <a:xfrm>
            <a:off x="971600" y="824658"/>
            <a:ext cx="7139870" cy="51246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636954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д.12</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7170" name="Picture 2" descr="C:\Users\пк\Desktop\Сармырза Абеков\ф.342, оп.7, д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176" y="908720"/>
            <a:ext cx="7313020" cy="50405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636954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пк\Desktop\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68945" y="-1205456"/>
            <a:ext cx="6857999" cy="926891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пк\Desktop\Сармырза Абеков\ф.342, оп.7, д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620688"/>
            <a:ext cx="5472608" cy="40633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д.14</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291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пк\Desktop\Сармырза Абеков\ф.342, оп.7, д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522" y="3501008"/>
            <a:ext cx="7482901" cy="2945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д.15</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9218" name="Picture 2" descr="C:\Users\пк\Desktop\Сармырза Абеков\ф.342, оп.7, д15,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7" t="2620" b="7628"/>
          <a:stretch/>
        </p:blipFill>
        <p:spPr bwMode="auto">
          <a:xfrm>
            <a:off x="905522" y="772357"/>
            <a:ext cx="7482902" cy="2728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2918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601284"/>
            <a:ext cx="7920880" cy="5780044"/>
          </a:xfrm>
          <a:prstGeom prst="rect">
            <a:avLst/>
          </a:prstGeom>
          <a:noFill/>
        </p:spPr>
        <p:txBody>
          <a:bodyPr wrap="square" lIns="91440" tIns="45720" rIns="91440" bIns="45720">
            <a:spAutoFit/>
          </a:bodyPr>
          <a:lstStyle/>
          <a:p>
            <a:pPr marL="285750" indent="-285750" algn="just">
              <a:buFont typeface="Arial" panose="020B0604020202020204" pitchFamily="34" charset="0"/>
              <a:buChar char="•"/>
            </a:pPr>
            <a:r>
              <a:rPr lang="kk-KZ" sz="1320" dirty="0" smtClean="0"/>
              <a:t>Отан </a:t>
            </a:r>
            <a:r>
              <a:rPr lang="kk-KZ" sz="1320" dirty="0"/>
              <a:t>үшін от кешіп, туған ел үшін маңдай терін төгіп, сұрапыл соғысты көрген қарияларымызды да, біртіндеп кетіп жатыр. Ата-даңқтары ұзап алысқа кетпесе де, бірақ елінің іргесін бекітіп, бейнетін арқалап, халық дәулетін арттыруға өздерінің қарапайым еңбектерімен үлестерін қосқан азаматтар аз болған жоқ.</a:t>
            </a:r>
            <a:endParaRPr lang="ru-RU" sz="1320" dirty="0"/>
          </a:p>
          <a:p>
            <a:pPr marL="285750" indent="-285750" algn="just">
              <a:buFont typeface="Arial" panose="020B0604020202020204" pitchFamily="34" charset="0"/>
              <a:buChar char="•"/>
            </a:pPr>
            <a:r>
              <a:rPr lang="kk-KZ" sz="1320" dirty="0"/>
              <a:t>Соғыс жастарды ерекше есейтіп, елін, жерін қорғап, халық үшін, болашақ үшін жан аямай сөзсіз еңбек еткен абзал жандарымыздың бірі – Сармырза Әбеков.</a:t>
            </a:r>
            <a:endParaRPr lang="ru-RU" sz="1320" dirty="0"/>
          </a:p>
          <a:p>
            <a:pPr marL="285750" indent="-285750" algn="just">
              <a:buFont typeface="Arial" panose="020B0604020202020204" pitchFamily="34" charset="0"/>
              <a:buChar char="•"/>
            </a:pPr>
            <a:r>
              <a:rPr lang="kk-KZ" sz="1320" dirty="0"/>
              <a:t>Сармырза Әбеков 25 қазан 1924 жылы бұрынғы Алматы облысы Алакөл ауданы Ақтоғай кентінде дүниеге келген.</a:t>
            </a:r>
            <a:endParaRPr lang="ru-RU" sz="1320" dirty="0"/>
          </a:p>
          <a:p>
            <a:pPr marL="285750" indent="-285750" algn="just">
              <a:buFont typeface="Arial" panose="020B0604020202020204" pitchFamily="34" charset="0"/>
              <a:buChar char="•"/>
            </a:pPr>
            <a:r>
              <a:rPr lang="kk-KZ" sz="1320" dirty="0"/>
              <a:t>7 жыл мектеп қабырғасын бітіре салып темір жол бойына монтер болып жұмыс істеген.</a:t>
            </a:r>
            <a:endParaRPr lang="ru-RU" sz="1320" dirty="0"/>
          </a:p>
          <a:p>
            <a:pPr marL="285750" indent="-285750" algn="just">
              <a:buFont typeface="Arial" panose="020B0604020202020204" pitchFamily="34" charset="0"/>
              <a:buChar char="•"/>
            </a:pPr>
            <a:r>
              <a:rPr lang="kk-KZ" sz="1320" dirty="0"/>
              <a:t>1942 жылдың тамыз айында Сармызра Әбеков әскер қатарына шақырылып, 125 атқыштар полкіне курсант болып 1943 жылдың ақпан айына дейін дайындықтарын өтті.</a:t>
            </a:r>
            <a:endParaRPr lang="ru-RU" sz="1320" dirty="0"/>
          </a:p>
          <a:p>
            <a:pPr marL="285750" indent="-285750" algn="just">
              <a:buFont typeface="Arial" panose="020B0604020202020204" pitchFamily="34" charset="0"/>
              <a:buChar char="•"/>
            </a:pPr>
            <a:r>
              <a:rPr lang="kk-KZ" sz="1320" dirty="0"/>
              <a:t>1943 жылдың ақпан айында 70 атқыштар девизиясына атқыш болып Сармырза тұңғыш әскер қатарын толықтырған қаруластарымен бірге ұрысқа кіреді.</a:t>
            </a:r>
            <a:endParaRPr lang="ru-RU" sz="1320" dirty="0"/>
          </a:p>
          <a:p>
            <a:pPr marL="285750" indent="-285750" algn="just">
              <a:buFont typeface="Arial" panose="020B0604020202020204" pitchFamily="34" charset="0"/>
              <a:buChar char="•"/>
            </a:pPr>
            <a:r>
              <a:rPr lang="kk-KZ" sz="1320" dirty="0"/>
              <a:t>1943 жылыдың жаз айында Курск  доғасында байланысшы болып тағайындалып, командирдің бұйрығымен үзілген желіні жалғап, қайтып келе жатқанда кенеттен оқ нөсердің астында қалып жарақат алып әскери госпитальға түседі. Сауығып шыққаннан кейін артиллерия полкіне тап болады. Байырғы қызметі – байланысшы. Қан майданға тамыз айында қацта араласқан Сармырза Әбеков басқыншылардан Украина, Беларуссия жерлерін босатуға белсене қатысты. Днепр, Десна, Буг өзендерінен өтуде қайтпас қайсарлығымен көзге түскен.</a:t>
            </a:r>
            <a:endParaRPr lang="ru-RU" sz="1320" dirty="0"/>
          </a:p>
          <a:p>
            <a:pPr marL="285750" indent="-285750" algn="just">
              <a:buFont typeface="Arial" panose="020B0604020202020204" pitchFamily="34" charset="0"/>
              <a:buChar char="•"/>
            </a:pPr>
            <a:r>
              <a:rPr lang="kk-KZ" sz="1320" dirty="0"/>
              <a:t>1945 жылы Польша жеріне хатшы-байланысшы болып сұрапыл соғыста әр қадам, әр күні ғана емес, әр сәтті өлім сепкен қырғынды қатерге бой жеткізбей Берлиннің маңындағы Кепинг қаласында тұрды. Көптен күткен Ұлы Жеңісті сонда қарсы алады. Алайда қас дұшпан жеңіліс тапқанмен қарымта қайтамаса да қапысын келтіріп бір қан қақсатып қалудың қатерін көздеген қалдықтары баршылық болатын. Ендігі міндеті соларды түбегейлі жою еді. Көп қатарлы бұл да мәнді міндетті абыроймен атқарды. Ақыры 1947 жылдың көктемінде туған жер, өскен елге оралды.</a:t>
            </a:r>
            <a:endParaRPr lang="ru-RU" sz="1320" dirty="0"/>
          </a:p>
          <a:p>
            <a:pPr marL="285750" indent="-285750" algn="just">
              <a:buFont typeface="Arial" panose="020B0604020202020204" pitchFamily="34" charset="0"/>
              <a:buChar char="•"/>
            </a:pPr>
            <a:r>
              <a:rPr lang="kk-KZ" sz="1320" dirty="0"/>
              <a:t>Еліне аман-есен оралған Сармырза Әбеков Ақтоғай  кентіне темір жол бойында слесарь, вагон тексерушісі болып еңбек ете бастады.</a:t>
            </a:r>
            <a:endParaRPr lang="ru-RU" sz="1320" dirty="0"/>
          </a:p>
        </p:txBody>
      </p:sp>
    </p:spTree>
    <p:extLst>
      <p:ext uri="{BB962C8B-B14F-4D97-AF65-F5344CB8AC3E}">
        <p14:creationId xmlns:p14="http://schemas.microsoft.com/office/powerpoint/2010/main" val="32200143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пк\Desktop\Сармырза Абеков\ф.342, оп.7, д1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 r="3460"/>
          <a:stretch/>
        </p:blipFill>
        <p:spPr bwMode="auto">
          <a:xfrm>
            <a:off x="1065320" y="548680"/>
            <a:ext cx="3098307" cy="5926990"/>
          </a:xfrm>
          <a:prstGeom prst="round2DiagRect">
            <a:avLst>
              <a:gd name="adj1" fmla="val 16667"/>
              <a:gd name="adj2" fmla="val 0"/>
            </a:avLst>
          </a:prstGeom>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д.16</a:t>
            </a:r>
            <a:endParaRPr lang="ru-RU" sz="1600" b="1" dirty="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617962" y="1196752"/>
            <a:ext cx="3626445" cy="2862322"/>
          </a:xfrm>
          <a:prstGeom prst="rect">
            <a:avLst/>
          </a:prstGeom>
          <a:noFill/>
        </p:spPr>
        <p:txBody>
          <a:bodyPr wrap="square" lIns="91440" tIns="45720" rIns="91440" bIns="45720">
            <a:spAutoFit/>
          </a:bodyPr>
          <a:lstStyle/>
          <a:p>
            <a:pPr algn="ct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С</a:t>
            </a:r>
            <a:r>
              <a:rPr lang="kk-KZ"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армырза Абековтың</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ru-RU" sz="2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қызы</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ru-RU" sz="2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Рысжан</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ru-RU" sz="2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Сармырзақызының</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kk-KZ"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Бұқаралық ақпараттық құралдарына </a:t>
            </a:r>
            <a:r>
              <a:rPr lang="kk-KZ"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шығарған мақаласы</a:t>
            </a:r>
          </a:p>
          <a:p>
            <a:pPr algn="ctr"/>
            <a:endParaRPr lang="kk-KZ"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pPr algn="ctr"/>
            <a:r>
              <a:rPr lang="kk-KZ"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«Сағынып жүрмін мен сені..»</a:t>
            </a:r>
            <a:endPar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6162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д.16</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11266" name="Picture 2" descr="C:\Users\пк\Desktop\Сармырза Абеков\ф.342, оп.7, д17,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3" t="1719" r="935" b="3234"/>
          <a:stretch/>
        </p:blipFill>
        <p:spPr bwMode="auto">
          <a:xfrm>
            <a:off x="899592" y="916372"/>
            <a:ext cx="7293306" cy="4816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19540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пк\Desktop\Сармырза Абеков\ф.342, оп.7, д17.jpg"/>
          <p:cNvPicPr>
            <a:picLocks noChangeAspect="1" noChangeArrowheads="1"/>
          </p:cNvPicPr>
          <p:nvPr/>
        </p:nvPicPr>
        <p:blipFill rotWithShape="1">
          <a:blip r:embed="rId2">
            <a:extLst>
              <a:ext uri="{28A0092B-C50C-407E-A947-70E740481C1C}">
                <a14:useLocalDpi xmlns:a14="http://schemas.microsoft.com/office/drawing/2010/main" val="0"/>
              </a:ext>
            </a:extLst>
          </a:blip>
          <a:srcRect l="1652" t="52089" r="1612"/>
          <a:stretch/>
        </p:blipFill>
        <p:spPr bwMode="auto">
          <a:xfrm>
            <a:off x="899592" y="824296"/>
            <a:ext cx="7344816" cy="5227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д.17</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3960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пк\Desktop\Сармырза Абеков\ф.342, оп.7, д17.jpg"/>
          <p:cNvPicPr>
            <a:picLocks noChangeAspect="1" noChangeArrowheads="1"/>
          </p:cNvPicPr>
          <p:nvPr/>
        </p:nvPicPr>
        <p:blipFill rotWithShape="1">
          <a:blip r:embed="rId2">
            <a:extLst>
              <a:ext uri="{28A0092B-C50C-407E-A947-70E740481C1C}">
                <a14:useLocalDpi xmlns:a14="http://schemas.microsoft.com/office/drawing/2010/main" val="0"/>
              </a:ext>
            </a:extLst>
          </a:blip>
          <a:srcRect l="1287" t="2090" r="1977" b="50625"/>
          <a:stretch/>
        </p:blipFill>
        <p:spPr bwMode="auto">
          <a:xfrm>
            <a:off x="899592" y="692696"/>
            <a:ext cx="7344816" cy="5159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д.17</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20639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517392"/>
            <a:ext cx="7857750" cy="5909310"/>
          </a:xfrm>
          <a:prstGeom prst="rect">
            <a:avLst/>
          </a:prstGeom>
          <a:noFill/>
        </p:spPr>
        <p:txBody>
          <a:bodyPr wrap="square" lIns="91440" tIns="45720" rIns="91440" bIns="45720">
            <a:spAutoFit/>
          </a:bodyPr>
          <a:lstStyle/>
          <a:p>
            <a:pPr marL="285750" indent="-285750" algn="just">
              <a:buFont typeface="Arial" panose="020B0604020202020204" pitchFamily="34" charset="0"/>
              <a:buChar char="•"/>
            </a:pPr>
            <a:r>
              <a:rPr lang="kk-KZ" sz="1350" dirty="0"/>
              <a:t>1951 жылдың 11 шілде айында Сармырза Әбеков Бакеева Нұрхаш апамызбен отау құрды. 1968 жылы жұмыс барысымен Таңсық кеңшарына ауыстырылып, автомобиль двигательдерін жөндейтін слесарь болып еңбек етті. Тиісті міндетін абыроймен атқарды. Ауылдастарының, шаруашылық басшыларының сый-құрметіне бөленеді. 1984 жылы 60 жасқа толып, зейнетке шыққан соңда, сүйікті ісімен айналысқан.</a:t>
            </a:r>
            <a:endParaRPr lang="ru-RU" sz="1350" dirty="0"/>
          </a:p>
          <a:p>
            <a:pPr marL="285750" indent="-285750" algn="just">
              <a:buFont typeface="Arial" panose="020B0604020202020204" pitchFamily="34" charset="0"/>
              <a:buChar char="•"/>
            </a:pPr>
            <a:r>
              <a:rPr lang="kk-KZ" sz="1350" dirty="0"/>
              <a:t>Кеңес Одағының Маршалы бас қолбасшысы жолдас Сталиннен 1945 жылы «Модлин (Новогеоргиевск), Торунь(Торн), Хойнице(Конитц), және Тухоля(Тухель), Шолохау, Штегерс, Хаммерштайн, Бальденберг және Бублиц, Гланьск(Данцинг)» қалалары мен қамаладарды азат еткені үшін, ерлігі үшін алғыс хаттары табыс етілген.</a:t>
            </a:r>
            <a:endParaRPr lang="ru-RU" sz="1350" dirty="0"/>
          </a:p>
          <a:p>
            <a:pPr marL="285750" indent="-285750" algn="just">
              <a:buFont typeface="Arial" panose="020B0604020202020204" pitchFamily="34" charset="0"/>
              <a:buChar char="•"/>
            </a:pPr>
            <a:r>
              <a:rPr lang="kk-KZ" sz="1350" dirty="0"/>
              <a:t>14 наурыз 1947 жылы Германиядағы окупатциондық әскери тобының бас қолбасшысы Маршалы Соколовскиден «Отанымыздың игілігіне адал қызмет еткені үшін» алғыс хаты табыс етілген.</a:t>
            </a:r>
            <a:endParaRPr lang="ru-RU" sz="1350" dirty="0"/>
          </a:p>
          <a:p>
            <a:pPr marL="285750" indent="-285750" algn="just">
              <a:buFont typeface="Arial" panose="020B0604020202020204" pitchFamily="34" charset="0"/>
              <a:buChar char="•"/>
            </a:pPr>
            <a:r>
              <a:rPr lang="kk-KZ" sz="1350" dirty="0"/>
              <a:t>29 қыркүйек 1954 жылы «Ерлігі үшін» медалімен марапатталған.</a:t>
            </a:r>
            <a:endParaRPr lang="ru-RU" sz="1350" dirty="0"/>
          </a:p>
          <a:p>
            <a:pPr marL="285750" indent="-285750" algn="just">
              <a:buFont typeface="Arial" panose="020B0604020202020204" pitchFamily="34" charset="0"/>
              <a:buChar char="•"/>
            </a:pPr>
            <a:r>
              <a:rPr lang="kk-KZ" sz="1350" dirty="0"/>
              <a:t>9 мамыр 1967 жылы «1941-1945 жылдардағы Ұлы Отан соғысының жеңісіне 20 жыл» мерекелік медалі табыс етілген.</a:t>
            </a:r>
            <a:endParaRPr lang="ru-RU" sz="1350" dirty="0"/>
          </a:p>
          <a:p>
            <a:pPr marL="285750" indent="-285750" algn="just">
              <a:buFont typeface="Arial" panose="020B0604020202020204" pitchFamily="34" charset="0"/>
              <a:buChar char="•"/>
            </a:pPr>
            <a:r>
              <a:rPr lang="kk-KZ" sz="1350" dirty="0"/>
              <a:t>11 наурыз 1985 жылы «Отан соғысының II-дәрежесі» орденімен марапатталған.</a:t>
            </a:r>
            <a:endParaRPr lang="ru-RU" sz="1350" dirty="0"/>
          </a:p>
          <a:p>
            <a:pPr marL="285750" indent="-285750" algn="just">
              <a:buFont typeface="Arial" panose="020B0604020202020204" pitchFamily="34" charset="0"/>
              <a:buChar char="•"/>
            </a:pPr>
            <a:r>
              <a:rPr lang="kk-KZ" sz="1350" dirty="0"/>
              <a:t>9 мамыр 1985 жылы «1941-1945 жылдардағы Ұлы Отан соғысының 40 жыл» мерекелік медалімен марапатталған.</a:t>
            </a:r>
            <a:endParaRPr lang="ru-RU" sz="1350" dirty="0"/>
          </a:p>
          <a:p>
            <a:pPr marL="285750" indent="-285750" algn="just">
              <a:buFont typeface="Arial" panose="020B0604020202020204" pitchFamily="34" charset="0"/>
              <a:buChar char="•"/>
            </a:pPr>
            <a:r>
              <a:rPr lang="kk-KZ" sz="1350" dirty="0"/>
              <a:t>18 маусым 1987 жылы «Еңбек ардагері» медалімен марапатталған.</a:t>
            </a:r>
            <a:endParaRPr lang="ru-RU" sz="1350" dirty="0"/>
          </a:p>
          <a:p>
            <a:pPr marL="285750" indent="-285750" algn="just">
              <a:buFont typeface="Arial" panose="020B0604020202020204" pitchFamily="34" charset="0"/>
              <a:buChar char="•"/>
            </a:pPr>
            <a:r>
              <a:rPr lang="kk-KZ" sz="1350" dirty="0"/>
              <a:t>4 шілде 1988 жылы «Кеңес Одағы әскерінің құрылғанына 70 жыл» медалімен марапатталған.</a:t>
            </a:r>
            <a:endParaRPr lang="ru-RU" sz="1350" dirty="0"/>
          </a:p>
          <a:p>
            <a:pPr marL="285750" indent="-285750" algn="just">
              <a:buFont typeface="Arial" panose="020B0604020202020204" pitchFamily="34" charset="0"/>
              <a:buChar char="•"/>
            </a:pPr>
            <a:r>
              <a:rPr lang="kk-KZ" sz="1350" dirty="0"/>
              <a:t>9 мамыр 1995 жылы «1941-1945 жылдардағы Ұлы Отан соғысының жеңісіне 50 жыл» мерекелік медалімен марапатталған.</a:t>
            </a:r>
            <a:endParaRPr lang="ru-RU" sz="1350" dirty="0"/>
          </a:p>
          <a:p>
            <a:pPr marL="285750" indent="-285750" algn="just">
              <a:buFont typeface="Arial" panose="020B0604020202020204" pitchFamily="34" charset="0"/>
              <a:buChar char="•"/>
            </a:pPr>
            <a:r>
              <a:rPr lang="kk-KZ" sz="1350" dirty="0"/>
              <a:t>22 ақпан 1997 жылы «Кеңес Одағының Маршалы Г.К.Жуков» медалімен марапатталған.</a:t>
            </a:r>
            <a:endParaRPr lang="ru-RU" sz="1350" dirty="0"/>
          </a:p>
          <a:p>
            <a:pPr marL="285750" indent="-285750" algn="just">
              <a:buFont typeface="Arial" panose="020B0604020202020204" pitchFamily="34" charset="0"/>
              <a:buChar char="•"/>
            </a:pPr>
            <a:r>
              <a:rPr lang="kk-KZ" sz="1350" dirty="0"/>
              <a:t>8 қазан 1999 жылы «1941-1945 жылдардағы Ұлы Отан соғысының 55 жылдығы құрметіне 1941-1945 жж.соғыс ардагері» белгісі тапсырылған.</a:t>
            </a:r>
            <a:endParaRPr lang="ru-RU" sz="1350" dirty="0"/>
          </a:p>
          <a:p>
            <a:pPr marL="285750" indent="-285750" algn="just">
              <a:buFont typeface="Arial" panose="020B0604020202020204" pitchFamily="34" charset="0"/>
              <a:buChar char="•"/>
            </a:pPr>
            <a:r>
              <a:rPr lang="kk-KZ" sz="1350" dirty="0"/>
              <a:t>Сармырза Әбеков 2004 жылдың күзінде дүниеден өтті.</a:t>
            </a:r>
            <a:endParaRPr lang="ru-RU" sz="1350" dirty="0"/>
          </a:p>
          <a:p>
            <a:pPr marL="285750" indent="-285750" algn="just">
              <a:buFont typeface="Arial" panose="020B0604020202020204" pitchFamily="34" charset="0"/>
              <a:buChar char="•"/>
            </a:pPr>
            <a:r>
              <a:rPr lang="kk-KZ" sz="1350" dirty="0"/>
              <a:t>Сармырза Әбековтың құжаттары ғылыми-техникалық өңдеуден өтті.</a:t>
            </a:r>
            <a:endParaRPr lang="ru-RU" sz="1350" dirty="0"/>
          </a:p>
        </p:txBody>
      </p:sp>
    </p:spTree>
    <p:extLst>
      <p:ext uri="{BB962C8B-B14F-4D97-AF65-F5344CB8AC3E}">
        <p14:creationId xmlns:p14="http://schemas.microsoft.com/office/powerpoint/2010/main" val="1125116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пк\Desktop\Сармырза Абеков\ф.342, оп.7, д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15" t="3315" r="56427" b="5563"/>
          <a:stretch/>
        </p:blipFill>
        <p:spPr bwMode="auto">
          <a:xfrm rot="16200000" flipH="1">
            <a:off x="1776023" y="-879145"/>
            <a:ext cx="5544616" cy="79682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д.1</a:t>
            </a:r>
            <a:endParaRPr lang="ru-RU" sz="1600" b="1" dirty="0">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55576" y="5842139"/>
            <a:ext cx="2808312" cy="32316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kk-KZ" sz="15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С.Әбеков сол жақтан үшінші</a:t>
            </a:r>
            <a:endParaRPr lang="ru-RU" sz="15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287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пк\Desktop\Сармырза Абеков\ф.342, оп.7, д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755" y="653493"/>
            <a:ext cx="4120092" cy="6102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C:\Users\пк\Desktop\Сармырза Абеков\ф.342, оп.7, д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670028"/>
            <a:ext cx="4206974" cy="60101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д.2</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014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д.2</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2051" name="Picture 3" descr="C:\Users\пк\Desktop\Сармырза Абеков\ф.342, оп.7, д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641374"/>
            <a:ext cx="4006968" cy="55792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Users\пк\Desktop\Сармырза Абеков\ф.342, оп.7, д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623258"/>
            <a:ext cx="4041752" cy="5666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024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пк\Desktop\Сармырза Абеков\ф.342, оп.7, д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548680"/>
            <a:ext cx="4301416" cy="6102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д.2</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4076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пк\Desktop\Сармырза Абеков\ф.342, оп.7, д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5" t="2839" b="4654"/>
          <a:stretch/>
        </p:blipFill>
        <p:spPr bwMode="auto">
          <a:xfrm>
            <a:off x="523783" y="470517"/>
            <a:ext cx="4717436" cy="3382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C:\Users\пк\Desktop\Сармырза Абеков\ф.342, оп.7, д3,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35" t="3365"/>
          <a:stretch/>
        </p:blipFill>
        <p:spPr bwMode="auto">
          <a:xfrm>
            <a:off x="3675354" y="2831976"/>
            <a:ext cx="4713069" cy="3533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д.3</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592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26244" y="6255291"/>
            <a:ext cx="9143999" cy="584775"/>
          </a:xfrm>
          <a:prstGeom prst="rect">
            <a:avLst/>
          </a:prstGeom>
          <a:solidFill>
            <a:srgbClr val="00B0F0"/>
          </a:solid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оп.7, д.4</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4099" name="Picture 3" descr="C:\Users\пк\Desktop\Сармырза Абеков\ф.342, оп.7, д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46" t="11894" r="1652"/>
          <a:stretch/>
        </p:blipFill>
        <p:spPr bwMode="auto">
          <a:xfrm>
            <a:off x="2108745" y="651850"/>
            <a:ext cx="4445964" cy="2933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C:\Users\пк\Desktop\Сармырза Абеков\ф.342, оп.7, д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46" r="2898" b="15700"/>
          <a:stretch/>
        </p:blipFill>
        <p:spPr bwMode="auto">
          <a:xfrm>
            <a:off x="2108745" y="3559600"/>
            <a:ext cx="4445964" cy="2695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1418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Кнопка">
  <a:themeElements>
    <a:clrScheme name="Кнопка">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Кнопка">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нопка">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226</TotalTime>
  <Words>1134</Words>
  <Application>Microsoft Office PowerPoint</Application>
  <PresentationFormat>Экран (4:3)</PresentationFormat>
  <Paragraphs>50</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Кнопка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пк</dc:creator>
  <cp:lastModifiedBy>пк</cp:lastModifiedBy>
  <cp:revision>20</cp:revision>
  <dcterms:created xsi:type="dcterms:W3CDTF">2025-02-17T09:24:39Z</dcterms:created>
  <dcterms:modified xsi:type="dcterms:W3CDTF">2025-02-25T08:42:32Z</dcterms:modified>
</cp:coreProperties>
</file>