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4B22D5C-9926-490C-908E-A05346AFABB6}" type="datetimeFigureOut">
              <a:rPr lang="ru-RU" smtClean="0"/>
              <a:t>17.02.2025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5C4CFA7-D343-4115-A047-2F6DDAEE6F56}"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4B22D5C-9926-490C-908E-A05346AFABB6}" type="datetimeFigureOut">
              <a:rPr lang="ru-RU" smtClean="0"/>
              <a:t>17.02.2025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5C4CFA7-D343-4115-A047-2F6DDAEE6F5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84B22D5C-9926-490C-908E-A05346AFABB6}" type="datetimeFigureOut">
              <a:rPr lang="ru-RU" smtClean="0"/>
              <a:t>17.02.2025</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5C4CFA7-D343-4115-A047-2F6DDAEE6F5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4B22D5C-9926-490C-908E-A05346AFABB6}" type="datetimeFigureOut">
              <a:rPr lang="ru-RU" smtClean="0"/>
              <a:t>17.02.2025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5C4CFA7-D343-4115-A047-2F6DDAEE6F5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4B22D5C-9926-490C-908E-A05346AFABB6}" type="datetimeFigureOut">
              <a:rPr lang="ru-RU" smtClean="0"/>
              <a:t>17.02.2025</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25C4CFA7-D343-4115-A047-2F6DDAEE6F56}"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4B22D5C-9926-490C-908E-A05346AFABB6}" type="datetimeFigureOut">
              <a:rPr lang="ru-RU" smtClean="0"/>
              <a:t>17.02.2025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5C4CFA7-D343-4115-A047-2F6DDAEE6F5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4B22D5C-9926-490C-908E-A05346AFABB6}" type="datetimeFigureOut">
              <a:rPr lang="ru-RU" smtClean="0"/>
              <a:t>17.02.2025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5C4CFA7-D343-4115-A047-2F6DDAEE6F5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4B22D5C-9926-490C-908E-A05346AFABB6}" type="datetimeFigureOut">
              <a:rPr lang="ru-RU" smtClean="0"/>
              <a:t>17.02.2025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5C4CFA7-D343-4115-A047-2F6DDAEE6F5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84B22D5C-9926-490C-908E-A05346AFABB6}" type="datetimeFigureOut">
              <a:rPr lang="ru-RU" smtClean="0"/>
              <a:t>17.02.2025</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25C4CFA7-D343-4115-A047-2F6DDAEE6F5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4B22D5C-9926-490C-908E-A05346AFABB6}" type="datetimeFigureOut">
              <a:rPr lang="ru-RU" smtClean="0"/>
              <a:t>17.02.2025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5C4CFA7-D343-4115-A047-2F6DDAEE6F5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84B22D5C-9926-490C-908E-A05346AFABB6}" type="datetimeFigureOut">
              <a:rPr lang="ru-RU" smtClean="0"/>
              <a:t>17.02.2025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5C4CFA7-D343-4115-A047-2F6DDAEE6F56}"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4B22D5C-9926-490C-908E-A05346AFABB6}" type="datetimeFigureOut">
              <a:rPr lang="ru-RU" smtClean="0"/>
              <a:t>17.02.2025</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5C4CFA7-D343-4115-A047-2F6DDAEE6F5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peg"/><Relationship Id="rId5" Type="http://schemas.microsoft.com/office/2007/relationships/hdphoto" Target="../media/hdphoto2.wdp"/><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пк\Desktop\Калиев\ф.342, оп.6, д1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32" t="3087" r="10327" b="27757"/>
          <a:stretch/>
        </p:blipFill>
        <p:spPr bwMode="auto">
          <a:xfrm>
            <a:off x="251520" y="548680"/>
            <a:ext cx="4354717" cy="5299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Прямоугольник 5"/>
          <p:cNvSpPr/>
          <p:nvPr/>
        </p:nvSpPr>
        <p:spPr>
          <a:xfrm>
            <a:off x="4283968" y="881717"/>
            <a:ext cx="4646958" cy="113877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kk-KZ"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Қалиев Қуатжан</a:t>
            </a:r>
          </a:p>
          <a:p>
            <a:pPr algn="ct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kk-KZ"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1925-1998 жж.</a:t>
            </a: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ru-RU"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7" name="Прямоугольник 6"/>
          <p:cNvSpPr/>
          <p:nvPr/>
        </p:nvSpPr>
        <p:spPr>
          <a:xfrm>
            <a:off x="4283968" y="2969949"/>
            <a:ext cx="4602304" cy="9541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2800" b="1" spc="50" dirty="0" smtClean="0">
                <a:ln w="11430"/>
                <a:solidFill>
                  <a:srgbClr val="0070C0"/>
                </a:solidFill>
                <a:effectLst>
                  <a:outerShdw blurRad="76200" dist="50800" dir="5400000" algn="tl" rotWithShape="0">
                    <a:srgbClr val="000000">
                      <a:alpha val="65000"/>
                    </a:srgbClr>
                  </a:outerShdw>
                </a:effectLst>
              </a:rPr>
              <a:t>Ұлы Отан Соғысының ардагері</a:t>
            </a:r>
            <a:endParaRPr lang="ru-RU" sz="2800" b="1" spc="50" dirty="0">
              <a:ln w="11430"/>
              <a:solidFill>
                <a:srgbClr val="0070C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930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пк\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14093" y="-1980297"/>
            <a:ext cx="7018256" cy="1012757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пк\Desktop\Калиев\ф.342, оп.6, д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68" t="3484" b="4843"/>
          <a:stretch/>
        </p:blipFill>
        <p:spPr bwMode="auto">
          <a:xfrm>
            <a:off x="88776" y="621436"/>
            <a:ext cx="5504505" cy="3808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244" y="6255291"/>
            <a:ext cx="9143999" cy="584775"/>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оп.6, д.12</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407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C:\Users\пк\Desktop\Сабитов\3.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33676" r="16378" b="46514"/>
          <a:stretch/>
        </p:blipFill>
        <p:spPr bwMode="auto">
          <a:xfrm rot="5234829">
            <a:off x="1045778" y="-1620110"/>
            <a:ext cx="6858000" cy="1009821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пк\Desktop\Калиев\ф.342, оп.6, д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4" y="476672"/>
            <a:ext cx="5695951" cy="37306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extBox 4"/>
          <p:cNvSpPr txBox="1"/>
          <p:nvPr/>
        </p:nvSpPr>
        <p:spPr>
          <a:xfrm>
            <a:off x="26244" y="6255291"/>
            <a:ext cx="9143999" cy="584775"/>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оп.6, д.13</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40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пк\Desktop\021.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3" r="4476"/>
          <a:stretch/>
        </p:blipFill>
        <p:spPr bwMode="auto">
          <a:xfrm rot="5400000">
            <a:off x="1015599" y="-1135508"/>
            <a:ext cx="6536733" cy="878497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пк\Desktop\Калиев\ф.342, оп.6, д1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167" b="4169"/>
          <a:stretch/>
        </p:blipFill>
        <p:spPr bwMode="auto">
          <a:xfrm>
            <a:off x="-108520" y="816747"/>
            <a:ext cx="5423492" cy="37643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244" y="6255291"/>
            <a:ext cx="9143999" cy="584775"/>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оп.6, д.14</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407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пк\Desktop\Калиев\ф.342, оп.6, д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6" t="48098" r="1147" b="849"/>
          <a:stretch/>
        </p:blipFill>
        <p:spPr bwMode="auto">
          <a:xfrm>
            <a:off x="3491880" y="3140968"/>
            <a:ext cx="4847077" cy="33843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 name="Picture 2" descr="C:\Users\пк\Desktop\Калиев\ф.342, оп.6, д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596" r="10180" b="57613"/>
          <a:stretch/>
        </p:blipFill>
        <p:spPr bwMode="auto">
          <a:xfrm>
            <a:off x="179512" y="188640"/>
            <a:ext cx="4935984" cy="34378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TextBox 3"/>
          <p:cNvSpPr txBox="1"/>
          <p:nvPr/>
        </p:nvSpPr>
        <p:spPr>
          <a:xfrm>
            <a:off x="26244" y="6255291"/>
            <a:ext cx="9143999" cy="584775"/>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оп.6, д.15</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40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7920880" cy="6632585"/>
          </a:xfrm>
          <a:prstGeom prst="rect">
            <a:avLst/>
          </a:prstGeom>
          <a:noFill/>
        </p:spPr>
        <p:txBody>
          <a:bodyPr wrap="square" rtlCol="0">
            <a:spAutoFit/>
          </a:bodyPr>
          <a:lstStyle/>
          <a:p>
            <a:pPr marL="285750" indent="-285750" algn="just">
              <a:buFont typeface="Wingdings" panose="05000000000000000000" pitchFamily="2" charset="2"/>
              <a:buChar char="Ø"/>
            </a:pPr>
            <a:r>
              <a:rPr lang="kk-KZ" sz="1700" dirty="0"/>
              <a:t>Ауданымызда ел үшін еңбек етіп, тер төккен, Отан үшін от кешкен азаматтарын ұмытпай тағзым ету дәстүрі қалыптасқан. Есімін есте ұстар азаматтар қатарында  Қалиев Қуатжанды атауға болады.</a:t>
            </a:r>
            <a:endParaRPr lang="ru-RU" sz="1700" dirty="0"/>
          </a:p>
          <a:p>
            <a:pPr marL="285750" indent="-285750" algn="just">
              <a:buFont typeface="Wingdings" panose="05000000000000000000" pitchFamily="2" charset="2"/>
              <a:buChar char="Ø"/>
            </a:pPr>
            <a:r>
              <a:rPr lang="kk-KZ" sz="1700" dirty="0"/>
              <a:t>Қалиев Қуатжан 1925 жылы 15 қазан Семей облысы Аягөз ауданы Тарлаулы ауылында дүниеге келген. Тарлаулы аулында Қызылқия мектебінде жетіжылдық білім алған. 1943 жылы қаңтар айында әскерге шақырылған. 525 батыс артиллерия дивизиясында оқтаушы болып әскери қызметін жалғастырады.</a:t>
            </a:r>
            <a:endParaRPr lang="ru-RU" sz="1700" dirty="0"/>
          </a:p>
          <a:p>
            <a:pPr marL="285750" indent="-285750" algn="just">
              <a:buFont typeface="Wingdings" panose="05000000000000000000" pitchFamily="2" charset="2"/>
              <a:buChar char="Ø"/>
            </a:pPr>
            <a:r>
              <a:rPr lang="kk-KZ" sz="1700" dirty="0"/>
              <a:t>Қалиев Қуатжан ағамыз гитлершіл Германияны жеңгеннен кейін, 1945 жылдың соңында Жапоничмен соғысуға шығысқа аттанады. </a:t>
            </a:r>
            <a:endParaRPr lang="ru-RU" sz="1700" dirty="0"/>
          </a:p>
          <a:p>
            <a:pPr marL="285750" indent="-285750" algn="just">
              <a:buFont typeface="Wingdings" panose="05000000000000000000" pitchFamily="2" charset="2"/>
              <a:buChar char="Ø"/>
            </a:pPr>
            <a:r>
              <a:rPr lang="kk-KZ" sz="1700" dirty="0"/>
              <a:t>7 жыл ел мен жер үшін от кешіп, қан майданда ерлікпен шайқасқан Қуатжан ағамыз кеудесіне II дәрежелі «Ұлы Отан соғысы», «Праганы азат еткені үшін», «Берлинді алғаны үшін», «Германияны жеңгені үшін» медальдарын қадап, туған елге 1950 жылы  оралады.</a:t>
            </a:r>
            <a:endParaRPr lang="ru-RU" sz="1700" dirty="0"/>
          </a:p>
          <a:p>
            <a:pPr marL="285750" indent="-285750" algn="just">
              <a:buFont typeface="Wingdings" panose="05000000000000000000" pitchFamily="2" charset="2"/>
              <a:buChar char="Ø"/>
            </a:pPr>
            <a:r>
              <a:rPr lang="kk-KZ" sz="1700" dirty="0"/>
              <a:t>Бейбіт өмірге оралған Қалиев Қуатжан Таңсық станциясына теміржолға жұмысқа орналасады.</a:t>
            </a:r>
            <a:endParaRPr lang="ru-RU" sz="1700" dirty="0"/>
          </a:p>
          <a:p>
            <a:pPr marL="285750" indent="-285750" algn="just">
              <a:buFont typeface="Wingdings" panose="05000000000000000000" pitchFamily="2" charset="2"/>
              <a:buChar char="Ø"/>
            </a:pPr>
            <a:r>
              <a:rPr lang="kk-KZ" sz="1700" dirty="0"/>
              <a:t>Ел басына күн туған шақта алғы шептен табылып, ерлік көрсетсе, бейбіт өмірде туған жердің ырыздығын молайту мақсатында талмай еңбек етті. 50 жыл теміржолда тер төккен Қуатжан ағамыздың еңбектері ескерусіз қалған жоқ.</a:t>
            </a:r>
            <a:endParaRPr lang="ru-RU" sz="1700" dirty="0"/>
          </a:p>
          <a:p>
            <a:pPr marL="285750" indent="-285750" algn="just">
              <a:buFont typeface="Wingdings" panose="05000000000000000000" pitchFamily="2" charset="2"/>
              <a:buChar char="Ø"/>
            </a:pPr>
            <a:r>
              <a:rPr lang="kk-KZ" sz="1700" dirty="0"/>
              <a:t>«Еңбек ардагері» медалімен 1979 жылдың Социалистік жеңістің жеңімпазы белгісімен және де көптеген мақтау қағаздарымен марапатталған.</a:t>
            </a:r>
            <a:endParaRPr lang="ru-RU" sz="1700" dirty="0"/>
          </a:p>
          <a:p>
            <a:pPr marL="285750" indent="-285750" algn="just">
              <a:buFont typeface="Wingdings" panose="05000000000000000000" pitchFamily="2" charset="2"/>
              <a:buChar char="Ø"/>
            </a:pPr>
            <a:r>
              <a:rPr lang="kk-KZ" sz="1700" dirty="0"/>
              <a:t>2010 жылдың ақпан айынан бастап Қалиев Қуатжанның құжаттарына ғылыми-техникалық сараптама жасалынды.</a:t>
            </a:r>
            <a:endParaRPr lang="ru-RU" sz="1700" dirty="0"/>
          </a:p>
        </p:txBody>
      </p:sp>
    </p:spTree>
    <p:extLst>
      <p:ext uri="{BB962C8B-B14F-4D97-AF65-F5344CB8AC3E}">
        <p14:creationId xmlns:p14="http://schemas.microsoft.com/office/powerpoint/2010/main" val="2297407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пк\Desktop\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3822" r="15806" b="47233"/>
          <a:stretch/>
        </p:blipFill>
        <p:spPr bwMode="auto">
          <a:xfrm rot="5219318">
            <a:off x="590576" y="-1848568"/>
            <a:ext cx="7039905" cy="101399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C:\Users\пк\Desktop\Калиев\ф.342, оп.6, д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560" y="116632"/>
            <a:ext cx="5614987" cy="4154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TextBox 6"/>
          <p:cNvSpPr txBox="1"/>
          <p:nvPr/>
        </p:nvSpPr>
        <p:spPr>
          <a:xfrm>
            <a:off x="26244" y="6255291"/>
            <a:ext cx="9143999" cy="584775"/>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оп.6, д.2</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576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к\Desktop\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3822" r="15806" b="47233"/>
          <a:stretch/>
        </p:blipFill>
        <p:spPr bwMode="auto">
          <a:xfrm rot="5219318">
            <a:off x="590576" y="-1848568"/>
            <a:ext cx="7039905" cy="101399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3" descr="C:\Users\пк\Desktop\11.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34000"/>
                    </a14:imgEffect>
                    <a14:imgEffect>
                      <a14:brightnessContrast bright="20000" contrast="40000"/>
                    </a14:imgEffect>
                  </a14:imgLayer>
                </a14:imgProps>
              </a:ext>
              <a:ext uri="{28A0092B-C50C-407E-A947-70E740481C1C}">
                <a14:useLocalDpi xmlns:a14="http://schemas.microsoft.com/office/drawing/2010/main" val="0"/>
              </a:ext>
            </a:extLst>
          </a:blip>
          <a:srcRect l="34211" r="15003" b="44598"/>
          <a:stretch/>
        </p:blipFill>
        <p:spPr bwMode="auto">
          <a:xfrm rot="5400000">
            <a:off x="793935" y="-2199046"/>
            <a:ext cx="7246602" cy="108698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C:\Users\пк\Desktop\Калиев\ф.342, оп.6, д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81" t="3948" b="4966"/>
          <a:stretch/>
        </p:blipFill>
        <p:spPr bwMode="auto">
          <a:xfrm>
            <a:off x="-541538" y="426129"/>
            <a:ext cx="5470925" cy="38173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26244" y="6255291"/>
            <a:ext cx="9143999" cy="584775"/>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оп.6, д.3</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40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пк\Desktop\Сабитов\3.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33676" r="16378" b="46514"/>
          <a:stretch/>
        </p:blipFill>
        <p:spPr bwMode="auto">
          <a:xfrm rot="5234829">
            <a:off x="1045778" y="-1620110"/>
            <a:ext cx="6858000" cy="1009821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пк\Desktop\Калиев\ф.342, оп.6, д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98" t="2871" b="2631"/>
          <a:stretch/>
        </p:blipFill>
        <p:spPr bwMode="auto">
          <a:xfrm>
            <a:off x="-301841" y="594804"/>
            <a:ext cx="5483764" cy="3888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a:off x="26244" y="6255291"/>
            <a:ext cx="9143999" cy="584775"/>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оп.6, д.4</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40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пк\Desktop\Сабитов\3.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33676" r="16378" b="46514"/>
          <a:stretch/>
        </p:blipFill>
        <p:spPr bwMode="auto">
          <a:xfrm rot="5234829">
            <a:off x="1045778" y="-1620110"/>
            <a:ext cx="6858000" cy="1009821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пк\Desktop\Калиев\ф.342, оп.6, д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54" t="3337" b="5366"/>
          <a:stretch/>
        </p:blipFill>
        <p:spPr bwMode="auto">
          <a:xfrm>
            <a:off x="-108520" y="328474"/>
            <a:ext cx="5377541" cy="3826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a:off x="26244" y="6255291"/>
            <a:ext cx="9143999" cy="584775"/>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оп.6, д.5</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407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пк\Desktop\Калиев\ф.342, оп.6, д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349" t="62760" r="-32" b="1229"/>
          <a:stretch/>
        </p:blipFill>
        <p:spPr bwMode="auto">
          <a:xfrm>
            <a:off x="107504" y="260648"/>
            <a:ext cx="4509863" cy="30361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 name="Picture 2" descr="C:\Users\пк\Desktop\Калиев\ф.342, оп.6, д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01" t="-429" r="50298" b="48192"/>
          <a:stretch/>
        </p:blipFill>
        <p:spPr bwMode="auto">
          <a:xfrm rot="5400000">
            <a:off x="5224000" y="-412823"/>
            <a:ext cx="2956277" cy="44042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Picture 2" descr="C:\Users\пк\Desktop\Калиев\ф.342, оп.6, д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114" t="-70" r="-415" b="47833"/>
          <a:stretch/>
        </p:blipFill>
        <p:spPr bwMode="auto">
          <a:xfrm rot="5400000">
            <a:off x="2703720" y="2704992"/>
            <a:ext cx="2956277" cy="44042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8" name="TextBox 7"/>
          <p:cNvSpPr txBox="1"/>
          <p:nvPr/>
        </p:nvSpPr>
        <p:spPr>
          <a:xfrm>
            <a:off x="26244" y="6255291"/>
            <a:ext cx="9143999" cy="584775"/>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оп.6, д.8</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407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пк\Desktop\Калиев\ф.342, оп.6, д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852" y="415008"/>
            <a:ext cx="6863446" cy="49582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TextBox 2"/>
          <p:cNvSpPr txBox="1"/>
          <p:nvPr/>
        </p:nvSpPr>
        <p:spPr>
          <a:xfrm>
            <a:off x="26244" y="6255291"/>
            <a:ext cx="9143999" cy="584775"/>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оп.6, д.10</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407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пк\Desktop\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72019" y="-1523948"/>
            <a:ext cx="6696744" cy="92578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244" y="6255291"/>
            <a:ext cx="9143999" cy="584775"/>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k-KZ" sz="1600" b="1" dirty="0">
                <a:solidFill>
                  <a:schemeClr val="tx1"/>
                </a:solidFill>
                <a:latin typeface="Times New Roman" panose="02020603050405020304" pitchFamily="18" charset="0"/>
                <a:cs typeface="Times New Roman" panose="02020603050405020304" pitchFamily="18" charset="0"/>
              </a:rPr>
              <a:t>Абай облысы мәдениет, тілдерді дамыту және архив ісі басқармасының «</a:t>
            </a:r>
            <a:r>
              <a:rPr lang="kk-KZ" sz="1600" b="1" dirty="0" smtClean="0">
                <a:solidFill>
                  <a:schemeClr val="tx1"/>
                </a:solidFill>
                <a:latin typeface="Times New Roman" panose="02020603050405020304" pitchFamily="18" charset="0"/>
                <a:cs typeface="Times New Roman" panose="02020603050405020304" pitchFamily="18" charset="0"/>
              </a:rPr>
              <a:t>Абай облысының </a:t>
            </a:r>
            <a:r>
              <a:rPr lang="kk-KZ" sz="1600" b="1" dirty="0">
                <a:solidFill>
                  <a:schemeClr val="tx1"/>
                </a:solidFill>
                <a:latin typeface="Times New Roman" panose="02020603050405020304" pitchFamily="18" charset="0"/>
                <a:cs typeface="Times New Roman" panose="02020603050405020304" pitchFamily="18" charset="0"/>
              </a:rPr>
              <a:t>мемлекеттік архиві» КММ-нің Аягоз </a:t>
            </a:r>
            <a:r>
              <a:rPr lang="kk-KZ" sz="1600" b="1" dirty="0" smtClean="0">
                <a:solidFill>
                  <a:schemeClr val="tx1"/>
                </a:solidFill>
                <a:latin typeface="Times New Roman" panose="02020603050405020304" pitchFamily="18" charset="0"/>
                <a:cs typeface="Times New Roman" panose="02020603050405020304" pitchFamily="18" charset="0"/>
              </a:rPr>
              <a:t>филиалы </a:t>
            </a:r>
            <a:r>
              <a:rPr lang="ru-RU" sz="1600" b="1" dirty="0" smtClean="0">
                <a:solidFill>
                  <a:schemeClr val="tx1"/>
                </a:solidFill>
                <a:latin typeface="Times New Roman" panose="02020603050405020304" pitchFamily="18" charset="0"/>
                <a:cs typeface="Times New Roman" panose="02020603050405020304" pitchFamily="18" charset="0"/>
              </a:rPr>
              <a:t>Ф</a:t>
            </a:r>
            <a:r>
              <a:rPr lang="kk-KZ" sz="1600" b="1" dirty="0" smtClean="0">
                <a:solidFill>
                  <a:schemeClr val="tx1"/>
                </a:solidFill>
                <a:latin typeface="Times New Roman" panose="02020603050405020304" pitchFamily="18" charset="0"/>
                <a:cs typeface="Times New Roman" panose="02020603050405020304" pitchFamily="18" charset="0"/>
              </a:rPr>
              <a:t>.342, оп.6, д.11</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7170" name="Picture 2" descr="C:\Users\пк\Desktop\Калиев\ф.342, оп.6, д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23" y="836712"/>
            <a:ext cx="4923355" cy="37444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297407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43</TotalTime>
  <Words>496</Words>
  <Application>Microsoft Office PowerPoint</Application>
  <PresentationFormat>Экран (4:3)</PresentationFormat>
  <Paragraphs>22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Изящная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пк</dc:creator>
  <cp:lastModifiedBy>пк</cp:lastModifiedBy>
  <cp:revision>11</cp:revision>
  <dcterms:created xsi:type="dcterms:W3CDTF">2025-02-17T03:26:20Z</dcterms:created>
  <dcterms:modified xsi:type="dcterms:W3CDTF">2025-02-17T04:11:19Z</dcterms:modified>
</cp:coreProperties>
</file>