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93" r:id="rId4"/>
    <p:sldId id="278" r:id="rId5"/>
    <p:sldId id="275" r:id="rId6"/>
    <p:sldId id="276" r:id="rId7"/>
    <p:sldId id="266" r:id="rId8"/>
    <p:sldId id="281" r:id="rId9"/>
    <p:sldId id="282" r:id="rId10"/>
    <p:sldId id="283" r:id="rId11"/>
    <p:sldId id="284" r:id="rId12"/>
    <p:sldId id="285" r:id="rId13"/>
    <p:sldId id="287" r:id="rId14"/>
    <p:sldId id="288" r:id="rId15"/>
    <p:sldId id="289" r:id="rId16"/>
    <p:sldId id="290" r:id="rId17"/>
    <p:sldId id="267" r:id="rId18"/>
    <p:sldId id="291" r:id="rId19"/>
    <p:sldId id="29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25.02.2025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39952" y="692696"/>
            <a:ext cx="461628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FF0000"/>
                </a:solidFill>
                <a:effectLst>
                  <a:outerShdw blurRad="76200" dist="50800" dir="5400000" algn="tl" rotWithShape="0">
                    <a:srgbClr val="000000">
                      <a:alpha val="65000"/>
                    </a:srgbClr>
                  </a:outerShdw>
                </a:effectLst>
              </a:rPr>
              <a:t>Бланов </a:t>
            </a:r>
            <a:r>
              <a:rPr lang="ru-RU" sz="4000" b="1" spc="50" dirty="0" err="1" smtClean="0">
                <a:ln w="11430"/>
                <a:solidFill>
                  <a:srgbClr val="FF0000"/>
                </a:solidFill>
                <a:effectLst>
                  <a:outerShdw blurRad="76200" dist="50800" dir="5400000" algn="tl" rotWithShape="0">
                    <a:srgbClr val="000000">
                      <a:alpha val="65000"/>
                    </a:srgbClr>
                  </a:outerShdw>
                </a:effectLst>
              </a:rPr>
              <a:t>Чаик</a:t>
            </a:r>
            <a:endParaRPr lang="ru-RU" sz="4000" b="1" spc="50" dirty="0" smtClean="0">
              <a:ln w="11430"/>
              <a:solidFill>
                <a:srgbClr val="FF0000"/>
              </a:solidFill>
              <a:effectLst>
                <a:outerShdw blurRad="76200" dist="50800" dir="5400000" algn="tl" rotWithShape="0">
                  <a:srgbClr val="000000">
                    <a:alpha val="65000"/>
                  </a:srgbClr>
                </a:outerShdw>
              </a:effectLst>
            </a:endParaRPr>
          </a:p>
          <a:p>
            <a:pPr algn="ctr"/>
            <a:r>
              <a:rPr lang="ru-RU" sz="3200" b="1" spc="50" dirty="0" smtClean="0">
                <a:ln w="11430"/>
                <a:solidFill>
                  <a:srgbClr val="FF0000"/>
                </a:solidFill>
                <a:effectLst>
                  <a:outerShdw blurRad="76200" dist="50800" dir="5400000" algn="tl" rotWithShape="0">
                    <a:srgbClr val="000000">
                      <a:alpha val="65000"/>
                    </a:srgbClr>
                  </a:outerShdw>
                </a:effectLst>
              </a:rPr>
              <a:t>(1912- ж)</a:t>
            </a:r>
            <a:endParaRPr lang="ru-RU" sz="3200" b="1" spc="50" dirty="0">
              <a:ln w="11430"/>
              <a:solidFill>
                <a:srgbClr val="FF0000"/>
              </a:solidFill>
              <a:effectLst>
                <a:outerShdw blurRad="76200" dist="50800" dir="5400000" algn="tl" rotWithShape="0">
                  <a:srgbClr val="000000">
                    <a:alpha val="65000"/>
                  </a:srgbClr>
                </a:outerShdw>
              </a:effectLst>
            </a:endParaRPr>
          </a:p>
        </p:txBody>
      </p:sp>
      <p:sp>
        <p:nvSpPr>
          <p:cNvPr id="2" name="Прямоугольник 1"/>
          <p:cNvSpPr/>
          <p:nvPr/>
        </p:nvSpPr>
        <p:spPr>
          <a:xfrm>
            <a:off x="4355976" y="2996952"/>
            <a:ext cx="4248472"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Ұлы Отан Соғысының ардагері</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4" descr="C:\Users\пк\Desktop\ф.342, оп.3, д1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829" t="8396" r="6295" b="42549"/>
          <a:stretch/>
        </p:blipFill>
        <p:spPr bwMode="auto">
          <a:xfrm>
            <a:off x="323528" y="116632"/>
            <a:ext cx="3600400" cy="5675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2193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Users\пк\Desktop\ф343, оп.3, д.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902645" cy="62373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пк\Desktop\ф343, оп.3, д.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9" r="2357" b="1979"/>
          <a:stretch/>
        </p:blipFill>
        <p:spPr bwMode="auto">
          <a:xfrm rot="21015712">
            <a:off x="-45984" y="785640"/>
            <a:ext cx="5375870" cy="3340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д.6</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4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д.7</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C:\Users\пк\Desktop\ф343, оп.3, д.7.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9" r="285" b="3215"/>
          <a:stretch/>
        </p:blipFill>
        <p:spPr bwMode="auto">
          <a:xfrm>
            <a:off x="198437" y="-9525"/>
            <a:ext cx="8982075" cy="61436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пк\Desktop\ф343, оп.3, д.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5" y="31750"/>
            <a:ext cx="4770438" cy="361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4720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д.9</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9219" name="Picture 3" descr="C:\Users\пк\Desktop\ф.342, оп.3, д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754"/>
            <a:ext cx="9361040" cy="619805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пк\Desktop\ф.342, оп.3, д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81"/>
          <a:stretch/>
        </p:blipFill>
        <p:spPr bwMode="auto">
          <a:xfrm>
            <a:off x="-3423" y="21009"/>
            <a:ext cx="5242173" cy="3922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9864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д.10</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242" name="Picture 2" descr="C:\Users\пк\Desktop\ф343, оп.3, д.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4" y="-27384"/>
            <a:ext cx="9010252" cy="3214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3" name="Picture 3" descr="C:\Users\пк\Desktop\ф343, оп.3, д.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7" y="3192796"/>
            <a:ext cx="9010252" cy="3004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307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д.11</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1266" name="Picture 2" descr="C:\Users\пк\Desktop\ф.342, оп.3, д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50" t="59982"/>
          <a:stretch/>
        </p:blipFill>
        <p:spPr bwMode="auto">
          <a:xfrm rot="206226">
            <a:off x="59427" y="34438"/>
            <a:ext cx="4562636" cy="3271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Users\пк\Desktop\ф.342, оп.3, д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847" t="451" r="291" b="46858"/>
          <a:stretch/>
        </p:blipFill>
        <p:spPr bwMode="auto">
          <a:xfrm rot="5400000">
            <a:off x="5288298" y="-483503"/>
            <a:ext cx="2964155" cy="430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C:\Users\пк\Desktop\ф.342, оп.3, д1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499" t="451" r="49953" b="46731"/>
          <a:stretch/>
        </p:blipFill>
        <p:spPr bwMode="auto">
          <a:xfrm rot="5400000">
            <a:off x="2804967" y="2372735"/>
            <a:ext cx="3158628" cy="4724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8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пк\Desktop\ф.342, оп.3, д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38"/>
            <a:ext cx="8964488" cy="650144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пк\Desktop\ф.342, оп.3, д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902" y="2564904"/>
            <a:ext cx="4991938"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93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пк\Desktop\ф.342, оп.3, д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892" y="-33561"/>
            <a:ext cx="7714108" cy="6717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д.13</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C:\Users\пк\Desktop\ф.342, оп.3, д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 y="44624"/>
            <a:ext cx="5938044"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7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пк\Desktop\ф.342, оп.3, д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713" y="620688"/>
            <a:ext cx="5654675" cy="361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д.4</a:t>
            </a:r>
            <a:endParaRPr lang="ru-RU" dirty="0"/>
          </a:p>
        </p:txBody>
      </p:sp>
      <p:sp>
        <p:nvSpPr>
          <p:cNvPr id="6" name="Прямоугольник 5"/>
          <p:cNvSpPr/>
          <p:nvPr/>
        </p:nvSpPr>
        <p:spPr>
          <a:xfrm>
            <a:off x="2916825" y="108423"/>
            <a:ext cx="3446713" cy="369332"/>
          </a:xfrm>
          <a:prstGeom prst="rect">
            <a:avLst/>
          </a:prstGeom>
          <a:noFill/>
        </p:spPr>
        <p:txBody>
          <a:bodyPr wrap="none" lIns="91440" tIns="45720" rIns="91440" bIns="45720">
            <a:spAutoFit/>
          </a:bodyPr>
          <a:lstStyle/>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Ч.Бланов</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ты</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ң</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ФОТОСУРЕТТЕРІ</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д.15</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4338" name="Picture 2" descr="C:\Users\пк\Desktop\ф.342, оп.3, д15 Сабилянов Сали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77755"/>
            <a:ext cx="3147209"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3"/>
          <p:cNvSpPr txBox="1"/>
          <p:nvPr/>
        </p:nvSpPr>
        <p:spPr>
          <a:xfrm>
            <a:off x="0" y="5014259"/>
            <a:ext cx="3347864" cy="3231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Ч.Бланов </a:t>
            </a:r>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 жақтан </a:t>
            </a:r>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үшінші</a:t>
            </a:r>
            <a:endPar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537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д.4</a:t>
            </a:r>
            <a:endParaRPr lang="ru-RU" dirty="0"/>
          </a:p>
        </p:txBody>
      </p:sp>
      <p:sp>
        <p:nvSpPr>
          <p:cNvPr id="6" name="Прямоугольник 5"/>
          <p:cNvSpPr/>
          <p:nvPr/>
        </p:nvSpPr>
        <p:spPr>
          <a:xfrm>
            <a:off x="2916825" y="108423"/>
            <a:ext cx="3446713" cy="369332"/>
          </a:xfrm>
          <a:prstGeom prst="rect">
            <a:avLst/>
          </a:prstGeom>
          <a:noFill/>
        </p:spPr>
        <p:txBody>
          <a:bodyPr wrap="none" lIns="91440" tIns="45720" rIns="91440" bIns="45720">
            <a:spAutoFit/>
          </a:bodyPr>
          <a:lstStyle/>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Ч.Бланов</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ты</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ң</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ФОТОСУРЕТТЕРІ</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д.15</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5363" name="Picture 3" descr="C:\Users\пк\Desktop\ф.342, оп.3, д1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68" r="1" b="4933"/>
          <a:stretch/>
        </p:blipFill>
        <p:spPr bwMode="auto">
          <a:xfrm>
            <a:off x="161925" y="406276"/>
            <a:ext cx="4076812" cy="2999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364" name="Picture 4" descr="C:\Users\пк\Desktop\ф.342, оп.3, д1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6" r="3465" b="3108"/>
          <a:stretch/>
        </p:blipFill>
        <p:spPr bwMode="auto">
          <a:xfrm>
            <a:off x="4389557" y="465295"/>
            <a:ext cx="4409622" cy="2881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362" name="Picture 2" descr="C:\Users\пк\Desktop\ф.342, оп.3, д1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85" t="-1" r="15076" b="30904"/>
          <a:stretch/>
        </p:blipFill>
        <p:spPr bwMode="auto">
          <a:xfrm>
            <a:off x="2560043" y="3703237"/>
            <a:ext cx="3546326" cy="225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1619672" y="5975098"/>
            <a:ext cx="5909048" cy="3231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2003 </a:t>
            </a:r>
            <a:r>
              <a:rPr lang="ru-RU" sz="1500" b="1" dirty="0" err="1" smtClean="0">
                <a:latin typeface="Times New Roman" panose="02020603050405020304" pitchFamily="18" charset="0"/>
                <a:cs typeface="Times New Roman" panose="02020603050405020304" pitchFamily="18" charset="0"/>
              </a:rPr>
              <a:t>жыл</a:t>
            </a:r>
            <a:r>
              <a:rPr lang="ru-RU" sz="1500" b="1" dirty="0" smtClean="0">
                <a:latin typeface="Times New Roman" panose="02020603050405020304" pitchFamily="18" charset="0"/>
                <a:cs typeface="Times New Roman" panose="02020603050405020304" pitchFamily="18" charset="0"/>
              </a:rPr>
              <a:t>,  </a:t>
            </a:r>
            <a:r>
              <a:rPr lang="ru-RU" sz="1500" b="1" dirty="0" err="1" smtClean="0">
                <a:latin typeface="Times New Roman" panose="02020603050405020304" pitchFamily="18" charset="0"/>
                <a:cs typeface="Times New Roman" panose="02020603050405020304" pitchFamily="18" charset="0"/>
              </a:rPr>
              <a:t>Ч.Бланов</a:t>
            </a:r>
            <a:r>
              <a:rPr lang="ru-RU" sz="1500" b="1" dirty="0" smtClean="0">
                <a:latin typeface="Times New Roman" panose="02020603050405020304" pitchFamily="18" charset="0"/>
                <a:cs typeface="Times New Roman" panose="02020603050405020304" pitchFamily="18" charset="0"/>
              </a:rPr>
              <a:t> ш</a:t>
            </a:r>
            <a:r>
              <a:rPr lang="kk-KZ" sz="1500" b="1" dirty="0" smtClean="0">
                <a:latin typeface="Times New Roman" panose="02020603050405020304" pitchFamily="18" charset="0"/>
                <a:cs typeface="Times New Roman" panose="02020603050405020304" pitchFamily="18" charset="0"/>
              </a:rPr>
              <a:t>өберелерімен Асқар, Есбол, Еркежан</a:t>
            </a:r>
            <a:endParaRPr lang="ru-RU" sz="15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1719" y="3128676"/>
            <a:ext cx="4151487" cy="55399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2004 </a:t>
            </a:r>
            <a:r>
              <a:rPr lang="ru-RU" sz="1500" b="1" dirty="0" err="1" smtClean="0">
                <a:latin typeface="Times New Roman" panose="02020603050405020304" pitchFamily="18" charset="0"/>
                <a:cs typeface="Times New Roman" panose="02020603050405020304" pitchFamily="18" charset="0"/>
              </a:rPr>
              <a:t>жыл</a:t>
            </a:r>
            <a:r>
              <a:rPr lang="ru-RU" sz="1500" b="1" dirty="0" smtClean="0">
                <a:latin typeface="Times New Roman" panose="02020603050405020304" pitchFamily="18" charset="0"/>
                <a:cs typeface="Times New Roman" panose="02020603050405020304" pitchFamily="18" charset="0"/>
              </a:rPr>
              <a:t>, </a:t>
            </a:r>
          </a:p>
          <a:p>
            <a:pPr algn="ctr"/>
            <a:r>
              <a:rPr lang="kk-KZ" sz="1500" b="1" dirty="0" smtClean="0">
                <a:latin typeface="Times New Roman" panose="02020603050405020304" pitchFamily="18" charset="0"/>
                <a:cs typeface="Times New Roman" panose="02020603050405020304" pitchFamily="18" charset="0"/>
              </a:rPr>
              <a:t>Ч.Бланов балалары, немере, шөберелерімен </a:t>
            </a:r>
            <a:endParaRPr lang="ru-RU" sz="15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606300" y="3149239"/>
            <a:ext cx="4151487" cy="55399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1999 </a:t>
            </a:r>
            <a:r>
              <a:rPr lang="ru-RU" sz="1500" b="1" dirty="0" err="1" smtClean="0">
                <a:latin typeface="Times New Roman" panose="02020603050405020304" pitchFamily="18" charset="0"/>
                <a:cs typeface="Times New Roman" panose="02020603050405020304" pitchFamily="18" charset="0"/>
              </a:rPr>
              <a:t>жыл</a:t>
            </a:r>
            <a:r>
              <a:rPr lang="ru-RU" sz="1500" b="1" dirty="0" smtClean="0">
                <a:latin typeface="Times New Roman" panose="02020603050405020304" pitchFamily="18" charset="0"/>
                <a:cs typeface="Times New Roman" panose="02020603050405020304" pitchFamily="18" charset="0"/>
              </a:rPr>
              <a:t>, </a:t>
            </a:r>
          </a:p>
          <a:p>
            <a:pPr algn="ctr"/>
            <a:r>
              <a:rPr lang="kk-KZ" sz="1500" b="1" dirty="0" smtClean="0">
                <a:latin typeface="Times New Roman" panose="02020603050405020304" pitchFamily="18" charset="0"/>
                <a:cs typeface="Times New Roman" panose="02020603050405020304" pitchFamily="18" charset="0"/>
              </a:rPr>
              <a:t>Ч.Бланов балалары, немере, шөберелерімен </a:t>
            </a:r>
            <a:endParaRPr lang="ru-RU" sz="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51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д.4</a:t>
            </a:r>
            <a:endParaRPr lang="ru-RU" dirty="0"/>
          </a:p>
        </p:txBody>
      </p:sp>
      <p:sp>
        <p:nvSpPr>
          <p:cNvPr id="6" name="Прямоугольник 5"/>
          <p:cNvSpPr/>
          <p:nvPr/>
        </p:nvSpPr>
        <p:spPr>
          <a:xfrm>
            <a:off x="361616" y="108423"/>
            <a:ext cx="8557151" cy="369332"/>
          </a:xfrm>
          <a:prstGeom prst="rect">
            <a:avLst/>
          </a:prstGeom>
          <a:noFill/>
        </p:spPr>
        <p:txBody>
          <a:bodyPr wrap="none" lIns="91440" tIns="45720" rIns="91440" bIns="45720">
            <a:spAutoFit/>
          </a:bodyPr>
          <a:lstStyle/>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Ч.Бланов</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ты</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ң</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Бұқаралық ақпараттық құралдарына шыққан материалдар</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оп.2, д.16</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6386" name="Picture 2" descr="C:\Users\пк\Desktop\ф.342, оп.3, д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458" y="601238"/>
            <a:ext cx="2573542" cy="193618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пк\Desktop\ф.342, оп.3, д1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8" r="6430" b="3416"/>
          <a:stretch/>
        </p:blipFill>
        <p:spPr bwMode="auto">
          <a:xfrm>
            <a:off x="103684" y="477754"/>
            <a:ext cx="3886200" cy="437999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пк\Desktop\ф.342, оп.3, д1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07" t="13374" r="16807" b="8044"/>
          <a:stretch/>
        </p:blipFill>
        <p:spPr bwMode="auto">
          <a:xfrm>
            <a:off x="4014639" y="601238"/>
            <a:ext cx="257175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7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4544" y="44624"/>
            <a:ext cx="9468544" cy="6340197"/>
          </a:xfrm>
          <a:prstGeom prst="rect">
            <a:avLst/>
          </a:prstGeom>
          <a:noFill/>
        </p:spPr>
        <p:txBody>
          <a:bodyPr wrap="square" lIns="91440" tIns="45720" rIns="91440" bIns="45720">
            <a:spAutoFit/>
          </a:bodyPr>
          <a:lstStyle/>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Зулап өткен зымыран уақыт біртіндеп ескі жарының аузын бітей бастады. Сұрып соғысты </a:t>
            </a:r>
            <a:r>
              <a:rPr lang="kk-KZ" sz="1400" dirty="0" smtClean="0">
                <a:latin typeface="Times New Roman" panose="02020603050405020304" pitchFamily="18" charset="0"/>
                <a:cs typeface="Times New Roman" panose="02020603050405020304" pitchFamily="18" charset="0"/>
              </a:rPr>
              <a:t>көрген</a:t>
            </a:r>
          </a:p>
          <a:p>
            <a:pPr lvl="1" algn="just"/>
            <a:r>
              <a:rPr lang="kk-KZ" sz="1400" dirty="0" smtClean="0">
                <a:latin typeface="Times New Roman" panose="02020603050405020304" pitchFamily="18" charset="0"/>
                <a:cs typeface="Times New Roman" panose="02020603050405020304" pitchFamily="18" charset="0"/>
              </a:rPr>
              <a:t>қарияларымыз </a:t>
            </a:r>
            <a:r>
              <a:rPr lang="kk-KZ" sz="1400" dirty="0">
                <a:latin typeface="Times New Roman" panose="02020603050405020304" pitchFamily="18" charset="0"/>
                <a:cs typeface="Times New Roman" panose="02020603050405020304" pitchFamily="18" charset="0"/>
              </a:rPr>
              <a:t>да, біртіндеп кетіп бара жатыр. Соғыстан кейінгі жылдарын артта қалдырып, XXI-ғасырға қадам басып отырған ардагер қариялар көненің көзіндей болып, тірі шежіре ретінде арамызда жүр. </a:t>
            </a:r>
          </a:p>
          <a:p>
            <a:pPr lvl="1" algn="just"/>
            <a:r>
              <a:rPr lang="kk-KZ" sz="1400" dirty="0" smtClean="0">
                <a:latin typeface="Times New Roman" panose="02020603050405020304" pitchFamily="18" charset="0"/>
                <a:cs typeface="Times New Roman" panose="02020603050405020304" pitchFamily="18" charset="0"/>
              </a:rPr>
              <a:t>Солардың </a:t>
            </a:r>
            <a:r>
              <a:rPr lang="kk-KZ" sz="1400" dirty="0">
                <a:latin typeface="Times New Roman" panose="02020603050405020304" pitchFamily="18" charset="0"/>
                <a:cs typeface="Times New Roman" panose="02020603050405020304" pitchFamily="18" charset="0"/>
              </a:rPr>
              <a:t>бірі -  Бланов Чаик. </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Бланов Чаик 1 қаңтар 1912 жылы бұрынғы Семей облысы Аягөз ауданы Ақшатау ауылында </a:t>
            </a:r>
            <a:r>
              <a:rPr lang="kk-KZ" sz="1400" dirty="0" smtClean="0">
                <a:latin typeface="Times New Roman" panose="02020603050405020304" pitchFamily="18" charset="0"/>
                <a:cs typeface="Times New Roman" panose="02020603050405020304" pitchFamily="18" charset="0"/>
              </a:rPr>
              <a:t>дүниеге</a:t>
            </a:r>
          </a:p>
          <a:p>
            <a:pPr lvl="1" algn="just"/>
            <a:r>
              <a:rPr lang="kk-KZ" sz="1400" dirty="0" smtClean="0">
                <a:latin typeface="Times New Roman" panose="02020603050405020304" pitchFamily="18" charset="0"/>
                <a:cs typeface="Times New Roman" panose="02020603050405020304" pitchFamily="18" charset="0"/>
              </a:rPr>
              <a:t>келген</a:t>
            </a:r>
            <a:r>
              <a:rPr lang="kk-KZ"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smtClean="0">
                <a:latin typeface="Times New Roman" panose="02020603050405020304" pitchFamily="18" charset="0"/>
                <a:cs typeface="Times New Roman" panose="02020603050405020304" pitchFamily="18" charset="0"/>
              </a:rPr>
              <a:t>Бланов </a:t>
            </a:r>
            <a:r>
              <a:rPr lang="kk-KZ" sz="1400" dirty="0">
                <a:latin typeface="Times New Roman" panose="02020603050405020304" pitchFamily="18" charset="0"/>
                <a:cs typeface="Times New Roman" panose="02020603050405020304" pitchFamily="18" charset="0"/>
              </a:rPr>
              <a:t>Чаик өздігінен сауат ашқан адам. Ол 13 жастан бастап жұмысқа араласа бастаған.</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smtClean="0">
                <a:latin typeface="Times New Roman" panose="02020603050405020304" pitchFamily="18" charset="0"/>
                <a:cs typeface="Times New Roman" panose="02020603050405020304" pitchFamily="18" charset="0"/>
              </a:rPr>
              <a:t>1930 </a:t>
            </a:r>
            <a:r>
              <a:rPr lang="kk-KZ" sz="1400" dirty="0">
                <a:latin typeface="Times New Roman" panose="02020603050405020304" pitchFamily="18" charset="0"/>
                <a:cs typeface="Times New Roman" panose="02020603050405020304" pitchFamily="18" charset="0"/>
              </a:rPr>
              <a:t>жылы жанұя жағдайына байланысты жанұясымен бірге Аягөз қаласына көшіп келеді. </a:t>
            </a:r>
            <a:r>
              <a:rPr lang="kk-KZ" sz="1400" dirty="0" smtClean="0">
                <a:latin typeface="Times New Roman" panose="02020603050405020304" pitchFamily="18" charset="0"/>
                <a:cs typeface="Times New Roman" panose="02020603050405020304" pitchFamily="18" charset="0"/>
              </a:rPr>
              <a:t>Онда</a:t>
            </a:r>
          </a:p>
          <a:p>
            <a:pPr lvl="1" algn="just"/>
            <a:r>
              <a:rPr lang="kk-KZ" sz="1400" dirty="0" smtClean="0">
                <a:latin typeface="Times New Roman" panose="02020603050405020304" pitchFamily="18" charset="0"/>
                <a:cs typeface="Times New Roman" panose="02020603050405020304" pitchFamily="18" charset="0"/>
              </a:rPr>
              <a:t>құрылысшы </a:t>
            </a:r>
            <a:r>
              <a:rPr lang="kk-KZ" sz="1400" dirty="0">
                <a:latin typeface="Times New Roman" panose="02020603050405020304" pitchFamily="18" charset="0"/>
                <a:cs typeface="Times New Roman" panose="02020603050405020304" pitchFamily="18" charset="0"/>
              </a:rPr>
              <a:t>болып, темір жол бойындағы әртүрлі жұмыстарды атқарған.</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1935 жылы 1 маусым айынан бастап Аягөз қаласындағы Мұнай базасына жұмысқа орналасып </a:t>
            </a:r>
            <a:r>
              <a:rPr lang="kk-KZ" sz="1400" dirty="0" smtClean="0">
                <a:latin typeface="Times New Roman" panose="02020603050405020304" pitchFamily="18" charset="0"/>
                <a:cs typeface="Times New Roman" panose="02020603050405020304" pitchFamily="18" charset="0"/>
              </a:rPr>
              <a:t>еңбек</a:t>
            </a:r>
          </a:p>
          <a:p>
            <a:pPr lvl="1" algn="just"/>
            <a:r>
              <a:rPr lang="kk-KZ" sz="1400" dirty="0" smtClean="0">
                <a:latin typeface="Times New Roman" panose="02020603050405020304" pitchFamily="18" charset="0"/>
                <a:cs typeface="Times New Roman" panose="02020603050405020304" pitchFamily="18" charset="0"/>
              </a:rPr>
              <a:t>етеді</a:t>
            </a:r>
            <a:r>
              <a:rPr lang="kk-KZ"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1939 жылы Бланов Чаик Қайша апамызбен табысып, отау құрады.</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1941 жылы 25 шілде Бланов Чаик Аягөз ОРВК әскер қатарына (РККА) шақырылып 63-гвардиялық </a:t>
            </a:r>
            <a:r>
              <a:rPr lang="kk-KZ" sz="1400" dirty="0" smtClean="0">
                <a:latin typeface="Times New Roman" panose="02020603050405020304" pitchFamily="18" charset="0"/>
                <a:cs typeface="Times New Roman" panose="02020603050405020304" pitchFamily="18" charset="0"/>
              </a:rPr>
              <a:t>атты</a:t>
            </a:r>
          </a:p>
          <a:p>
            <a:pPr lvl="1" algn="just"/>
            <a:r>
              <a:rPr lang="kk-KZ" sz="1400" dirty="0" smtClean="0">
                <a:latin typeface="Times New Roman" panose="02020603050405020304" pitchFamily="18" charset="0"/>
                <a:cs typeface="Times New Roman" panose="02020603050405020304" pitchFamily="18" charset="0"/>
              </a:rPr>
              <a:t>әскер </a:t>
            </a:r>
            <a:r>
              <a:rPr lang="kk-KZ" sz="1400" dirty="0">
                <a:latin typeface="Times New Roman" panose="02020603050405020304" pitchFamily="18" charset="0"/>
                <a:cs typeface="Times New Roman" panose="02020603050405020304" pitchFamily="18" charset="0"/>
              </a:rPr>
              <a:t>артилерия полкіне қабылданған.</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Ұлы Отан соғысы жылдары жүздеген, мыңдаған Қазақстандық жауынгерлер майданға аттанып, </a:t>
            </a:r>
            <a:r>
              <a:rPr lang="kk-KZ" sz="1400" dirty="0" smtClean="0">
                <a:latin typeface="Times New Roman" panose="02020603050405020304" pitchFamily="18" charset="0"/>
                <a:cs typeface="Times New Roman" panose="02020603050405020304" pitchFamily="18" charset="0"/>
              </a:rPr>
              <a:t>Отан</a:t>
            </a:r>
          </a:p>
          <a:p>
            <a:pPr lvl="1" algn="just"/>
            <a:r>
              <a:rPr lang="kk-KZ" sz="1400" dirty="0" smtClean="0">
                <a:latin typeface="Times New Roman" panose="02020603050405020304" pitchFamily="18" charset="0"/>
                <a:cs typeface="Times New Roman" panose="02020603050405020304" pitchFamily="18" charset="0"/>
              </a:rPr>
              <a:t>деген </a:t>
            </a:r>
            <a:r>
              <a:rPr lang="kk-KZ" sz="1400" dirty="0">
                <a:latin typeface="Times New Roman" panose="02020603050405020304" pitchFamily="18" charset="0"/>
                <a:cs typeface="Times New Roman" panose="02020603050405020304" pitchFamily="18" charset="0"/>
              </a:rPr>
              <a:t>ұлы ұғымды пір тұтып, жерін жауға таптатпас үшін қас дұшпанмен жан аямай күресті. Бланов Чаик өз замандастарымен бірге қолына қару алып, Отанын қорғауда Москва түбіндегі шайқасқа қатысты. Ол алғаш рет жау ұшақтарының бомбалауын бастан өткерді.</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Осы шайқаста оның ерен еңбегі ескеріліп, «Москваны қорғанысы үшін» медалімен марапаттаған.</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Рига жау қоршауынан азат етудегі ұрыста көрсетілген ерлігі үшін көптеген қаруластар қатарында </a:t>
            </a:r>
            <a:r>
              <a:rPr lang="kk-KZ" sz="1400" dirty="0" smtClean="0">
                <a:latin typeface="Times New Roman" panose="02020603050405020304" pitchFamily="18" charset="0"/>
                <a:cs typeface="Times New Roman" panose="02020603050405020304" pitchFamily="18" charset="0"/>
              </a:rPr>
              <a:t>Бланов</a:t>
            </a:r>
          </a:p>
          <a:p>
            <a:pPr lvl="1" algn="just"/>
            <a:r>
              <a:rPr lang="kk-KZ" sz="1400" dirty="0" smtClean="0">
                <a:latin typeface="Times New Roman" panose="02020603050405020304" pitchFamily="18" charset="0"/>
                <a:cs typeface="Times New Roman" panose="02020603050405020304" pitchFamily="18" charset="0"/>
              </a:rPr>
              <a:t>Чаикқа </a:t>
            </a:r>
            <a:r>
              <a:rPr lang="kk-KZ" sz="1400" dirty="0">
                <a:latin typeface="Times New Roman" panose="02020603050405020304" pitchFamily="18" charset="0"/>
                <a:cs typeface="Times New Roman" panose="02020603050405020304" pitchFamily="18" charset="0"/>
              </a:rPr>
              <a:t>да «Ригада болған шайқасқа қатысқаны үшін» алғыс жарияланады.</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smtClean="0">
                <a:latin typeface="Times New Roman" panose="02020603050405020304" pitchFamily="18" charset="0"/>
                <a:cs typeface="Times New Roman" panose="02020603050405020304" pitchFamily="18" charset="0"/>
              </a:rPr>
              <a:t>«</a:t>
            </a:r>
            <a:r>
              <a:rPr lang="kk-KZ" sz="1400" dirty="0">
                <a:latin typeface="Times New Roman" panose="02020603050405020304" pitchFamily="18" charset="0"/>
                <a:cs typeface="Times New Roman" panose="02020603050405020304" pitchFamily="18" charset="0"/>
              </a:rPr>
              <a:t>Алексина қаласын азат етуіне қатысқаны үшін» алғыс жарияланады.</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1943 жылы 13 шілдеде Украина шайқасында арқасынан ауыр жарақат алған. Екінші жарақаты </a:t>
            </a:r>
            <a:r>
              <a:rPr lang="kk-KZ" sz="1400" dirty="0" smtClean="0">
                <a:latin typeface="Times New Roman" panose="02020603050405020304" pitchFamily="18" charset="0"/>
                <a:cs typeface="Times New Roman" panose="02020603050405020304" pitchFamily="18" charset="0"/>
              </a:rPr>
              <a:t>орман</a:t>
            </a:r>
          </a:p>
          <a:p>
            <a:pPr lvl="1" algn="just"/>
            <a:r>
              <a:rPr lang="kk-KZ" sz="1400" dirty="0" smtClean="0">
                <a:latin typeface="Times New Roman" panose="02020603050405020304" pitchFamily="18" charset="0"/>
                <a:cs typeface="Times New Roman" panose="02020603050405020304" pitchFamily="18" charset="0"/>
              </a:rPr>
              <a:t>арасында </a:t>
            </a:r>
            <a:r>
              <a:rPr lang="kk-KZ" sz="1400" dirty="0">
                <a:latin typeface="Times New Roman" panose="02020603050405020304" pitchFamily="18" charset="0"/>
                <a:cs typeface="Times New Roman" panose="02020603050405020304" pitchFamily="18" charset="0"/>
              </a:rPr>
              <a:t>жүріп, жеңіл жараланған.</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1945 жылы 9 мамырда Бланов Чаик жеңіспен елге оралды.</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Кеңес Одағының Жоғарғы Президиумының жарлығы бойынша 25 маусым 1945 жылы Бланов Чаик </a:t>
            </a:r>
            <a:r>
              <a:rPr lang="kk-KZ" sz="1400" dirty="0" smtClean="0">
                <a:latin typeface="Times New Roman" panose="02020603050405020304" pitchFamily="18" charset="0"/>
                <a:cs typeface="Times New Roman" panose="02020603050405020304" pitchFamily="18" charset="0"/>
              </a:rPr>
              <a:t>әскер</a:t>
            </a:r>
          </a:p>
          <a:p>
            <a:pPr lvl="1" algn="just"/>
            <a:r>
              <a:rPr lang="kk-KZ" sz="1400" dirty="0" smtClean="0">
                <a:latin typeface="Times New Roman" panose="02020603050405020304" pitchFamily="18" charset="0"/>
                <a:cs typeface="Times New Roman" panose="02020603050405020304" pitchFamily="18" charset="0"/>
              </a:rPr>
              <a:t>қатарынан </a:t>
            </a:r>
            <a:r>
              <a:rPr lang="kk-KZ" sz="1400" dirty="0">
                <a:latin typeface="Times New Roman" panose="02020603050405020304" pitchFamily="18" charset="0"/>
                <a:cs typeface="Times New Roman" panose="02020603050405020304" pitchFamily="18" charset="0"/>
              </a:rPr>
              <a:t>шығарылады.</a:t>
            </a:r>
            <a:endParaRPr lang="ru-RU"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Соғыстан аман-есен оралған ол 1946 жылы 15 ақпаннан бастап бұрын қызмет еткен Аягөз </a:t>
            </a:r>
            <a:r>
              <a:rPr lang="kk-KZ" sz="1400" dirty="0" smtClean="0">
                <a:latin typeface="Times New Roman" panose="02020603050405020304" pitchFamily="18" charset="0"/>
                <a:cs typeface="Times New Roman" panose="02020603050405020304" pitchFamily="18" charset="0"/>
              </a:rPr>
              <a:t>қаласындағы </a:t>
            </a:r>
          </a:p>
          <a:p>
            <a:pPr lvl="1" algn="just"/>
            <a:r>
              <a:rPr lang="kk-KZ" sz="1400" dirty="0" smtClean="0">
                <a:latin typeface="Times New Roman" panose="02020603050405020304" pitchFamily="18" charset="0"/>
                <a:cs typeface="Times New Roman" panose="02020603050405020304" pitchFamily="18" charset="0"/>
              </a:rPr>
              <a:t>Мұнай </a:t>
            </a:r>
            <a:r>
              <a:rPr lang="kk-KZ" sz="1400" dirty="0">
                <a:latin typeface="Times New Roman" panose="02020603050405020304" pitchFamily="18" charset="0"/>
                <a:cs typeface="Times New Roman" panose="02020603050405020304" pitchFamily="18" charset="0"/>
              </a:rPr>
              <a:t>базасына жұмысшы болып қайта қабылданады.</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96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Прямоугольник 4"/>
          <p:cNvSpPr/>
          <p:nvPr/>
        </p:nvSpPr>
        <p:spPr>
          <a:xfrm>
            <a:off x="179512" y="44624"/>
            <a:ext cx="8964488" cy="5047536"/>
          </a:xfrm>
          <a:prstGeom prst="rect">
            <a:avLst/>
          </a:prstGeom>
        </p:spPr>
        <p:txBody>
          <a:bodyPr wrap="square">
            <a:spAutoFit/>
          </a:bodyPr>
          <a:lstStyle/>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1946 жылы 7 мамырда «Әскери қызметі үшін, Ерлігі үшін» медалімен марапатталады.</a:t>
            </a:r>
            <a:endParaRPr lang="ru-RU" sz="1400" dirty="0">
              <a:latin typeface="Times New Roman" panose="02020603050405020304" pitchFamily="18" charset="0"/>
              <a:cs typeface="Times New Roman" panose="02020603050405020304" pitchFamily="18" charset="0"/>
            </a:endParaRPr>
          </a:p>
          <a:p>
            <a:pPr algn="just"/>
            <a:r>
              <a:rPr lang="kk-KZ" sz="1400" dirty="0">
                <a:latin typeface="Times New Roman" panose="02020603050405020304" pitchFamily="18" charset="0"/>
                <a:cs typeface="Times New Roman" panose="02020603050405020304" pitchFamily="18" charset="0"/>
              </a:rPr>
              <a:t>1946 жылы 30 наурызда 1941-1945 жылдардағы Ұлы Отан соғысы кезінде «Германия түбіндегі жеңісі үшін» медалімен марапатталады.</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1947 жылы 7 қазанда «Социалистік жарыстардың жоғарғы көрсеткіштері үшін» Құрмет кітабына </a:t>
            </a:r>
            <a:r>
              <a:rPr lang="kk-KZ" sz="1400" dirty="0" smtClean="0">
                <a:latin typeface="Times New Roman" panose="02020603050405020304" pitchFamily="18" charset="0"/>
                <a:cs typeface="Times New Roman" panose="02020603050405020304" pitchFamily="18" charset="0"/>
              </a:rPr>
              <a:t>еңгізілгені</a:t>
            </a:r>
          </a:p>
          <a:p>
            <a:pPr algn="just"/>
            <a:r>
              <a:rPr lang="kk-KZ" sz="1400" dirty="0" smtClean="0">
                <a:latin typeface="Times New Roman" panose="02020603050405020304" pitchFamily="18" charset="0"/>
                <a:cs typeface="Times New Roman" panose="02020603050405020304" pitchFamily="18" charset="0"/>
              </a:rPr>
              <a:t>туралы </a:t>
            </a:r>
            <a:r>
              <a:rPr lang="kk-KZ" sz="1400" dirty="0">
                <a:latin typeface="Times New Roman" panose="02020603050405020304" pitchFamily="18" charset="0"/>
                <a:cs typeface="Times New Roman" panose="02020603050405020304" pitchFamily="18" charset="0"/>
              </a:rPr>
              <a:t>куәлік берілген.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1970 жылы 25 наурызда «В.И.Лениннің туған күніне 100 жыл мерей тойына қажырлы еңбегі үшін» </a:t>
            </a:r>
            <a:r>
              <a:rPr lang="kk-KZ" sz="1400" dirty="0" smtClean="0">
                <a:latin typeface="Times New Roman" panose="02020603050405020304" pitchFamily="18" charset="0"/>
                <a:cs typeface="Times New Roman" panose="02020603050405020304" pitchFamily="18" charset="0"/>
              </a:rPr>
              <a:t>медалімен</a:t>
            </a:r>
          </a:p>
          <a:p>
            <a:pPr algn="just"/>
            <a:r>
              <a:rPr lang="kk-KZ" sz="1400" dirty="0" smtClean="0">
                <a:latin typeface="Times New Roman" panose="02020603050405020304" pitchFamily="18" charset="0"/>
                <a:cs typeface="Times New Roman" panose="02020603050405020304" pitchFamily="18" charset="0"/>
              </a:rPr>
              <a:t>марапатталды</a:t>
            </a:r>
            <a:r>
              <a:rPr lang="kk-KZ"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1971 жылы 20 сәуірде «Құрмет белгісі» ордені берілген.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1985 жылы 14 наурызда «Отан соғысының I-дәрежелі» ордені берілді.</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1985 жылы 9 мамырда «1941-1945 жылдардағы Ұлы Отан соғысы жеңісінің 40 жылдығына» </a:t>
            </a:r>
            <a:r>
              <a:rPr lang="kk-KZ" sz="1400" dirty="0" smtClean="0">
                <a:latin typeface="Times New Roman" panose="02020603050405020304" pitchFamily="18" charset="0"/>
                <a:cs typeface="Times New Roman" panose="02020603050405020304" pitchFamily="18" charset="0"/>
              </a:rPr>
              <a:t>арналған</a:t>
            </a:r>
          </a:p>
          <a:p>
            <a:pPr algn="just"/>
            <a:r>
              <a:rPr lang="kk-KZ" sz="1400" dirty="0" smtClean="0">
                <a:latin typeface="Times New Roman" panose="02020603050405020304" pitchFamily="18" charset="0"/>
                <a:cs typeface="Times New Roman" panose="02020603050405020304" pitchFamily="18" charset="0"/>
              </a:rPr>
              <a:t>мерекелік </a:t>
            </a:r>
            <a:r>
              <a:rPr lang="kk-KZ" sz="1400" dirty="0">
                <a:latin typeface="Times New Roman" panose="02020603050405020304" pitchFamily="18" charset="0"/>
                <a:cs typeface="Times New Roman" panose="02020603050405020304" pitchFamily="18" charset="0"/>
              </a:rPr>
              <a:t>медалімен марапатталды.</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1988 жылы 8 шілдеде «Кеңес Одағы әскерінің құрылғанына 70 жылдығына» арналған мерекелік </a:t>
            </a:r>
            <a:r>
              <a:rPr lang="kk-KZ" sz="1400" dirty="0" smtClean="0">
                <a:latin typeface="Times New Roman" panose="02020603050405020304" pitchFamily="18" charset="0"/>
                <a:cs typeface="Times New Roman" panose="02020603050405020304" pitchFamily="18" charset="0"/>
              </a:rPr>
              <a:t>медалімен</a:t>
            </a:r>
          </a:p>
          <a:p>
            <a:pPr algn="just"/>
            <a:r>
              <a:rPr lang="kk-KZ" sz="1400" dirty="0" smtClean="0">
                <a:latin typeface="Times New Roman" panose="02020603050405020304" pitchFamily="18" charset="0"/>
                <a:cs typeface="Times New Roman" panose="02020603050405020304" pitchFamily="18" charset="0"/>
              </a:rPr>
              <a:t>марапатталды</a:t>
            </a:r>
            <a:r>
              <a:rPr lang="kk-KZ"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1993 жылы 5 мамырда «1941-1945 жылдардағы Ұлы Отан соығысы жеңісінің 50 жылдығына» арналған </a:t>
            </a:r>
            <a:endParaRPr lang="kk-KZ" sz="1400" dirty="0" smtClean="0">
              <a:latin typeface="Times New Roman" panose="02020603050405020304" pitchFamily="18" charset="0"/>
              <a:cs typeface="Times New Roman" panose="02020603050405020304" pitchFamily="18" charset="0"/>
            </a:endParaRPr>
          </a:p>
          <a:p>
            <a:pPr algn="just"/>
            <a:r>
              <a:rPr lang="kk-KZ" sz="1400" dirty="0" smtClean="0">
                <a:latin typeface="Times New Roman" panose="02020603050405020304" pitchFamily="18" charset="0"/>
                <a:cs typeface="Times New Roman" panose="02020603050405020304" pitchFamily="18" charset="0"/>
              </a:rPr>
              <a:t>мерекелік </a:t>
            </a:r>
            <a:r>
              <a:rPr lang="kk-KZ" sz="1400" dirty="0">
                <a:latin typeface="Times New Roman" panose="02020603050405020304" pitchFamily="18" charset="0"/>
                <a:cs typeface="Times New Roman" panose="02020603050405020304" pitchFamily="18" charset="0"/>
              </a:rPr>
              <a:t>медалімен марапатталған.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1999 жылы 8 қазанда «1941-1945 жылдардағы Ұлыс Отан соғысы жеңісінің 55 жылдығы құрметіне, 1941-1945 </a:t>
            </a:r>
            <a:endParaRPr lang="kk-KZ" sz="1400" dirty="0" smtClean="0">
              <a:latin typeface="Times New Roman" panose="02020603050405020304" pitchFamily="18" charset="0"/>
              <a:cs typeface="Times New Roman" panose="02020603050405020304" pitchFamily="18" charset="0"/>
            </a:endParaRPr>
          </a:p>
          <a:p>
            <a:pPr algn="just"/>
            <a:r>
              <a:rPr lang="kk-KZ" sz="1400" dirty="0" smtClean="0">
                <a:latin typeface="Times New Roman" panose="02020603050405020304" pitchFamily="18" charset="0"/>
                <a:cs typeface="Times New Roman" panose="02020603050405020304" pitchFamily="18" charset="0"/>
              </a:rPr>
              <a:t>жылдардағы </a:t>
            </a:r>
            <a:r>
              <a:rPr lang="kk-KZ" sz="1400" dirty="0">
                <a:latin typeface="Times New Roman" panose="02020603050405020304" pitchFamily="18" charset="0"/>
                <a:cs typeface="Times New Roman" panose="02020603050405020304" pitchFamily="18" charset="0"/>
              </a:rPr>
              <a:t>соғыс ардагері» белгісі берілген.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2004 жылы 14 қыркүйекте «1941-1945 жылдардағы Ұды Отан соғысы жеңісінің 60 жылдығы»  арналған </a:t>
            </a:r>
            <a:endParaRPr lang="kk-KZ" sz="1400" dirty="0" smtClean="0">
              <a:latin typeface="Times New Roman" panose="02020603050405020304" pitchFamily="18" charset="0"/>
              <a:cs typeface="Times New Roman" panose="02020603050405020304" pitchFamily="18" charset="0"/>
            </a:endParaRPr>
          </a:p>
          <a:p>
            <a:pPr algn="just"/>
            <a:r>
              <a:rPr lang="kk-KZ" sz="1400" dirty="0" smtClean="0">
                <a:latin typeface="Times New Roman" panose="02020603050405020304" pitchFamily="18" charset="0"/>
                <a:cs typeface="Times New Roman" panose="02020603050405020304" pitchFamily="18" charset="0"/>
              </a:rPr>
              <a:t>мерекелік </a:t>
            </a:r>
            <a:r>
              <a:rPr lang="kk-KZ" sz="1400" dirty="0">
                <a:latin typeface="Times New Roman" panose="02020603050405020304" pitchFamily="18" charset="0"/>
                <a:cs typeface="Times New Roman" panose="02020603050405020304" pitchFamily="18" charset="0"/>
              </a:rPr>
              <a:t>медалімен марапатталған.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2006 жылы «Москва үшін шайқастың 65 жылдығына орай» мерекелік медалімен марапатталды.</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2009 жылы «10 жыл Астана» мерекелік медалі табыс етілген.</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smtClean="0">
                <a:latin typeface="Times New Roman" panose="02020603050405020304" pitchFamily="18" charset="0"/>
                <a:cs typeface="Times New Roman" panose="02020603050405020304" pitchFamily="18" charset="0"/>
              </a:rPr>
              <a:t>2009 </a:t>
            </a:r>
            <a:r>
              <a:rPr lang="kk-KZ" sz="1400" dirty="0">
                <a:latin typeface="Times New Roman" panose="02020603050405020304" pitchFamily="18" charset="0"/>
                <a:cs typeface="Times New Roman" panose="02020603050405020304" pitchFamily="18" charset="0"/>
              </a:rPr>
              <a:t>жылы Бланов Чаик құжаттарын Аягөз архивіне өз еркімен табыс етті.</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kk-KZ" sz="1400" dirty="0">
                <a:latin typeface="Times New Roman" panose="02020603050405020304" pitchFamily="18" charset="0"/>
                <a:cs typeface="Times New Roman" panose="02020603050405020304" pitchFamily="18" charset="0"/>
              </a:rPr>
              <a:t>2009 жылы желтоқсан айынан бастап Бланов Чаиктың құжаттары ғылыми-техникалық өңдеуден өткен.</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68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пк\Desktop\Сабитов\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76" r="16378" b="46514"/>
          <a:stretch/>
        </p:blipFill>
        <p:spPr bwMode="auto">
          <a:xfrm rot="5209399">
            <a:off x="1529980"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пк\Desktop\Бланов Чаик\ф343, оп.3, д.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70" t="39182" r="4001" b="22944"/>
          <a:stretch/>
        </p:blipFill>
        <p:spPr bwMode="auto">
          <a:xfrm rot="21091155">
            <a:off x="179512" y="908720"/>
            <a:ext cx="5715001" cy="4047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8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пк\Desktop\Сабитов\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76" r="16378" b="46514"/>
          <a:stretch/>
        </p:blipFill>
        <p:spPr bwMode="auto">
          <a:xfrm rot="5209399">
            <a:off x="1529980"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д.2</a:t>
            </a:r>
            <a:endParaRPr lang="ru-RU" dirty="0"/>
          </a:p>
        </p:txBody>
      </p:sp>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д.1</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пк\Desktop\Бланов Чаик\ф343, оп.3, д.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18" r="5652" b="63224"/>
          <a:stretch/>
        </p:blipFill>
        <p:spPr bwMode="auto">
          <a:xfrm rot="20933738">
            <a:off x="52594" y="906780"/>
            <a:ext cx="5715000" cy="3930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11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пк\Desktop\ф.342, оп.3, д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306" y="260648"/>
            <a:ext cx="3024980" cy="4159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д.3</a:t>
            </a:r>
            <a:endParaRPr lang="ru-RU" dirty="0"/>
          </a:p>
        </p:txBody>
      </p:sp>
      <p:sp>
        <p:nvSpPr>
          <p:cNvPr id="7"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д.2</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C:\Users\пк\Desktop\Бланов Чаик\ф343, оп.3, д.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19"/>
          <a:stretch/>
        </p:blipFill>
        <p:spPr bwMode="auto">
          <a:xfrm>
            <a:off x="3063382" y="257597"/>
            <a:ext cx="3126448" cy="4104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Users\пк\Desktop\Бланов Чаик\ф343, оп.3, д.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642"/>
          <a:stretch/>
        </p:blipFill>
        <p:spPr bwMode="auto">
          <a:xfrm>
            <a:off x="15255" y="230560"/>
            <a:ext cx="3130008" cy="4103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9795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к\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4091" y="-1798067"/>
            <a:ext cx="7018256" cy="10127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16216" y="6380876"/>
            <a:ext cx="1909497" cy="369332"/>
          </a:xfrm>
          <a:prstGeom prst="rect">
            <a:avLst/>
          </a:prstGeom>
          <a:noFill/>
        </p:spPr>
        <p:txBody>
          <a:bodyPr wrap="none" rtlCol="0">
            <a:spAutoFit/>
          </a:bodyPr>
          <a:lstStyle/>
          <a:p>
            <a:r>
              <a:rPr lang="ru-RU" dirty="0" smtClean="0"/>
              <a:t>Ф</a:t>
            </a:r>
            <a:r>
              <a:rPr lang="kk-KZ" dirty="0" smtClean="0"/>
              <a:t>.342, оп.2, д.6</a:t>
            </a:r>
            <a:endParaRPr lang="ru-RU" dirty="0"/>
          </a:p>
        </p:txBody>
      </p:sp>
      <p:pic>
        <p:nvPicPr>
          <p:cNvPr id="4098" name="Picture 2" descr="C:\Users\пк\Desktop\ф343, оп.3, д.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8" b="64949"/>
          <a:stretch/>
        </p:blipFill>
        <p:spPr bwMode="auto">
          <a:xfrm>
            <a:off x="-348032" y="3212976"/>
            <a:ext cx="4199952" cy="3038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д.3</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4099" name="Picture 3" descr="C:\Users\пк\Desktop\ф343, оп.3, д.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07" b="64949"/>
          <a:stretch/>
        </p:blipFill>
        <p:spPr bwMode="auto">
          <a:xfrm>
            <a:off x="-368732" y="185749"/>
            <a:ext cx="4220652" cy="3038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1896472" y="108423"/>
            <a:ext cx="5487401" cy="369332"/>
          </a:xfrm>
          <a:prstGeom prst="rect">
            <a:avLst/>
          </a:prstGeom>
          <a:noFill/>
        </p:spPr>
        <p:txBody>
          <a:bodyPr wrap="none" lIns="91440" tIns="45720" rIns="91440" bIns="4572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Удостоверение у медали «Ветеран труда»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94537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пк\Desktop\Сабитов\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676" r="16378" b="46514"/>
          <a:stretch/>
        </p:blipFill>
        <p:spPr bwMode="auto">
          <a:xfrm rot="5209399">
            <a:off x="1529980"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6309320"/>
            <a:ext cx="1909497" cy="369332"/>
          </a:xfrm>
          <a:prstGeom prst="rect">
            <a:avLst/>
          </a:prstGeom>
          <a:noFill/>
        </p:spPr>
        <p:txBody>
          <a:bodyPr wrap="none" rtlCol="0">
            <a:spAutoFit/>
          </a:bodyPr>
          <a:lstStyle/>
          <a:p>
            <a:r>
              <a:rPr lang="ru-RU" dirty="0" smtClean="0"/>
              <a:t>Ф</a:t>
            </a:r>
            <a:r>
              <a:rPr lang="kk-KZ" dirty="0" smtClean="0"/>
              <a:t>.342, оп.2, д.2</a:t>
            </a:r>
            <a:endParaRPr lang="ru-RU" dirty="0"/>
          </a:p>
        </p:txBody>
      </p:sp>
      <p:sp>
        <p:nvSpPr>
          <p:cNvPr id="5"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д.4</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пк\Desktop\ф343, оп.3, д.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40" r="3843" b="63541"/>
          <a:stretch/>
        </p:blipFill>
        <p:spPr bwMode="auto">
          <a:xfrm rot="20755395">
            <a:off x="-81211" y="830693"/>
            <a:ext cx="5760640" cy="3896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7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smtClean="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«Абай облысының мемлекеттік архиві» КММ-нің Аягоз 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оп.3, д.5</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C:\Users\пк\Desktop\ф343, оп.3, д.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01"/>
          <a:stretch/>
        </p:blipFill>
        <p:spPr bwMode="auto">
          <a:xfrm>
            <a:off x="2362200" y="0"/>
            <a:ext cx="4132090" cy="5974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4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Override1.xml><?xml version="1.0" encoding="utf-8"?>
<a:themeOverride xmlns:a="http://schemas.openxmlformats.org/drawingml/2006/main">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592</TotalTime>
  <Words>1072</Words>
  <Application>Microsoft Office PowerPoint</Application>
  <PresentationFormat>Экран (4:3)</PresentationFormat>
  <Paragraphs>84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77</cp:revision>
  <dcterms:created xsi:type="dcterms:W3CDTF">2025-01-30T04:24:28Z</dcterms:created>
  <dcterms:modified xsi:type="dcterms:W3CDTF">2025-02-25T05:47:52Z</dcterms:modified>
</cp:coreProperties>
</file>