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80" r:id="rId2"/>
    <p:sldId id="281" r:id="rId3"/>
    <p:sldId id="265" r:id="rId4"/>
    <p:sldId id="260" r:id="rId5"/>
    <p:sldId id="261" r:id="rId6"/>
    <p:sldId id="264" r:id="rId7"/>
    <p:sldId id="259" r:id="rId8"/>
    <p:sldId id="262" r:id="rId9"/>
    <p:sldId id="258" r:id="rId10"/>
    <p:sldId id="263" r:id="rId11"/>
    <p:sldId id="257" r:id="rId12"/>
    <p:sldId id="256" r:id="rId13"/>
    <p:sldId id="274" r:id="rId14"/>
    <p:sldId id="279" r:id="rId15"/>
    <p:sldId id="275" r:id="rId16"/>
    <p:sldId id="276" r:id="rId17"/>
    <p:sldId id="277" r:id="rId18"/>
    <p:sldId id="278" r:id="rId19"/>
    <p:sldId id="273"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860" y="-2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4C71EC6-210F-42DE-9C53-41977AD35B3D}" type="datetimeFigureOut">
              <a:rPr lang="ru-RU" smtClean="0"/>
              <a:t>25.02.2025</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25.02.2025</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B4C71EC6-210F-42DE-9C53-41977AD35B3D}" type="datetimeFigureOut">
              <a:rPr lang="ru-RU" smtClean="0"/>
              <a:t>25.02.2025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4C71EC6-210F-42DE-9C53-41977AD35B3D}" type="datetimeFigureOut">
              <a:rPr lang="ru-RU" smtClean="0"/>
              <a:t>25.02.2025</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B19B0651-EE4F-4900-A07F-96A6BFA9D0F0}"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4C71EC6-210F-42DE-9C53-41977AD35B3D}" type="datetimeFigureOut">
              <a:rPr lang="ru-RU" smtClean="0"/>
              <a:t>25.02.2025</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пк\Desktop\012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194"/>
          <a:stretch/>
        </p:blipFill>
        <p:spPr bwMode="auto">
          <a:xfrm rot="5400000">
            <a:off x="-771338" y="749287"/>
            <a:ext cx="5804195" cy="4306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Прямоугольник 4"/>
          <p:cNvSpPr/>
          <p:nvPr/>
        </p:nvSpPr>
        <p:spPr>
          <a:xfrm>
            <a:off x="4283968" y="881717"/>
            <a:ext cx="464695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cap="none" spc="0"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a:t>
            </a:r>
            <a:r>
              <a:rPr lang="kk-KZ" sz="3600" b="1" cap="none" spc="0"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әбитов </a:t>
            </a:r>
          </a:p>
          <a:p>
            <a:pPr algn="ctr"/>
            <a:r>
              <a:rPr lang="kk-KZ" sz="3600" b="1" cap="none" spc="0"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Оразбек Сабитович</a:t>
            </a:r>
          </a:p>
          <a:p>
            <a:pPr algn="ctr"/>
            <a:r>
              <a:rPr lang="en-US" sz="3200" b="1"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kk-KZ" sz="3200" b="1"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1925-2006 жж.</a:t>
            </a:r>
            <a:r>
              <a:rPr lang="en-US" sz="3200" b="1"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ru-RU" sz="3200" b="1" cap="none" spc="0" dirty="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Прямоугольник 5"/>
          <p:cNvSpPr/>
          <p:nvPr/>
        </p:nvSpPr>
        <p:spPr>
          <a:xfrm>
            <a:off x="4283968" y="2969949"/>
            <a:ext cx="4602304"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kk-KZ" sz="2800" b="1" spc="50" dirty="0" smtClean="0">
                <a:ln w="11430"/>
                <a:solidFill>
                  <a:srgbClr val="0070C0"/>
                </a:solidFill>
                <a:effectLst>
                  <a:outerShdw blurRad="76200" dist="50800" dir="5400000" algn="tl" rotWithShape="0">
                    <a:srgbClr val="000000">
                      <a:alpha val="65000"/>
                    </a:srgbClr>
                  </a:outerShdw>
                </a:effectLst>
              </a:rPr>
              <a:t>Ұлы Отан Соғысының ардагері</a:t>
            </a:r>
            <a:endParaRPr lang="ru-RU" sz="2800" b="1" spc="50" dirty="0">
              <a:ln w="11430"/>
              <a:solidFill>
                <a:srgbClr val="0070C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65120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к\Desktop\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8578" b="46379"/>
          <a:stretch/>
        </p:blipFill>
        <p:spPr bwMode="auto">
          <a:xfrm rot="5400000">
            <a:off x="1087079" y="-142863"/>
            <a:ext cx="2524389" cy="36194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 name="Picture 2" descr="C:\Users\пк\Desktop\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005" b="43647"/>
          <a:stretch/>
        </p:blipFill>
        <p:spPr bwMode="auto">
          <a:xfrm rot="5400000">
            <a:off x="1171200" y="2857563"/>
            <a:ext cx="2356143" cy="3803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2" descr="C:\Users\пк\Desktop\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04" t="56353" r="12489" b="5456"/>
          <a:stretch/>
        </p:blipFill>
        <p:spPr bwMode="auto">
          <a:xfrm>
            <a:off x="4687406" y="1988840"/>
            <a:ext cx="3657620" cy="25778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 name="TextBox 5"/>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д.10</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7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к\Desktop\ВОВ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03" t="3366" r="990" b="61286"/>
          <a:stretch/>
        </p:blipFill>
        <p:spPr bwMode="auto">
          <a:xfrm rot="5400000">
            <a:off x="-1222942" y="1666506"/>
            <a:ext cx="6715248" cy="3578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C:\Users\пк\Desktop\ВОВ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74" t="5723" r="2136" b="57507"/>
          <a:stretch/>
        </p:blipFill>
        <p:spPr bwMode="auto">
          <a:xfrm rot="5240318">
            <a:off x="2947882" y="1508257"/>
            <a:ext cx="6561826" cy="3783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д.11</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223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к\Desktop\ВОВ.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33362" y="-1038224"/>
            <a:ext cx="6692901" cy="8769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6176" y="6309320"/>
            <a:ext cx="1794787" cy="369332"/>
          </a:xfrm>
          <a:prstGeom prst="rect">
            <a:avLst/>
          </a:prstGeom>
          <a:noFill/>
        </p:spPr>
        <p:txBody>
          <a:bodyPr wrap="none" rtlCol="0">
            <a:spAutoFit/>
          </a:bodyPr>
          <a:lstStyle/>
          <a:p>
            <a:r>
              <a:rPr lang="ru-RU" dirty="0" smtClean="0"/>
              <a:t>Ф</a:t>
            </a:r>
            <a:r>
              <a:rPr lang="kk-KZ" dirty="0" smtClean="0"/>
              <a:t>.342, оп.1, д.11</a:t>
            </a:r>
            <a:endParaRPr lang="ru-RU" dirty="0"/>
          </a:p>
        </p:txBody>
      </p:sp>
      <p:sp>
        <p:nvSpPr>
          <p:cNvPr id="5" name="TextBox 4"/>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д.11</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20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пк\Desktop\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122532" y="405119"/>
            <a:ext cx="3578439" cy="446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Прямоугольник 2"/>
          <p:cNvSpPr/>
          <p:nvPr/>
        </p:nvSpPr>
        <p:spPr>
          <a:xfrm>
            <a:off x="385617" y="108423"/>
            <a:ext cx="8509061" cy="646331"/>
          </a:xfrm>
          <a:prstGeom prst="rect">
            <a:avLst/>
          </a:prstGeom>
          <a:noFill/>
        </p:spPr>
        <p:txBody>
          <a:bodyPr wrap="none" lIns="91440" tIns="45720" rIns="91440" bIns="45720">
            <a:spAutoFit/>
          </a:bodyPr>
          <a:lstStyle/>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О.Сәбитовтың Черкас қаласында Ұлы Отан соғыс </a:t>
            </a:r>
            <a:r>
              <a:rPr lang="kk-K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ардагерлерімен</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Болған кездесу сәтінен фотосурет</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47" name="Picture 3" descr="C:\Users\пк\Desktop\0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15407" y="290867"/>
            <a:ext cx="3599298" cy="4527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д.12</a:t>
            </a:r>
            <a:endParaRPr lang="ru-RU" sz="1600" b="1" dirty="0">
              <a:solidFill>
                <a:schemeClr val="tx1"/>
              </a:solidFill>
              <a:latin typeface="Times New Roman" panose="02020603050405020304" pitchFamily="18" charset="0"/>
              <a:cs typeface="Times New Roman" panose="02020603050405020304" pitchFamily="18" charset="0"/>
            </a:endParaRPr>
          </a:p>
        </p:txBody>
      </p:sp>
      <p:sp>
        <p:nvSpPr>
          <p:cNvPr id="6" name="TextBox 3"/>
          <p:cNvSpPr txBox="1"/>
          <p:nvPr/>
        </p:nvSpPr>
        <p:spPr>
          <a:xfrm>
            <a:off x="5076056" y="4390573"/>
            <a:ext cx="3240360" cy="32316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kk-KZ" sz="1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О.Сәбитов </a:t>
            </a:r>
            <a:r>
              <a:rPr lang="kk-KZ" sz="1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сол жақтан </a:t>
            </a:r>
            <a:r>
              <a:rPr lang="kk-KZ" sz="1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алтыншы</a:t>
            </a:r>
            <a:endParaRPr lang="ru-RU" sz="15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034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к\Desktop\01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83"/>
          <a:stretch/>
        </p:blipFill>
        <p:spPr bwMode="auto">
          <a:xfrm>
            <a:off x="467544" y="671209"/>
            <a:ext cx="8322090" cy="5494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Прямоугольник 4"/>
          <p:cNvSpPr/>
          <p:nvPr/>
        </p:nvSpPr>
        <p:spPr>
          <a:xfrm>
            <a:off x="385617" y="108423"/>
            <a:ext cx="8509061" cy="646331"/>
          </a:xfrm>
          <a:prstGeom prst="rect">
            <a:avLst/>
          </a:prstGeom>
          <a:noFill/>
        </p:spPr>
        <p:txBody>
          <a:bodyPr wrap="none" lIns="91440" tIns="45720" rIns="91440" bIns="45720">
            <a:spAutoFit/>
          </a:bodyPr>
          <a:lstStyle/>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О.Сәбитовтың Черкас қаласында Ұлы Отан соғыс </a:t>
            </a:r>
            <a:r>
              <a:rPr lang="kk-K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ардагерлерімен</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Болған кездесу сәтінен фотосурет</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6665645" y="6453336"/>
            <a:ext cx="1794787" cy="369332"/>
          </a:xfrm>
          <a:prstGeom prst="rect">
            <a:avLst/>
          </a:prstGeom>
          <a:noFill/>
        </p:spPr>
        <p:txBody>
          <a:bodyPr wrap="none" rtlCol="0">
            <a:spAutoFit/>
          </a:bodyPr>
          <a:lstStyle/>
          <a:p>
            <a:r>
              <a:rPr lang="ru-RU" dirty="0" smtClean="0"/>
              <a:t>Ф</a:t>
            </a:r>
            <a:r>
              <a:rPr lang="kk-KZ" dirty="0" smtClean="0"/>
              <a:t>.342, оп.1, д.12</a:t>
            </a:r>
            <a:endParaRPr lang="ru-RU" dirty="0"/>
          </a:p>
        </p:txBody>
      </p:sp>
      <p:sp>
        <p:nvSpPr>
          <p:cNvPr id="7" name="TextBox 6"/>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д.12</a:t>
            </a:r>
            <a:endParaRPr lang="ru-RU" sz="1600" b="1" dirty="0">
              <a:solidFill>
                <a:schemeClr val="tx1"/>
              </a:solidFill>
              <a:latin typeface="Times New Roman" panose="02020603050405020304" pitchFamily="18" charset="0"/>
              <a:cs typeface="Times New Roman" panose="02020603050405020304" pitchFamily="18" charset="0"/>
            </a:endParaRPr>
          </a:p>
        </p:txBody>
      </p:sp>
      <p:sp>
        <p:nvSpPr>
          <p:cNvPr id="8" name="TextBox 3"/>
          <p:cNvSpPr txBox="1"/>
          <p:nvPr/>
        </p:nvSpPr>
        <p:spPr>
          <a:xfrm>
            <a:off x="467544" y="5380474"/>
            <a:ext cx="8322090" cy="7848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kk-KZ" sz="1500" b="1" i="1" dirty="0">
                <a:latin typeface="Times New Roman" panose="02020603050405020304" pitchFamily="18" charset="0"/>
                <a:cs typeface="Times New Roman" panose="02020603050405020304" pitchFamily="18" charset="0"/>
              </a:rPr>
              <a:t>Суреттің </a:t>
            </a:r>
            <a:r>
              <a:rPr lang="kk-KZ" sz="1500" b="1" i="1" dirty="0" smtClean="0">
                <a:latin typeface="Times New Roman" panose="02020603050405020304" pitchFamily="18" charset="0"/>
                <a:cs typeface="Times New Roman" panose="02020603050405020304" pitchFamily="18" charset="0"/>
              </a:rPr>
              <a:t>бетінде: </a:t>
            </a:r>
            <a:r>
              <a:rPr lang="kk-KZ" sz="15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35-летие Победы. Встреча ветеранов 38й зенитно-артериллийской дивизии г.Черкассы 1980 год. </a:t>
            </a:r>
            <a:r>
              <a:rPr lang="kk-KZ" sz="1500" i="1" dirty="0" smtClean="0">
                <a:latin typeface="Times New Roman" panose="02020603050405020304" pitchFamily="18" charset="0"/>
                <a:cs typeface="Times New Roman" panose="02020603050405020304" pitchFamily="18" charset="0"/>
              </a:rPr>
              <a:t>(мәтіннің </a:t>
            </a:r>
            <a:r>
              <a:rPr lang="kk-KZ" sz="1500" i="1" dirty="0">
                <a:latin typeface="Times New Roman" panose="02020603050405020304" pitchFamily="18" charset="0"/>
                <a:cs typeface="Times New Roman" panose="02020603050405020304" pitchFamily="18" charset="0"/>
              </a:rPr>
              <a:t>емлесі сақталған</a:t>
            </a:r>
            <a:r>
              <a:rPr lang="kk-KZ" sz="1500" i="1" dirty="0" smtClean="0">
                <a:latin typeface="Times New Roman" panose="02020603050405020304" pitchFamily="18" charset="0"/>
                <a:cs typeface="Times New Roman" panose="02020603050405020304" pitchFamily="18" charset="0"/>
              </a:rPr>
              <a:t>)</a:t>
            </a:r>
            <a:r>
              <a:rPr lang="kk-KZ" sz="1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r>
              <a:rPr lang="kk-KZ" sz="1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О.Сәбитов 1-ші қатарда сол </a:t>
            </a:r>
            <a:r>
              <a:rPr lang="kk-KZ" sz="1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жақтан </a:t>
            </a:r>
            <a:r>
              <a:rPr lang="kk-KZ" sz="15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алтыншы</a:t>
            </a:r>
            <a:endParaRPr lang="ru-RU" sz="15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65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пк\Desktop\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478425">
            <a:off x="-879972" y="398187"/>
            <a:ext cx="3922712" cy="54229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пк\Desktop\0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369904">
            <a:off x="4315736" y="1510776"/>
            <a:ext cx="3886200" cy="5194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48093" y="108423"/>
            <a:ext cx="7584127" cy="646331"/>
          </a:xfrm>
          <a:prstGeom prst="rect">
            <a:avLst/>
          </a:prstGeom>
          <a:noFill/>
        </p:spPr>
        <p:txBody>
          <a:bodyPr wrap="none" lIns="91440" tIns="45720" rIns="91440" bIns="45720">
            <a:spAutoFit/>
          </a:bodyPr>
          <a:lstStyle/>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О.Сәбитовтың Ұлы Отан соғысында көрсеткен ерлігі үшін </a:t>
            </a:r>
          </a:p>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Отан соғысының </a:t>
            </a:r>
            <a:r>
              <a:rPr lang="kk-KZ" b="1" i="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a:t>
            </a: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дәрежелі орденінің куәлігі</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д.13</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16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79492" y="108423"/>
            <a:ext cx="6521337" cy="369332"/>
          </a:xfrm>
          <a:prstGeom prst="rect">
            <a:avLst/>
          </a:prstGeom>
          <a:noFill/>
        </p:spPr>
        <p:txBody>
          <a:bodyPr wrap="none" lIns="91440" tIns="45720" rIns="91440" bIns="45720">
            <a:spAutoFit/>
          </a:bodyPr>
          <a:lstStyle/>
          <a:p>
            <a:pPr algn="ctr"/>
            <a:r>
              <a:rPr lang="kk-KZ" b="1" cap="all" dirty="0" smtClean="0">
                <a:ln w="9000" cmpd="sng">
                  <a:solidFill>
                    <a:srgbClr val="00B050"/>
                  </a:solidFill>
                  <a:prstDash val="solid"/>
                </a:ln>
                <a:solidFill>
                  <a:srgbClr val="FFFF00"/>
                </a:solidFill>
                <a:effectLst>
                  <a:reflection blurRad="12700" stA="28000" endPos="45000" dist="1000" dir="5400000" sy="-100000" algn="bl" rotWithShape="0"/>
                </a:effectLst>
              </a:rPr>
              <a:t>О.Сәбитовқа полк командирі В.М.Опаховтың хаты</a:t>
            </a:r>
            <a:endParaRPr lang="ru-RU" b="1" cap="all" dirty="0">
              <a:ln w="9000" cmpd="sng">
                <a:solidFill>
                  <a:srgbClr val="00B050"/>
                </a:solidFill>
                <a:prstDash val="solid"/>
              </a:ln>
              <a:solidFill>
                <a:srgbClr val="FFFF00"/>
              </a:solidFill>
              <a:effectLst>
                <a:reflection blurRad="12700" stA="28000" endPos="45000" dist="1000" dir="5400000" sy="-100000" algn="bl" rotWithShape="0"/>
              </a:effectLst>
            </a:endParaRPr>
          </a:p>
        </p:txBody>
      </p:sp>
      <p:pic>
        <p:nvPicPr>
          <p:cNvPr id="8194" name="Picture 2" descr="C:\Users\пк\Desktop\0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30" t="6309" r="7144"/>
          <a:stretch/>
        </p:blipFill>
        <p:spPr bwMode="auto">
          <a:xfrm rot="5220346">
            <a:off x="1719824" y="-126080"/>
            <a:ext cx="5316895" cy="7778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д.17</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121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пк\Desktop\018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8" t="3444" b="1861"/>
          <a:stretch/>
        </p:blipFill>
        <p:spPr bwMode="auto">
          <a:xfrm rot="10800000">
            <a:off x="4393984" y="812652"/>
            <a:ext cx="4259492" cy="5784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C:\Users\пк\Desktop\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61" y="737735"/>
            <a:ext cx="3778415" cy="5859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85166" y="6444044"/>
            <a:ext cx="2031325" cy="369332"/>
          </a:xfrm>
          <a:prstGeom prst="rect">
            <a:avLst/>
          </a:prstGeom>
          <a:noFill/>
        </p:spPr>
        <p:txBody>
          <a:bodyPr wrap="none" rtlCol="0">
            <a:spAutoFit/>
          </a:bodyPr>
          <a:lstStyle/>
          <a:p>
            <a:r>
              <a:rPr lang="ru-RU" dirty="0" smtClean="0"/>
              <a:t>Ф</a:t>
            </a:r>
            <a:r>
              <a:rPr lang="kk-KZ" dirty="0" smtClean="0"/>
              <a:t>.342, оп.1, д.19</a:t>
            </a:r>
            <a:endParaRPr lang="ru-RU" dirty="0"/>
          </a:p>
        </p:txBody>
      </p:sp>
      <p:sp>
        <p:nvSpPr>
          <p:cNvPr id="3" name="Прямоугольник 2"/>
          <p:cNvSpPr/>
          <p:nvPr/>
        </p:nvSpPr>
        <p:spPr>
          <a:xfrm>
            <a:off x="578011" y="108423"/>
            <a:ext cx="8124340" cy="646331"/>
          </a:xfrm>
          <a:prstGeom prst="rect">
            <a:avLst/>
          </a:prstGeom>
          <a:noFill/>
        </p:spPr>
        <p:txBody>
          <a:bodyPr wrap="none" lIns="91440" tIns="45720" rIns="91440" bIns="45720">
            <a:spAutoFit/>
          </a:bodyPr>
          <a:lstStyle/>
          <a:p>
            <a:pPr algn="ctr"/>
            <a:r>
              <a:rPr lang="kk-KZ" b="1" cap="all" dirty="0" smtClean="0">
                <a:ln w="9000" cmpd="sng">
                  <a:solidFill>
                    <a:srgbClr val="00B050"/>
                  </a:solidFill>
                  <a:prstDash val="solid"/>
                </a:ln>
                <a:solidFill>
                  <a:srgbClr val="FFFF00"/>
                </a:solidFill>
                <a:effectLst>
                  <a:reflection blurRad="12700" stA="28000" endPos="45000" dist="1000" dir="5400000" sy="-100000" algn="bl" rotWithShape="0"/>
                </a:effectLst>
              </a:rPr>
              <a:t>Ұлы отан соғысының 50 жылдық мерекесімен </a:t>
            </a:r>
          </a:p>
          <a:p>
            <a:pPr algn="ctr"/>
            <a:r>
              <a:rPr lang="kk-KZ" b="1" cap="all" dirty="0" smtClean="0">
                <a:ln w="9000" cmpd="sng">
                  <a:solidFill>
                    <a:srgbClr val="00B050"/>
                  </a:solidFill>
                  <a:prstDash val="solid"/>
                </a:ln>
                <a:solidFill>
                  <a:srgbClr val="FFFF00"/>
                </a:solidFill>
                <a:effectLst>
                  <a:reflection blurRad="12700" stA="28000" endPos="45000" dist="1000" dir="5400000" sy="-100000" algn="bl" rotWithShape="0"/>
                </a:effectLst>
              </a:rPr>
              <a:t>ҚР Президенті Н.А.НАзарбаевтың О.Сәбитовті құттықтау хаты</a:t>
            </a:r>
            <a:endParaRPr lang="ru-RU" b="1" cap="all" dirty="0">
              <a:ln w="9000" cmpd="sng">
                <a:solidFill>
                  <a:srgbClr val="00B050"/>
                </a:solidFill>
                <a:prstDash val="solid"/>
              </a:ln>
              <a:solidFill>
                <a:srgbClr val="FFFF00"/>
              </a:solidFill>
              <a:effectLst>
                <a:reflection blurRad="12700" stA="28000" endPos="45000" dist="1000" dir="5400000" sy="-100000" algn="bl" rotWithShape="0"/>
              </a:effectLst>
            </a:endParaRPr>
          </a:p>
        </p:txBody>
      </p:sp>
      <p:sp>
        <p:nvSpPr>
          <p:cNvPr id="6" name="TextBox 5"/>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д.19</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015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C:\Users\пк\Desktop\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68945" y="-1205456"/>
            <a:ext cx="6857999" cy="9268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85166" y="6444044"/>
            <a:ext cx="2031325" cy="369332"/>
          </a:xfrm>
          <a:prstGeom prst="rect">
            <a:avLst/>
          </a:prstGeom>
          <a:noFill/>
        </p:spPr>
        <p:txBody>
          <a:bodyPr wrap="none" rtlCol="0">
            <a:spAutoFit/>
          </a:bodyPr>
          <a:lstStyle/>
          <a:p>
            <a:r>
              <a:rPr lang="ru-RU" dirty="0" smtClean="0"/>
              <a:t>Ф</a:t>
            </a:r>
            <a:r>
              <a:rPr lang="kk-KZ" dirty="0" smtClean="0"/>
              <a:t>.342, оп.1, д.21</a:t>
            </a:r>
            <a:endParaRPr lang="ru-RU" dirty="0"/>
          </a:p>
        </p:txBody>
      </p:sp>
      <p:sp>
        <p:nvSpPr>
          <p:cNvPr id="3" name="Прямоугольник 2"/>
          <p:cNvSpPr/>
          <p:nvPr/>
        </p:nvSpPr>
        <p:spPr>
          <a:xfrm>
            <a:off x="590848" y="108423"/>
            <a:ext cx="8098691" cy="369332"/>
          </a:xfrm>
          <a:prstGeom prst="rect">
            <a:avLst/>
          </a:prstGeom>
          <a:noFill/>
        </p:spPr>
        <p:txBody>
          <a:bodyPr wrap="none" lIns="91440" tIns="45720" rIns="91440" bIns="45720">
            <a:spAutoFit/>
          </a:bodyPr>
          <a:lstStyle/>
          <a:p>
            <a:pPr algn="ctr"/>
            <a:r>
              <a:rPr lang="kk-KZ"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О.Сәбитовтың Кеңес Одағының Маршалы Г.К.Жуков медалінің куәлігі</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244" name="Picture 4" descr="C:\Users\пк\Desktop\0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77004" y="-216710"/>
            <a:ext cx="3914138" cy="5341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д.21</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6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пк\Desktop\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30296" y="-66000"/>
            <a:ext cx="5754089" cy="78475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6516216" y="6380876"/>
            <a:ext cx="1794787" cy="369332"/>
          </a:xfrm>
          <a:prstGeom prst="rect">
            <a:avLst/>
          </a:prstGeom>
          <a:noFill/>
        </p:spPr>
        <p:txBody>
          <a:bodyPr wrap="none" rtlCol="0">
            <a:spAutoFit/>
          </a:bodyPr>
          <a:lstStyle/>
          <a:p>
            <a:r>
              <a:rPr lang="ru-RU" dirty="0" smtClean="0"/>
              <a:t>Ф</a:t>
            </a:r>
            <a:r>
              <a:rPr lang="kk-KZ" dirty="0" smtClean="0"/>
              <a:t>.342, оп.1, д.25</a:t>
            </a:r>
            <a:endParaRPr lang="ru-RU" dirty="0"/>
          </a:p>
        </p:txBody>
      </p:sp>
      <p:sp>
        <p:nvSpPr>
          <p:cNvPr id="3" name="Прямоугольник 2"/>
          <p:cNvSpPr/>
          <p:nvPr/>
        </p:nvSpPr>
        <p:spPr>
          <a:xfrm>
            <a:off x="170815" y="108423"/>
            <a:ext cx="8938665" cy="1200329"/>
          </a:xfrm>
          <a:prstGeom prst="rect">
            <a:avLst/>
          </a:prstGeom>
          <a:noFill/>
        </p:spPr>
        <p:txBody>
          <a:bodyPr wrap="none" lIns="91440" tIns="45720" rIns="91440" bIns="45720">
            <a:spAutoFit/>
          </a:bodyPr>
          <a:lstStyle/>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О.Сәбитовтың </a:t>
            </a:r>
            <a:r>
              <a:rPr lang="kk-KZ"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соғыс ардагерлерімен</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Ұлы Отан Соғысының 60 жылдық мерекесіне арналған Астана </a:t>
            </a:r>
          </a:p>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Қаласында өткен мерекелік шеруде ҚР Президенті  н.А.Назарбаевпен </a:t>
            </a:r>
          </a:p>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Түскен Фотосурет</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a:t>
            </a:r>
            <a:r>
              <a:rPr lang="kk-KZ" sz="1600" b="1" smtClean="0">
                <a:solidFill>
                  <a:schemeClr val="tx1"/>
                </a:solidFill>
                <a:latin typeface="Times New Roman" panose="02020603050405020304" pitchFamily="18" charset="0"/>
                <a:cs typeface="Times New Roman" panose="02020603050405020304" pitchFamily="18" charset="0"/>
              </a:rPr>
              <a:t>, д.25</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7431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8520" y="188640"/>
            <a:ext cx="9036496" cy="6048672"/>
          </a:xfrm>
        </p:spPr>
        <p:txBody>
          <a:bodyPr>
            <a:noAutofit/>
          </a:bodyPr>
          <a:lstStyle/>
          <a:p>
            <a:pPr algn="just"/>
            <a:r>
              <a:rPr lang="ru-RU" sz="1400" dirty="0" err="1">
                <a:latin typeface="Times New Roman" panose="02020603050405020304" pitchFamily="18" charset="0"/>
                <a:cs typeface="Times New Roman" panose="02020603050405020304" pitchFamily="18" charset="0"/>
              </a:rPr>
              <a:t>Оразбек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Сәбитов</a:t>
            </a:r>
            <a:r>
              <a:rPr lang="ru-RU" sz="1400" dirty="0">
                <a:latin typeface="Times New Roman" panose="02020603050405020304" pitchFamily="18" charset="0"/>
                <a:cs typeface="Times New Roman" panose="02020603050405020304" pitchFamily="18" charset="0"/>
              </a:rPr>
              <a:t> 13 </a:t>
            </a:r>
            <a:r>
              <a:rPr lang="ru-RU" sz="1400" dirty="0" err="1">
                <a:latin typeface="Times New Roman" panose="02020603050405020304" pitchFamily="18" charset="0"/>
                <a:cs typeface="Times New Roman" panose="02020603050405020304" pitchFamily="18" charset="0"/>
              </a:rPr>
              <a:t>наурыз</a:t>
            </a:r>
            <a:r>
              <a:rPr lang="ru-RU" sz="1400" dirty="0">
                <a:latin typeface="Times New Roman" panose="02020603050405020304" pitchFamily="18" charset="0"/>
                <a:cs typeface="Times New Roman" panose="02020603050405020304" pitchFamily="18" charset="0"/>
              </a:rPr>
              <a:t> 1925 </a:t>
            </a:r>
            <a:r>
              <a:rPr lang="ru-RU" sz="1400" dirty="0" err="1">
                <a:latin typeface="Times New Roman" panose="02020603050405020304" pitchFamily="18" charset="0"/>
                <a:cs typeface="Times New Roman" panose="02020603050405020304" pitchFamily="18" charset="0"/>
              </a:rPr>
              <a:t>жылы</a:t>
            </a:r>
            <a:r>
              <a:rPr lang="ru-RU" sz="1400" dirty="0">
                <a:latin typeface="Times New Roman" panose="02020603050405020304" pitchFamily="18" charset="0"/>
                <a:cs typeface="Times New Roman" panose="02020603050405020304" pitchFamily="18" charset="0"/>
              </a:rPr>
              <a:t> Семей </a:t>
            </a:r>
            <a:r>
              <a:rPr lang="ru-RU" sz="1400" dirty="0" err="1">
                <a:latin typeface="Times New Roman" panose="02020603050405020304" pitchFamily="18" charset="0"/>
                <a:cs typeface="Times New Roman" panose="02020603050405020304" pitchFamily="18" charset="0"/>
              </a:rPr>
              <a:t>облысы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Сергиополь</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ауылында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туған</a:t>
            </a:r>
            <a:r>
              <a:rPr lang="ru-RU" sz="1400" dirty="0">
                <a:latin typeface="Times New Roman" panose="02020603050405020304" pitchFamily="18" charset="0"/>
                <a:cs typeface="Times New Roman" panose="02020603050405020304" pitchFamily="18" charset="0"/>
              </a:rPr>
              <a:t>. </a:t>
            </a:r>
            <a:r>
              <a:rPr lang="kk-KZ" sz="1400" dirty="0">
                <a:latin typeface="Times New Roman" panose="02020603050405020304" pitchFamily="18" charset="0"/>
                <a:cs typeface="Times New Roman" panose="02020603050405020304" pitchFamily="18" charset="0"/>
              </a:rPr>
              <a:t>Сергиополь ауылында 7 класс білім алған.</a:t>
            </a:r>
            <a:endParaRPr lang="ru-RU" sz="1400" dirty="0">
              <a:latin typeface="Times New Roman" panose="02020603050405020304" pitchFamily="18" charset="0"/>
              <a:cs typeface="Times New Roman" panose="02020603050405020304" pitchFamily="18" charset="0"/>
            </a:endParaRPr>
          </a:p>
          <a:p>
            <a:pPr algn="just"/>
            <a:r>
              <a:rPr lang="kk-KZ" sz="1400" dirty="0">
                <a:latin typeface="Times New Roman" panose="02020603050405020304" pitchFamily="18" charset="0"/>
                <a:cs typeface="Times New Roman" panose="02020603050405020304" pitchFamily="18" charset="0"/>
              </a:rPr>
              <a:t>Оразбек Сәбитов 1941  жылы Ұлы Отан соғысы басталғанда 15 жаста еді. 18 жасқа толар толмастан Қызыл әскер қатарына алынды. Ол Чита қаласында әскери дайындықтан өтіп, 1943 жылы май айында Пенза қаласындағы 1401  полкінің  38 девизиясының бірінші батарея басшысы болып қабылданған. Сабитов Оразбек Киев, Черкасс, Бухарест, Будапешт, Прага қалаларын азат етуге қатысты. Суммы қаласы үшін Днепр өзенінен өту кезінде немістерге қарсы Артиллерия ағын реттеп отыруда Киев, Черкасс азат ету кезінде ерлігімен көзге түскен. Осы щайқастан кейін 38 Серкасс атындағы Қызыл Тулы 2 дәрежелі Кутузов орденді зенит-артиллерия дивизиясына аталынды. Осы дивизияның құрамында Румынияның Бухарест қаласын, Венгрияның Будапешт қаласын, Чехославакияның Прага қаласын азат етуге қатысты. Жеңіс күнін Прага қаласында қарсы алды.</a:t>
            </a:r>
            <a:endParaRPr lang="ru-RU" sz="1400" dirty="0">
              <a:latin typeface="Times New Roman" panose="02020603050405020304" pitchFamily="18" charset="0"/>
              <a:cs typeface="Times New Roman" panose="02020603050405020304" pitchFamily="18" charset="0"/>
            </a:endParaRPr>
          </a:p>
          <a:p>
            <a:pPr algn="just"/>
            <a:r>
              <a:rPr lang="kk-KZ" sz="1400" dirty="0">
                <a:latin typeface="Times New Roman" panose="02020603050405020304" pitchFamily="18" charset="0"/>
                <a:cs typeface="Times New Roman" panose="02020603050405020304" pitchFamily="18" charset="0"/>
              </a:rPr>
              <a:t>Алғашқы «Қызыл Жұлдыз» орденімен(1947 ж) Днепрді өту кезіндегі ерлігі үшін, Ұлы Отан соғысында көрсеткен ерлігі үшін, Отан соғысының I дәрежелі ордені (1985 ж) Будапешт қаласын азат ету медалі (1945 ж), 1941-1945 жылдардағы Германияны жеңгені үшін (1985 ж) Кеңес Одағының маршалы Г.К.Жуков атындағы медалімен (1995 ж) марапатталған.</a:t>
            </a:r>
            <a:endParaRPr lang="ru-RU" sz="1400" dirty="0">
              <a:latin typeface="Times New Roman" panose="02020603050405020304" pitchFamily="18" charset="0"/>
              <a:cs typeface="Times New Roman" panose="02020603050405020304" pitchFamily="18" charset="0"/>
            </a:endParaRPr>
          </a:p>
          <a:p>
            <a:pPr algn="just"/>
            <a:r>
              <a:rPr lang="kk-KZ" sz="1400" dirty="0" smtClean="0">
                <a:latin typeface="Times New Roman" panose="02020603050405020304" pitchFamily="18" charset="0"/>
                <a:cs typeface="Times New Roman" panose="02020603050405020304" pitchFamily="18" charset="0"/>
              </a:rPr>
              <a:t>1948 </a:t>
            </a:r>
            <a:r>
              <a:rPr lang="kk-KZ" sz="1400" dirty="0">
                <a:latin typeface="Times New Roman" panose="02020603050405020304" pitchFamily="18" charset="0"/>
                <a:cs typeface="Times New Roman" panose="02020603050405020304" pitchFamily="18" charset="0"/>
              </a:rPr>
              <a:t>жылы 29 ақпанда ССР Министрлер Кеңесінің шешімі бойынша әскер қатарынан бостылып елге қайтқан.</a:t>
            </a:r>
            <a:endParaRPr lang="ru-RU" sz="1400" dirty="0">
              <a:latin typeface="Times New Roman" panose="02020603050405020304" pitchFamily="18" charset="0"/>
              <a:cs typeface="Times New Roman" panose="02020603050405020304" pitchFamily="18" charset="0"/>
            </a:endParaRPr>
          </a:p>
          <a:p>
            <a:pPr algn="just"/>
            <a:r>
              <a:rPr lang="kk-KZ" sz="1400" dirty="0" smtClean="0">
                <a:latin typeface="Times New Roman" panose="02020603050405020304" pitchFamily="18" charset="0"/>
                <a:cs typeface="Times New Roman" panose="02020603050405020304" pitchFamily="18" charset="0"/>
              </a:rPr>
              <a:t>Еңбек </a:t>
            </a:r>
            <a:r>
              <a:rPr lang="kk-KZ" sz="1400" dirty="0">
                <a:latin typeface="Times New Roman" panose="02020603050405020304" pitchFamily="18" charset="0"/>
                <a:cs typeface="Times New Roman" panose="02020603050405020304" pitchFamily="18" charset="0"/>
              </a:rPr>
              <a:t>жолын 1949 жылыдан 1961 жылдар аралығына дейін  темір жол Әскериленген өрт күзетінде, темір жол мекемелерінде, Авторемзаводта, Шаруашылық мекмесінде, т.б. көптеген мекемелерде жұмыс істеген. </a:t>
            </a:r>
            <a:r>
              <a:rPr lang="ru-RU" sz="1400" dirty="0">
                <a:latin typeface="Times New Roman" panose="02020603050405020304" pitchFamily="18" charset="0"/>
                <a:cs typeface="Times New Roman" panose="02020603050405020304" pitchFamily="18" charset="0"/>
              </a:rPr>
              <a:t>1984 </a:t>
            </a:r>
            <a:r>
              <a:rPr lang="ru-RU" sz="1400" dirty="0" err="1">
                <a:latin typeface="Times New Roman" panose="02020603050405020304" pitchFamily="18" charset="0"/>
                <a:cs typeface="Times New Roman" panose="02020603050405020304" pitchFamily="18" charset="0"/>
              </a:rPr>
              <a:t>жылы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зейнетке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шыққан</a:t>
            </a:r>
            <a:r>
              <a:rPr lang="ru-RU" sz="1400" dirty="0">
                <a:latin typeface="Times New Roman" panose="02020603050405020304" pitchFamily="18" charset="0"/>
                <a:cs typeface="Times New Roman" panose="02020603050405020304" pitchFamily="18" charset="0"/>
              </a:rPr>
              <a:t>.     </a:t>
            </a:r>
          </a:p>
          <a:p>
            <a:pPr algn="just"/>
            <a:r>
              <a:rPr lang="kk-KZ" sz="1400" dirty="0">
                <a:latin typeface="Times New Roman" panose="02020603050405020304" pitchFamily="18" charset="0"/>
                <a:cs typeface="Times New Roman" panose="02020603050405020304" pitchFamily="18" charset="0"/>
              </a:rPr>
              <a:t>Оразбек Сәбитов 1985-2005 жылдары 20 жыл бойы аудандық ардагер кеңесінің мүшесі болған. Жастармени жауынгерлер арасында Отан сүйгіштікке тәрбие беретін топты басқарды.</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15 </a:t>
            </a:r>
            <a:r>
              <a:rPr lang="ru-RU" sz="1400" dirty="0" err="1">
                <a:latin typeface="Times New Roman" panose="02020603050405020304" pitchFamily="18" charset="0"/>
                <a:cs typeface="Times New Roman" panose="02020603050405020304" pitchFamily="18" charset="0"/>
              </a:rPr>
              <a:t>наурыз</a:t>
            </a:r>
            <a:r>
              <a:rPr lang="ru-RU" sz="1400" dirty="0">
                <a:latin typeface="Times New Roman" panose="02020603050405020304" pitchFamily="18" charset="0"/>
                <a:cs typeface="Times New Roman" panose="02020603050405020304" pitchFamily="18" charset="0"/>
              </a:rPr>
              <a:t> 2005 </a:t>
            </a:r>
            <a:r>
              <a:rPr lang="ru-RU" sz="1400" dirty="0" err="1">
                <a:latin typeface="Times New Roman" panose="02020603050405020304" pitchFamily="18" charset="0"/>
                <a:cs typeface="Times New Roman" panose="02020603050405020304" pitchFamily="18" charset="0"/>
              </a:rPr>
              <a:t>жылы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Аудан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маслихат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депуттатарының</a:t>
            </a:r>
            <a:r>
              <a:rPr lang="ru-RU" sz="1400" dirty="0">
                <a:latin typeface="Times New Roman" panose="02020603050405020304" pitchFamily="18" charset="0"/>
                <a:cs typeface="Times New Roman" panose="02020603050405020304" pitchFamily="18" charset="0"/>
              </a:rPr>
              <a:t> ХХІV </a:t>
            </a:r>
            <a:r>
              <a:rPr lang="ru-RU" sz="1400" dirty="0" err="1">
                <a:latin typeface="Times New Roman" panose="02020603050405020304" pitchFamily="18" charset="0"/>
                <a:cs typeface="Times New Roman" panose="02020603050405020304" pitchFamily="18" charset="0"/>
              </a:rPr>
              <a:t>сессиясының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шешімімен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Аягөз</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ауданының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Құрметті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азаматы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атағы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берілген</a:t>
            </a:r>
            <a:r>
              <a:rPr lang="ru-RU" sz="1400" dirty="0">
                <a:latin typeface="Times New Roman" panose="02020603050405020304" pitchFamily="18" charset="0"/>
                <a:cs typeface="Times New Roman" panose="02020603050405020304" pitchFamily="18" charset="0"/>
              </a:rPr>
              <a:t>.</a:t>
            </a:r>
          </a:p>
          <a:p>
            <a:pPr algn="just"/>
            <a:r>
              <a:rPr lang="ru-RU" sz="1400" dirty="0" err="1" smtClean="0">
                <a:latin typeface="Times New Roman" panose="02020603050405020304" pitchFamily="18" charset="0"/>
                <a:cs typeface="Times New Roman" panose="02020603050405020304" pitchFamily="18" charset="0"/>
              </a:rPr>
              <a:t>Оразбек</a:t>
            </a:r>
            <a:r>
              <a:rPr lang="ru-RU" sz="1400" dirty="0" smtClean="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Сәбитов</a:t>
            </a:r>
            <a:r>
              <a:rPr lang="ru-RU" sz="1400" dirty="0">
                <a:latin typeface="Times New Roman" panose="02020603050405020304" pitchFamily="18" charset="0"/>
                <a:cs typeface="Times New Roman" panose="02020603050405020304" pitchFamily="18" charset="0"/>
              </a:rPr>
              <a:t> 2005 </a:t>
            </a:r>
            <a:r>
              <a:rPr lang="ru-RU" sz="1400" dirty="0" err="1">
                <a:latin typeface="Times New Roman" panose="02020603050405020304" pitchFamily="18" charset="0"/>
                <a:cs typeface="Times New Roman" panose="02020603050405020304" pitchFamily="18" charset="0"/>
              </a:rPr>
              <a:t>жылы</a:t>
            </a:r>
            <a:r>
              <a:rPr lang="ru-RU" sz="1400" dirty="0">
                <a:latin typeface="Times New Roman" panose="02020603050405020304" pitchFamily="18" charset="0"/>
                <a:cs typeface="Times New Roman" panose="02020603050405020304" pitchFamily="18" charset="0"/>
              </a:rPr>
              <a:t> 9 </a:t>
            </a:r>
            <a:r>
              <a:rPr lang="ru-RU" sz="1400" dirty="0" err="1">
                <a:latin typeface="Times New Roman" panose="02020603050405020304" pitchFamily="18" charset="0"/>
                <a:cs typeface="Times New Roman" panose="02020603050405020304" pitchFamily="18" charset="0"/>
              </a:rPr>
              <a:t>мамыр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күні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Ұлы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Отан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соғысының</a:t>
            </a:r>
            <a:r>
              <a:rPr lang="ru-RU" sz="1400" dirty="0">
                <a:latin typeface="Times New Roman" panose="02020603050405020304" pitchFamily="18" charset="0"/>
                <a:cs typeface="Times New Roman" panose="02020603050405020304" pitchFamily="18" charset="0"/>
              </a:rPr>
              <a:t> 60 </a:t>
            </a:r>
            <a:r>
              <a:rPr lang="ru-RU" sz="1400" dirty="0" err="1">
                <a:latin typeface="Times New Roman" panose="02020603050405020304" pitchFamily="18" charset="0"/>
                <a:cs typeface="Times New Roman" panose="02020603050405020304" pitchFamily="18" charset="0"/>
              </a:rPr>
              <a:t>жылдық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мерекесіне</a:t>
            </a:r>
            <a:r>
              <a:rPr lang="ru-RU" sz="1400" dirty="0">
                <a:latin typeface="Times New Roman" panose="02020603050405020304" pitchFamily="18" charset="0"/>
                <a:cs typeface="Times New Roman" panose="02020603050405020304" pitchFamily="18" charset="0"/>
              </a:rPr>
              <a:t> Астана </a:t>
            </a:r>
            <a:r>
              <a:rPr lang="ru-RU" sz="1400" dirty="0" err="1">
                <a:latin typeface="Times New Roman" panose="02020603050405020304" pitchFamily="18" charset="0"/>
                <a:cs typeface="Times New Roman" panose="02020603050405020304" pitchFamily="18" charset="0"/>
              </a:rPr>
              <a:t>қаласының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мерекелік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шеруіне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қатысқан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Оразбек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Сәбитов</a:t>
            </a:r>
            <a:r>
              <a:rPr lang="ru-RU" sz="1400" dirty="0">
                <a:latin typeface="Times New Roman" panose="02020603050405020304" pitchFamily="18" charset="0"/>
                <a:cs typeface="Times New Roman" panose="02020603050405020304" pitchFamily="18" charset="0"/>
              </a:rPr>
              <a:t> 2006 </a:t>
            </a:r>
            <a:r>
              <a:rPr lang="ru-RU" sz="1400" dirty="0" err="1">
                <a:latin typeface="Times New Roman" panose="02020603050405020304" pitchFamily="18" charset="0"/>
                <a:cs typeface="Times New Roman" panose="02020603050405020304" pitchFamily="18" charset="0"/>
              </a:rPr>
              <a:t>жылы</a:t>
            </a:r>
            <a:r>
              <a:rPr lang="ru-RU" sz="1400" dirty="0">
                <a:latin typeface="Times New Roman" panose="02020603050405020304" pitchFamily="18" charset="0"/>
                <a:cs typeface="Times New Roman" panose="02020603050405020304" pitchFamily="18" charset="0"/>
              </a:rPr>
              <a:t> 10 </a:t>
            </a:r>
            <a:r>
              <a:rPr lang="ru-RU" sz="1400" dirty="0" err="1">
                <a:latin typeface="Times New Roman" panose="02020603050405020304" pitchFamily="18" charset="0"/>
                <a:cs typeface="Times New Roman" panose="02020603050405020304" pitchFamily="18" charset="0"/>
              </a:rPr>
              <a:t>сәуір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айында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қайтыс</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болған</a:t>
            </a:r>
            <a:r>
              <a:rPr lang="ru-RU" sz="1400" dirty="0">
                <a:latin typeface="Times New Roman" panose="02020603050405020304" pitchFamily="18" charset="0"/>
                <a:cs typeface="Times New Roman" panose="02020603050405020304" pitchFamily="18" charset="0"/>
              </a:rPr>
              <a:t>.</a:t>
            </a:r>
          </a:p>
          <a:p>
            <a:pPr algn="just"/>
            <a:r>
              <a:rPr lang="ru-RU" sz="1400" b="1" dirty="0">
                <a:latin typeface="Times New Roman" panose="02020603050405020304" pitchFamily="18" charset="0"/>
                <a:cs typeface="Times New Roman" panose="02020603050405020304" pitchFamily="18" charset="0"/>
              </a:rPr>
              <a:t/>
            </a:r>
            <a:br>
              <a:rPr lang="ru-RU" sz="1400" b="1" dirty="0">
                <a:latin typeface="Times New Roman" panose="02020603050405020304" pitchFamily="18" charset="0"/>
                <a:cs typeface="Times New Roman" panose="02020603050405020304" pitchFamily="18" charset="0"/>
              </a:rPr>
            </a:br>
            <a:r>
              <a:rPr lang="ru-RU" sz="1400" b="1"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38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пк\Desktop\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84"/>
          <a:stretch/>
        </p:blipFill>
        <p:spPr bwMode="auto">
          <a:xfrm rot="5400000">
            <a:off x="1610843" y="-563976"/>
            <a:ext cx="5921455" cy="8352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д.1</a:t>
            </a:r>
            <a:endParaRPr lang="ru-RU" sz="1600" b="1"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32661" y="108423"/>
            <a:ext cx="8214942" cy="646331"/>
          </a:xfrm>
          <a:prstGeom prst="rect">
            <a:avLst/>
          </a:prstGeom>
          <a:noFill/>
        </p:spPr>
        <p:txBody>
          <a:bodyPr wrap="none" lIns="91440" tIns="45720" rIns="91440" bIns="45720">
            <a:spAutoFit/>
          </a:bodyPr>
          <a:lstStyle/>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Ұлы Отан Соғысы кезінде  2-ші дәрежелі Кутузов ордені Қызыл тулы,</a:t>
            </a:r>
          </a:p>
          <a:p>
            <a:pPr algn="ctr"/>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38-ші Черкасс Зенит-артиллерия девизиясының соғыс майдан картасы</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594537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пк\Desktop\1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4000"/>
                    </a14:imgEffect>
                    <a14:imgEffect>
                      <a14:brightnessContrast bright="20000" contrast="40000"/>
                    </a14:imgEffect>
                  </a14:imgLayer>
                </a14:imgProps>
              </a:ext>
              <a:ext uri="{28A0092B-C50C-407E-A947-70E740481C1C}">
                <a14:useLocalDpi xmlns:a14="http://schemas.microsoft.com/office/drawing/2010/main" val="0"/>
              </a:ext>
            </a:extLst>
          </a:blip>
          <a:srcRect l="34211" r="15003" b="44598"/>
          <a:stretch/>
        </p:blipFill>
        <p:spPr bwMode="auto">
          <a:xfrm rot="5400000">
            <a:off x="793935" y="-2199046"/>
            <a:ext cx="7246602" cy="10869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C:\Users\пк\Desktop\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86" r="16893" b="45973"/>
          <a:stretch/>
        </p:blipFill>
        <p:spPr bwMode="auto">
          <a:xfrm rot="4727030">
            <a:off x="770395" y="-459007"/>
            <a:ext cx="3747949" cy="5457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д.2</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пк\Desktop\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3822" r="15806" b="47233"/>
          <a:stretch/>
        </p:blipFill>
        <p:spPr bwMode="auto">
          <a:xfrm rot="5219318">
            <a:off x="590576" y="-1848568"/>
            <a:ext cx="7039905" cy="101399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C:\Users\пк\Desktop\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29" t="390" r="15340" b="46064"/>
          <a:stretch/>
        </p:blipFill>
        <p:spPr bwMode="auto">
          <a:xfrm rot="4745426">
            <a:off x="392306" y="-369483"/>
            <a:ext cx="3706009" cy="5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д.3</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760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пк\Desktop\6 (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2710" r="10985" b="33564"/>
          <a:stretch/>
        </p:blipFill>
        <p:spPr bwMode="auto">
          <a:xfrm rot="5400000">
            <a:off x="1405429" y="-1284931"/>
            <a:ext cx="6933010" cy="95516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пк\Desktop\6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77" t="1500" r="8537" b="32571"/>
          <a:stretch/>
        </p:blipFill>
        <p:spPr bwMode="auto">
          <a:xfrm rot="4736476">
            <a:off x="1184016" y="621114"/>
            <a:ext cx="4089747" cy="5661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д.6</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7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пк\Desktop\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02" t="8339" r="18373" b="59267"/>
          <a:stretch/>
        </p:blipFill>
        <p:spPr bwMode="auto">
          <a:xfrm rot="5400000">
            <a:off x="-298594" y="805226"/>
            <a:ext cx="4193000" cy="30755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пк\Desktop\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37" r="14186" b="39467"/>
          <a:stretch/>
        </p:blipFill>
        <p:spPr bwMode="auto">
          <a:xfrm rot="5400000">
            <a:off x="3287608" y="756661"/>
            <a:ext cx="4578876" cy="61791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д.7</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к\Desktop\12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6189" r="15109" b="50000"/>
          <a:stretch/>
        </p:blipFill>
        <p:spPr bwMode="auto">
          <a:xfrm rot="5188623">
            <a:off x="1208738" y="-1389266"/>
            <a:ext cx="6750210" cy="95287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пк\Desktop\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189" t="1523" r="15422" b="48299"/>
          <a:stretch/>
        </p:blipFill>
        <p:spPr bwMode="auto">
          <a:xfrm rot="4800070">
            <a:off x="4136242" y="2782438"/>
            <a:ext cx="3227434" cy="4601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C:\Users\пк\Desktop\2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65" r="15941" b="50000"/>
          <a:stretch/>
        </p:blipFill>
        <p:spPr bwMode="auto">
          <a:xfrm rot="4672265">
            <a:off x="1024163" y="24061"/>
            <a:ext cx="3374534" cy="4585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д.8</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7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пк\Desktop\ф.342, д.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8199" b="47357"/>
          <a:stretch/>
        </p:blipFill>
        <p:spPr bwMode="auto">
          <a:xfrm rot="5400000">
            <a:off x="3253287" y="-292846"/>
            <a:ext cx="2061043"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2" descr="C:\Users\пк\Desktop\ф.342, д.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46763"/>
          <a:stretch/>
        </p:blipFill>
        <p:spPr bwMode="auto">
          <a:xfrm rot="5400000">
            <a:off x="3444230" y="2176234"/>
            <a:ext cx="1967188"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2" descr="C:\Users\пк\Desktop\ф.342, д.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98" t="55466" r="7115" b="7377"/>
          <a:stretch/>
        </p:blipFill>
        <p:spPr bwMode="auto">
          <a:xfrm>
            <a:off x="3020938" y="4725144"/>
            <a:ext cx="2880000" cy="19780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5" name="Picture 3" descr="C:\Users\пк\Desktop\ф.342, д.9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225" t="1473" r="12485" b="61534"/>
          <a:stretch/>
        </p:blipFill>
        <p:spPr bwMode="auto">
          <a:xfrm>
            <a:off x="5900938" y="620688"/>
            <a:ext cx="3171826" cy="2171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C:\Users\пк\Desktop\ф.342, д.9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58" t="43982" r="10272" b="14089"/>
          <a:stretch/>
        </p:blipFill>
        <p:spPr bwMode="auto">
          <a:xfrm>
            <a:off x="6084168" y="3268758"/>
            <a:ext cx="2880000" cy="22386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7" name="Picture 5" descr="C:\Users\пк\Desktop\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157" r="21569" b="63017"/>
          <a:stretch/>
        </p:blipFill>
        <p:spPr bwMode="auto">
          <a:xfrm rot="5400000">
            <a:off x="188657" y="165433"/>
            <a:ext cx="2054414"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8" name="Picture 6" descr="C:\Users\пк\Desktop\1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095" r="24507" b="63588"/>
          <a:stretch/>
        </p:blipFill>
        <p:spPr bwMode="auto">
          <a:xfrm rot="5400000">
            <a:off x="378036" y="2652552"/>
            <a:ext cx="2009775" cy="2842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TextBox 9"/>
          <p:cNvSpPr txBox="1"/>
          <p:nvPr/>
        </p:nvSpPr>
        <p:spPr>
          <a:xfrm>
            <a:off x="0" y="6273225"/>
            <a:ext cx="9143999"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kk-KZ" sz="1600" b="1" dirty="0">
                <a:solidFill>
                  <a:schemeClr val="tx1"/>
                </a:solidFill>
                <a:latin typeface="Times New Roman" panose="02020603050405020304" pitchFamily="18" charset="0"/>
                <a:cs typeface="Times New Roman" panose="02020603050405020304" pitchFamily="18" charset="0"/>
              </a:rPr>
              <a:t>Абай облысы мәдениет, тілдерді дамыту және архив ісі басқармасының «</a:t>
            </a:r>
            <a:r>
              <a:rPr lang="kk-KZ" sz="1600" b="1" dirty="0" smtClean="0">
                <a:solidFill>
                  <a:schemeClr val="tx1"/>
                </a:solidFill>
                <a:latin typeface="Times New Roman" panose="02020603050405020304" pitchFamily="18" charset="0"/>
                <a:cs typeface="Times New Roman" panose="02020603050405020304" pitchFamily="18" charset="0"/>
              </a:rPr>
              <a:t>Абай облысының </a:t>
            </a:r>
            <a:r>
              <a:rPr lang="kk-KZ" sz="1600" b="1" dirty="0">
                <a:solidFill>
                  <a:schemeClr val="tx1"/>
                </a:solidFill>
                <a:latin typeface="Times New Roman" panose="02020603050405020304" pitchFamily="18" charset="0"/>
                <a:cs typeface="Times New Roman" panose="02020603050405020304" pitchFamily="18" charset="0"/>
              </a:rPr>
              <a:t>мемлекеттік архиві» КММ-нің Аягоз </a:t>
            </a:r>
            <a:r>
              <a:rPr lang="kk-KZ" sz="1600" b="1" dirty="0" smtClean="0">
                <a:solidFill>
                  <a:schemeClr val="tx1"/>
                </a:solidFill>
                <a:latin typeface="Times New Roman" panose="02020603050405020304" pitchFamily="18" charset="0"/>
                <a:cs typeface="Times New Roman" panose="02020603050405020304" pitchFamily="18" charset="0"/>
              </a:rPr>
              <a:t>филиалы </a:t>
            </a:r>
            <a:r>
              <a:rPr lang="ru-RU" sz="1600" b="1" dirty="0" smtClean="0">
                <a:solidFill>
                  <a:schemeClr val="tx1"/>
                </a:solidFill>
                <a:latin typeface="Times New Roman" panose="02020603050405020304" pitchFamily="18" charset="0"/>
                <a:cs typeface="Times New Roman" panose="02020603050405020304" pitchFamily="18" charset="0"/>
              </a:rPr>
              <a:t>Ф</a:t>
            </a:r>
            <a:r>
              <a:rPr lang="kk-KZ" sz="1600" b="1" dirty="0" smtClean="0">
                <a:solidFill>
                  <a:schemeClr val="tx1"/>
                </a:solidFill>
                <a:latin typeface="Times New Roman" panose="02020603050405020304" pitchFamily="18" charset="0"/>
                <a:cs typeface="Times New Roman" panose="02020603050405020304" pitchFamily="18" charset="0"/>
              </a:rPr>
              <a:t>.342, оп.1, д.9</a:t>
            </a:r>
            <a:endParaRPr lang="ru-RU"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4535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392</TotalTime>
  <Words>919</Words>
  <Application>Microsoft Office PowerPoint</Application>
  <PresentationFormat>Экран (4:3)</PresentationFormat>
  <Paragraphs>54</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Открытая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пк</dc:creator>
  <cp:lastModifiedBy>пк</cp:lastModifiedBy>
  <cp:revision>55</cp:revision>
  <dcterms:created xsi:type="dcterms:W3CDTF">2025-01-30T04:24:28Z</dcterms:created>
  <dcterms:modified xsi:type="dcterms:W3CDTF">2025-02-25T05:39:23Z</dcterms:modified>
</cp:coreProperties>
</file>